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70" r:id="rId2"/>
    <p:sldId id="271" r:id="rId3"/>
    <p:sldId id="272" r:id="rId4"/>
    <p:sldId id="273" r:id="rId5"/>
    <p:sldId id="274" r:id="rId6"/>
    <p:sldId id="275" r:id="rId7"/>
    <p:sldId id="276" r:id="rId8"/>
    <p:sldId id="277" r:id="rId9"/>
    <p:sldId id="278" r:id="rId10"/>
    <p:sldId id="260" r:id="rId11"/>
    <p:sldId id="261" r:id="rId12"/>
    <p:sldId id="262" r:id="rId13"/>
    <p:sldId id="263" r:id="rId14"/>
    <p:sldId id="264" r:id="rId15"/>
    <p:sldId id="265" r:id="rId16"/>
    <p:sldId id="266" r:id="rId17"/>
    <p:sldId id="267" r:id="rId18"/>
    <p:sldId id="268" r:id="rId19"/>
    <p:sldId id="269" r:id="rId20"/>
    <p:sldId id="279" r:id="rId21"/>
    <p:sldId id="280" r:id="rId22"/>
    <p:sldId id="281" r:id="rId23"/>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58" autoAdjust="0"/>
  </p:normalViewPr>
  <p:slideViewPr>
    <p:cSldViewPr snapToGrid="0" snapToObjects="1">
      <p:cViewPr varScale="1">
        <p:scale>
          <a:sx n="40" d="100"/>
          <a:sy n="40" d="100"/>
        </p:scale>
        <p:origin x="-1568"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6" name="Shape 3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04012481"/>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prstGeom prst="rect">
            <a:avLst/>
          </a:prstGeom>
        </p:spPr>
        <p:txBody>
          <a:bodyPr/>
          <a:lstStyle/>
          <a:p>
            <a:pPr lvl="0"/>
            <a:endParaRPr/>
          </a:p>
        </p:txBody>
      </p:sp>
      <p:sp>
        <p:nvSpPr>
          <p:cNvPr id="47" name="Shape 47"/>
          <p:cNvSpPr>
            <a:spLocks noGrp="1"/>
          </p:cNvSpPr>
          <p:nvPr>
            <p:ph type="body" sz="quarter" idx="1"/>
          </p:nvPr>
        </p:nvSpPr>
        <p:spPr>
          <a:prstGeom prst="rect">
            <a:avLst/>
          </a:prstGeom>
        </p:spPr>
        <p:txBody>
          <a:bodyPr/>
          <a:lstStyle/>
          <a:p>
            <a:pPr lvl="0">
              <a:lnSpc>
                <a:spcPct val="100000"/>
              </a:lnSpc>
              <a:defRPr sz="1800"/>
            </a:pPr>
            <a:r>
              <a:rPr sz="1200" dirty="0">
                <a:latin typeface="Helvetica"/>
                <a:ea typeface="Helvetica"/>
                <a:cs typeface="Helvetica"/>
                <a:sym typeface="Helvetica"/>
              </a:rPr>
              <a:t>Pizza box. </a:t>
            </a:r>
          </a:p>
          <a:p>
            <a:pPr lvl="0">
              <a:lnSpc>
                <a:spcPct val="100000"/>
              </a:lnSpc>
              <a:defRPr sz="1800"/>
            </a:pPr>
            <a:r>
              <a:rPr lang="en-US" sz="1200" dirty="0" smtClean="0">
                <a:latin typeface="Helvetica"/>
                <a:ea typeface="Helvetica"/>
                <a:cs typeface="Helvetica"/>
                <a:sym typeface="Helvetica"/>
              </a:rPr>
              <a:t>D</a:t>
            </a:r>
            <a:r>
              <a:rPr sz="1200" dirty="0" smtClean="0">
                <a:latin typeface="Helvetica"/>
                <a:ea typeface="Helvetica"/>
                <a:cs typeface="Helvetica"/>
                <a:sym typeface="Helvetica"/>
              </a:rPr>
              <a:t>o </a:t>
            </a:r>
            <a:r>
              <a:rPr sz="1200" dirty="0">
                <a:latin typeface="Helvetica"/>
                <a:ea typeface="Helvetica"/>
                <a:cs typeface="Helvetica"/>
                <a:sym typeface="Helvetica"/>
              </a:rPr>
              <a:t>you want </a:t>
            </a:r>
            <a:r>
              <a:rPr sz="1200" dirty="0" smtClean="0">
                <a:latin typeface="Helvetica"/>
                <a:ea typeface="Helvetica"/>
                <a:cs typeface="Helvetica"/>
                <a:sym typeface="Helvetica"/>
              </a:rPr>
              <a:t>pizza</a:t>
            </a:r>
            <a:r>
              <a:rPr lang="en-US" sz="1200" dirty="0" smtClean="0">
                <a:latin typeface="Helvetica"/>
                <a:ea typeface="Helvetica"/>
                <a:cs typeface="Helvetica"/>
                <a:sym typeface="Helvetica"/>
              </a:rPr>
              <a:t>? </a:t>
            </a:r>
          </a:p>
          <a:p>
            <a:pPr lvl="0">
              <a:lnSpc>
                <a:spcPct val="100000"/>
              </a:lnSpc>
              <a:defRPr sz="1800"/>
            </a:pPr>
            <a:endParaRPr lang="en-US" sz="1200" dirty="0" smtClean="0">
              <a:latin typeface="Helvetica"/>
              <a:ea typeface="Helvetica"/>
              <a:cs typeface="Helvetica"/>
              <a:sym typeface="Helvetica"/>
            </a:endParaRPr>
          </a:p>
          <a:p>
            <a:pPr lvl="0">
              <a:lnSpc>
                <a:spcPct val="100000"/>
              </a:lnSpc>
              <a:defRPr sz="1800"/>
            </a:pPr>
            <a:r>
              <a:rPr lang="en-US" sz="1200" b="1" dirty="0" smtClean="0">
                <a:latin typeface="Helvetica"/>
                <a:ea typeface="Helvetica"/>
                <a:cs typeface="Helvetica"/>
                <a:sym typeface="Helvetica"/>
              </a:rPr>
              <a:t>Questions</a:t>
            </a:r>
            <a:r>
              <a:rPr lang="en-US" sz="1200" dirty="0" smtClean="0">
                <a:latin typeface="Helvetica"/>
                <a:ea typeface="Helvetica"/>
                <a:cs typeface="Helvetica"/>
                <a:sym typeface="Helvetica"/>
              </a:rPr>
              <a:t>:</a:t>
            </a:r>
            <a:r>
              <a:rPr lang="en-US" sz="1200" baseline="0" dirty="0" smtClean="0">
                <a:latin typeface="Helvetica"/>
                <a:ea typeface="Helvetica"/>
                <a:cs typeface="Helvetica"/>
                <a:sym typeface="Helvetica"/>
              </a:rPr>
              <a:t> What is on your piece of pizza? Would you buy the whole pie based on your piece of pizza? Why or why not? </a:t>
            </a:r>
            <a:endParaRPr sz="1200" dirty="0">
              <a:latin typeface="Helvetica"/>
              <a:ea typeface="Helvetica"/>
              <a:cs typeface="Helvetica"/>
              <a:sym typeface="Helvetic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prstGeom prst="rect">
            <a:avLst/>
          </a:prstGeom>
        </p:spPr>
        <p:txBody>
          <a:bodyPr/>
          <a:lstStyle/>
          <a:p>
            <a:pPr lvl="0"/>
            <a:endParaRPr/>
          </a:p>
        </p:txBody>
      </p:sp>
      <p:sp>
        <p:nvSpPr>
          <p:cNvPr id="63" name="Shape 63"/>
          <p:cNvSpPr>
            <a:spLocks noGrp="1"/>
          </p:cNvSpPr>
          <p:nvPr>
            <p:ph type="body" sz="quarter" idx="1"/>
          </p:nvPr>
        </p:nvSpPr>
        <p:spPr>
          <a:prstGeom prst="rect">
            <a:avLst/>
          </a:prstGeom>
        </p:spPr>
        <p:txBody>
          <a:bodyPr/>
          <a:lstStyle/>
          <a:p>
            <a:pPr lvl="0">
              <a:lnSpc>
                <a:spcPct val="100000"/>
              </a:lnSpc>
              <a:defRPr sz="1800"/>
            </a:pPr>
            <a:r>
              <a:rPr lang="en-US" sz="1200" dirty="0" smtClean="0">
                <a:latin typeface="Helvetica"/>
                <a:ea typeface="Helvetica"/>
                <a:cs typeface="Helvetica"/>
                <a:sym typeface="Helvetica"/>
              </a:rPr>
              <a:t>D</a:t>
            </a:r>
            <a:r>
              <a:rPr sz="1200" dirty="0" smtClean="0">
                <a:latin typeface="Helvetica"/>
                <a:ea typeface="Helvetica"/>
                <a:cs typeface="Helvetica"/>
                <a:sym typeface="Helvetica"/>
              </a:rPr>
              <a:t>o </a:t>
            </a:r>
            <a:r>
              <a:rPr sz="1200" dirty="0">
                <a:latin typeface="Helvetica"/>
                <a:ea typeface="Helvetica"/>
                <a:cs typeface="Helvetica"/>
                <a:sym typeface="Helvetica"/>
              </a:rPr>
              <a:t>as a class - class consensus.  Each member of the class should take one sample.</a:t>
            </a:r>
          </a:p>
          <a:p>
            <a:pPr lvl="0">
              <a:lnSpc>
                <a:spcPct val="100000"/>
              </a:lnSpc>
              <a:defRPr sz="1800"/>
            </a:pPr>
            <a:r>
              <a:rPr lang="en-US" sz="1200" dirty="0" smtClean="0">
                <a:latin typeface="Helvetica"/>
                <a:ea typeface="Helvetica"/>
                <a:cs typeface="Helvetica"/>
                <a:sym typeface="Helvetica"/>
              </a:rPr>
              <a:t>I</a:t>
            </a:r>
            <a:r>
              <a:rPr sz="1200" dirty="0" smtClean="0">
                <a:latin typeface="Helvetica"/>
                <a:ea typeface="Helvetica"/>
                <a:cs typeface="Helvetica"/>
                <a:sym typeface="Helvetica"/>
              </a:rPr>
              <a:t>f </a:t>
            </a:r>
            <a:r>
              <a:rPr sz="1200" dirty="0">
                <a:latin typeface="Helvetica"/>
                <a:ea typeface="Helvetica"/>
                <a:cs typeface="Helvetica"/>
                <a:sym typeface="Helvetica"/>
              </a:rPr>
              <a:t>possible, encourage 10 M&amp;Ms per sample (makes math easy</a:t>
            </a:r>
            <a:r>
              <a:rPr sz="1200" dirty="0" smtClean="0">
                <a:latin typeface="Helvetica"/>
                <a:ea typeface="Helvetica"/>
                <a:cs typeface="Helvetica"/>
                <a:sym typeface="Helvetica"/>
              </a:rPr>
              <a:t>)</a:t>
            </a:r>
            <a:endParaRPr sz="1200" dirty="0">
              <a:latin typeface="Helvetica"/>
              <a:ea typeface="Helvetica"/>
              <a:cs typeface="Helvetica"/>
              <a:sym typeface="Helvetic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noRot="1" noChangeAspect="1"/>
          </p:cNvSpPr>
          <p:nvPr>
            <p:ph type="sldImg"/>
          </p:nvPr>
        </p:nvSpPr>
        <p:spPr>
          <a:prstGeom prst="rect">
            <a:avLst/>
          </a:prstGeom>
        </p:spPr>
        <p:txBody>
          <a:bodyPr/>
          <a:lstStyle/>
          <a:p>
            <a:pPr lvl="0"/>
            <a:endParaRPr/>
          </a:p>
        </p:txBody>
      </p:sp>
      <p:sp>
        <p:nvSpPr>
          <p:cNvPr id="71" name="Shape 71"/>
          <p:cNvSpPr>
            <a:spLocks noGrp="1"/>
          </p:cNvSpPr>
          <p:nvPr>
            <p:ph type="body" sz="quarter" idx="1"/>
          </p:nvPr>
        </p:nvSpPr>
        <p:spPr>
          <a:prstGeom prst="rect">
            <a:avLst/>
          </a:prstGeom>
        </p:spPr>
        <p:txBody>
          <a:bodyPr/>
          <a:lstStyle/>
          <a:p>
            <a:pPr lvl="0">
              <a:lnSpc>
                <a:spcPct val="100000"/>
              </a:lnSpc>
              <a:defRPr sz="1800"/>
            </a:pPr>
            <a:r>
              <a:rPr sz="1200" b="1" dirty="0" smtClean="0">
                <a:latin typeface="Helvetica"/>
                <a:ea typeface="Helvetica"/>
                <a:cs typeface="Helvetica"/>
                <a:sym typeface="Helvetica"/>
              </a:rPr>
              <a:t>Questions</a:t>
            </a:r>
            <a:r>
              <a:rPr sz="1200" dirty="0" smtClean="0">
                <a:latin typeface="Helvetica"/>
                <a:ea typeface="Helvetica"/>
                <a:cs typeface="Helvetica"/>
                <a:sym typeface="Helvetica"/>
              </a:rPr>
              <a:t> </a:t>
            </a:r>
            <a:r>
              <a:rPr lang="en-US" sz="1200" dirty="0" smtClean="0">
                <a:latin typeface="Helvetica"/>
                <a:ea typeface="Helvetica"/>
                <a:cs typeface="Helvetica"/>
                <a:sym typeface="Helvetica"/>
              </a:rPr>
              <a:t>(repeated</a:t>
            </a:r>
            <a:r>
              <a:rPr lang="en-US" sz="1200" baseline="0" dirty="0" smtClean="0">
                <a:latin typeface="Helvetica"/>
                <a:ea typeface="Helvetica"/>
                <a:cs typeface="Helvetica"/>
                <a:sym typeface="Helvetica"/>
              </a:rPr>
              <a:t> on next slide) </a:t>
            </a:r>
            <a:r>
              <a:rPr lang="en-US" sz="1200" dirty="0" smtClean="0">
                <a:latin typeface="Helvetica"/>
                <a:ea typeface="Helvetica"/>
                <a:cs typeface="Helvetica"/>
                <a:sym typeface="Helvetica"/>
              </a:rPr>
              <a:t>to </a:t>
            </a:r>
            <a:r>
              <a:rPr sz="1200" dirty="0" smtClean="0">
                <a:latin typeface="Helvetica"/>
                <a:ea typeface="Helvetica"/>
                <a:cs typeface="Helvetica"/>
                <a:sym typeface="Helvetica"/>
              </a:rPr>
              <a:t>ask </a:t>
            </a:r>
            <a:r>
              <a:rPr sz="1200" dirty="0">
                <a:latin typeface="Helvetica"/>
                <a:ea typeface="Helvetica"/>
                <a:cs typeface="Helvetica"/>
                <a:sym typeface="Helvetica"/>
              </a:rPr>
              <a:t>as </a:t>
            </a:r>
            <a:r>
              <a:rPr lang="en-US" sz="1200" dirty="0" smtClean="0">
                <a:latin typeface="Helvetica"/>
                <a:ea typeface="Helvetica"/>
                <a:cs typeface="Helvetica"/>
                <a:sym typeface="Helvetica"/>
              </a:rPr>
              <a:t>you start to look at data with your class</a:t>
            </a:r>
            <a:r>
              <a:rPr sz="1200" dirty="0" smtClean="0">
                <a:latin typeface="Helvetica"/>
                <a:ea typeface="Helvetica"/>
                <a:cs typeface="Helvetica"/>
                <a:sym typeface="Helvetica"/>
              </a:rPr>
              <a:t>: </a:t>
            </a:r>
            <a:endParaRPr sz="1200" dirty="0">
              <a:latin typeface="Helvetica"/>
              <a:ea typeface="Helvetica"/>
              <a:cs typeface="Helvetica"/>
              <a:sym typeface="Helvetica"/>
            </a:endParaRPr>
          </a:p>
          <a:p>
            <a:pPr marL="171450" lvl="0" indent="-171450">
              <a:lnSpc>
                <a:spcPct val="100000"/>
              </a:lnSpc>
              <a:buFont typeface="Arial"/>
              <a:buChar char="•"/>
              <a:defRPr sz="1800"/>
            </a:pPr>
            <a:r>
              <a:rPr sz="1200" dirty="0">
                <a:latin typeface="Helvetica"/>
                <a:ea typeface="Helvetica"/>
                <a:cs typeface="Helvetica"/>
                <a:sym typeface="Helvetica"/>
              </a:rPr>
              <a:t>What can you infer about bag from </a:t>
            </a:r>
            <a:r>
              <a:rPr sz="1200" b="1" dirty="0">
                <a:latin typeface="Helvetica"/>
                <a:ea typeface="Helvetica"/>
                <a:cs typeface="Helvetica"/>
                <a:sym typeface="Helvetica"/>
              </a:rPr>
              <a:t>your</a:t>
            </a:r>
            <a:r>
              <a:rPr sz="1200" dirty="0">
                <a:latin typeface="Helvetica"/>
                <a:ea typeface="Helvetica"/>
                <a:cs typeface="Helvetica"/>
                <a:sym typeface="Helvetica"/>
              </a:rPr>
              <a:t> sample?</a:t>
            </a:r>
          </a:p>
          <a:p>
            <a:pPr marL="171450" lvl="0" indent="-171450">
              <a:lnSpc>
                <a:spcPct val="100000"/>
              </a:lnSpc>
              <a:buFont typeface="Arial"/>
              <a:buChar char="•"/>
              <a:defRPr sz="1800"/>
            </a:pPr>
            <a:r>
              <a:rPr sz="1200" dirty="0">
                <a:latin typeface="Helvetica"/>
                <a:ea typeface="Helvetica"/>
                <a:cs typeface="Helvetica"/>
                <a:sym typeface="Helvetica"/>
              </a:rPr>
              <a:t>How does </a:t>
            </a:r>
            <a:r>
              <a:rPr sz="1200" b="1" dirty="0">
                <a:latin typeface="Helvetica"/>
                <a:ea typeface="Helvetica"/>
                <a:cs typeface="Helvetica"/>
                <a:sym typeface="Helvetica"/>
              </a:rPr>
              <a:t>your</a:t>
            </a:r>
            <a:r>
              <a:rPr sz="1200" dirty="0">
                <a:latin typeface="Helvetica"/>
                <a:ea typeface="Helvetica"/>
                <a:cs typeface="Helvetica"/>
                <a:sym typeface="Helvetica"/>
              </a:rPr>
              <a:t> sample compare to </a:t>
            </a:r>
            <a:r>
              <a:rPr sz="1200" b="1" dirty="0">
                <a:latin typeface="Helvetica"/>
                <a:ea typeface="Helvetica"/>
                <a:cs typeface="Helvetica"/>
                <a:sym typeface="Helvetica"/>
              </a:rPr>
              <a:t>other</a:t>
            </a:r>
            <a:r>
              <a:rPr sz="1200" dirty="0">
                <a:latin typeface="Helvetica"/>
                <a:ea typeface="Helvetica"/>
                <a:cs typeface="Helvetica"/>
                <a:sym typeface="Helvetica"/>
              </a:rPr>
              <a:t> classmate’s samples? </a:t>
            </a:r>
          </a:p>
          <a:p>
            <a:pPr marL="171450" lvl="0" indent="-171450">
              <a:lnSpc>
                <a:spcPct val="100000"/>
              </a:lnSpc>
              <a:buFont typeface="Arial"/>
              <a:buChar char="•"/>
              <a:defRPr sz="1800"/>
            </a:pPr>
            <a:r>
              <a:rPr sz="1200" dirty="0">
                <a:latin typeface="Helvetica"/>
                <a:ea typeface="Helvetica"/>
                <a:cs typeface="Helvetica"/>
                <a:sym typeface="Helvetica"/>
              </a:rPr>
              <a:t>What can we infer about the colors in the bag if we stop our data collection at this point (e.g. after 3 samples)? </a:t>
            </a:r>
          </a:p>
          <a:p>
            <a:pPr marL="171450" lvl="0" indent="-171450">
              <a:lnSpc>
                <a:spcPct val="100000"/>
              </a:lnSpc>
              <a:buFont typeface="Arial"/>
              <a:buChar char="•"/>
              <a:defRPr sz="1800"/>
            </a:pPr>
            <a:r>
              <a:rPr sz="1200" dirty="0">
                <a:latin typeface="Helvetica"/>
                <a:ea typeface="Helvetica"/>
                <a:cs typeface="Helvetica"/>
                <a:sym typeface="Helvetica"/>
              </a:rPr>
              <a:t>What might we observe as we add more samples to the data table? </a:t>
            </a:r>
          </a:p>
          <a:p>
            <a:pPr lvl="0">
              <a:lnSpc>
                <a:spcPct val="100000"/>
              </a:lnSpc>
              <a:defRPr sz="1800"/>
            </a:pPr>
            <a:endParaRPr sz="1200" dirty="0">
              <a:latin typeface="Helvetica"/>
              <a:ea typeface="Helvetica"/>
              <a:cs typeface="Helvetica"/>
              <a:sym typeface="Helvetica"/>
            </a:endParaRPr>
          </a:p>
          <a:p>
            <a:pPr lvl="0">
              <a:lnSpc>
                <a:spcPct val="100000"/>
              </a:lnSpc>
              <a:defRPr sz="1800"/>
            </a:pPr>
            <a:r>
              <a:rPr sz="1200" dirty="0">
                <a:latin typeface="Helvetica"/>
                <a:ea typeface="Helvetica"/>
                <a:cs typeface="Helvetica"/>
                <a:sym typeface="Helvetica"/>
              </a:rPr>
              <a:t>You want </a:t>
            </a:r>
            <a:r>
              <a:rPr lang="en-US" sz="1200" dirty="0" smtClean="0">
                <a:latin typeface="Helvetica"/>
                <a:ea typeface="Helvetica"/>
                <a:cs typeface="Helvetica"/>
                <a:sym typeface="Helvetica"/>
              </a:rPr>
              <a:t>students</a:t>
            </a:r>
            <a:r>
              <a:rPr sz="1200" dirty="0" smtClean="0">
                <a:latin typeface="Helvetica"/>
                <a:ea typeface="Helvetica"/>
                <a:cs typeface="Helvetica"/>
                <a:sym typeface="Helvetica"/>
              </a:rPr>
              <a:t> </a:t>
            </a:r>
            <a:r>
              <a:rPr sz="1200" dirty="0">
                <a:latin typeface="Helvetica"/>
                <a:ea typeface="Helvetica"/>
                <a:cs typeface="Helvetica"/>
                <a:sym typeface="Helvetica"/>
              </a:rPr>
              <a:t>to understand the importance of taking many samples. The first few samples usually do not result in the same proportions as does the full data set.</a:t>
            </a:r>
          </a:p>
          <a:p>
            <a:pPr lvl="0">
              <a:lnSpc>
                <a:spcPct val="100000"/>
              </a:lnSpc>
              <a:defRPr sz="1800"/>
            </a:pPr>
            <a:endParaRPr sz="1200" dirty="0">
              <a:latin typeface="Helvetica"/>
              <a:ea typeface="Helvetica"/>
              <a:cs typeface="Helvetica"/>
              <a:sym typeface="Helvetica"/>
            </a:endParaRPr>
          </a:p>
          <a:p>
            <a:pPr lvl="0">
              <a:lnSpc>
                <a:spcPct val="100000"/>
              </a:lnSpc>
              <a:defRPr sz="1800"/>
            </a:pPr>
            <a:r>
              <a:rPr sz="1200" dirty="0">
                <a:latin typeface="Helvetica"/>
                <a:ea typeface="Helvetica"/>
                <a:cs typeface="Helvetica"/>
                <a:sym typeface="Helvetica"/>
              </a:rPr>
              <a:t>AVERAGE --&gt; 10, PROPORTION --&gt; 1, PERCENTAGE --&gt; 100</a:t>
            </a:r>
            <a:r>
              <a:rPr sz="1200" dirty="0" smtClean="0">
                <a:latin typeface="Helvetica"/>
                <a:ea typeface="Helvetica"/>
                <a:cs typeface="Helvetica"/>
                <a:sym typeface="Helvetica"/>
              </a:rPr>
              <a:t>%</a:t>
            </a:r>
            <a:r>
              <a:rPr lang="en-US" sz="1200" dirty="0" smtClean="0">
                <a:latin typeface="Helvetica"/>
                <a:ea typeface="Helvetica"/>
                <a:cs typeface="Helvetica"/>
                <a:sym typeface="Helvetica"/>
              </a:rPr>
              <a:t> (only need to focus on average and percentage, proportion optional extension)</a:t>
            </a:r>
            <a:endParaRPr sz="1200" dirty="0">
              <a:latin typeface="Helvetica"/>
              <a:ea typeface="Helvetica"/>
              <a:cs typeface="Helvetica"/>
              <a:sym typeface="Helvetica"/>
            </a:endParaRPr>
          </a:p>
          <a:p>
            <a:pPr lvl="0">
              <a:lnSpc>
                <a:spcPct val="100000"/>
              </a:lnSpc>
              <a:defRPr sz="1800"/>
            </a:pPr>
            <a:endParaRPr sz="1200" dirty="0">
              <a:latin typeface="Helvetica"/>
              <a:ea typeface="Helvetica"/>
              <a:cs typeface="Helvetica"/>
              <a:sym typeface="Helvetica"/>
            </a:endParaRPr>
          </a:p>
          <a:p>
            <a:pPr marL="0" lvl="0" indent="0">
              <a:lnSpc>
                <a:spcPct val="100000"/>
              </a:lnSpc>
              <a:buFont typeface="Arial"/>
              <a:buNone/>
              <a:defRPr sz="1800"/>
            </a:pPr>
            <a:r>
              <a:rPr lang="en-US" sz="1200" dirty="0" smtClean="0">
                <a:latin typeface="Helvetica"/>
                <a:ea typeface="Helvetica"/>
                <a:cs typeface="Helvetica"/>
                <a:sym typeface="Helvetica"/>
              </a:rPr>
              <a:t>Note</a:t>
            </a:r>
            <a:r>
              <a:rPr lang="en-US" sz="1200" baseline="0" dirty="0" smtClean="0">
                <a:latin typeface="Helvetica"/>
                <a:ea typeface="Helvetica"/>
                <a:cs typeface="Helvetica"/>
                <a:sym typeface="Helvetica"/>
              </a:rPr>
              <a:t> that m</a:t>
            </a:r>
            <a:r>
              <a:rPr sz="1200" dirty="0" smtClean="0">
                <a:latin typeface="Helvetica"/>
                <a:ea typeface="Helvetica"/>
                <a:cs typeface="Helvetica"/>
                <a:sym typeface="Helvetica"/>
              </a:rPr>
              <a:t>any </a:t>
            </a:r>
            <a:r>
              <a:rPr sz="1200" dirty="0">
                <a:latin typeface="Helvetica"/>
                <a:ea typeface="Helvetica"/>
                <a:cs typeface="Helvetica"/>
                <a:sym typeface="Helvetica"/>
              </a:rPr>
              <a:t>individual samples do not reflect the </a:t>
            </a:r>
            <a:r>
              <a:rPr sz="1200" dirty="0" smtClean="0">
                <a:latin typeface="Helvetica"/>
                <a:ea typeface="Helvetica"/>
                <a:cs typeface="Helvetica"/>
                <a:sym typeface="Helvetica"/>
              </a:rPr>
              <a:t>proportion</a:t>
            </a:r>
            <a:r>
              <a:rPr lang="en-US" sz="1200" dirty="0" smtClean="0">
                <a:latin typeface="Helvetica"/>
                <a:ea typeface="Helvetica"/>
                <a:cs typeface="Helvetica"/>
                <a:sym typeface="Helvetica"/>
              </a:rPr>
              <a:t>s</a:t>
            </a:r>
            <a:r>
              <a:rPr sz="1200" dirty="0" smtClean="0">
                <a:latin typeface="Helvetica"/>
                <a:ea typeface="Helvetica"/>
                <a:cs typeface="Helvetica"/>
                <a:sym typeface="Helvetica"/>
              </a:rPr>
              <a:t> </a:t>
            </a:r>
            <a:r>
              <a:rPr lang="en-US" sz="1200" dirty="0" smtClean="0">
                <a:latin typeface="Helvetica"/>
                <a:ea typeface="Helvetica"/>
                <a:cs typeface="Helvetica"/>
                <a:sym typeface="Helvetica"/>
              </a:rPr>
              <a:t>in the bag very well</a:t>
            </a:r>
            <a:r>
              <a:rPr sz="1200" dirty="0" smtClean="0">
                <a:latin typeface="Helvetica"/>
                <a:ea typeface="Helvetica"/>
                <a:cs typeface="Helvetica"/>
                <a:sym typeface="Helvetica"/>
              </a:rPr>
              <a:t>. </a:t>
            </a:r>
            <a:r>
              <a:rPr sz="1200" dirty="0">
                <a:latin typeface="Helvetica"/>
                <a:ea typeface="Helvetica"/>
                <a:cs typeface="Helvetica"/>
                <a:sym typeface="Helvetica"/>
              </a:rPr>
              <a:t>But when all the samples are averaged together, the proportion of </a:t>
            </a:r>
            <a:r>
              <a:rPr lang="en-US" sz="1200" dirty="0" smtClean="0">
                <a:latin typeface="Helvetica"/>
                <a:ea typeface="Helvetica"/>
                <a:cs typeface="Helvetica"/>
                <a:sym typeface="Helvetica"/>
              </a:rPr>
              <a:t>the bag </a:t>
            </a:r>
            <a:r>
              <a:rPr sz="1200" dirty="0" smtClean="0">
                <a:latin typeface="Helvetica"/>
                <a:ea typeface="Helvetica"/>
                <a:cs typeface="Helvetica"/>
                <a:sym typeface="Helvetica"/>
              </a:rPr>
              <a:t>is </a:t>
            </a:r>
            <a:r>
              <a:rPr sz="1200" dirty="0">
                <a:latin typeface="Helvetica"/>
                <a:ea typeface="Helvetica"/>
                <a:cs typeface="Helvetica"/>
                <a:sym typeface="Helvetica"/>
              </a:rPr>
              <a:t>evened out. Thus the more we sample, the more accurate our data. This demonstrates the power of replication</a:t>
            </a:r>
            <a:r>
              <a:rPr sz="1200" dirty="0" smtClean="0">
                <a:latin typeface="Helvetica"/>
                <a:ea typeface="Helvetica"/>
                <a:cs typeface="Helvetica"/>
                <a:sym typeface="Helvetica"/>
              </a:rPr>
              <a:t>.</a:t>
            </a:r>
            <a:endParaRPr sz="1200" dirty="0">
              <a:latin typeface="Helvetica"/>
              <a:ea typeface="Helvetica"/>
              <a:cs typeface="Helvetica"/>
              <a:sym typeface="Helvetic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pPr lvl="0"/>
            <a:endParaRPr/>
          </a:p>
        </p:txBody>
      </p:sp>
      <p:sp>
        <p:nvSpPr>
          <p:cNvPr id="77" name="Shape 77"/>
          <p:cNvSpPr>
            <a:spLocks noGrp="1"/>
          </p:cNvSpPr>
          <p:nvPr>
            <p:ph type="body" sz="quarter" idx="1"/>
          </p:nvPr>
        </p:nvSpPr>
        <p:spPr>
          <a:prstGeom prst="rect">
            <a:avLst/>
          </a:prstGeom>
        </p:spPr>
        <p:txBody>
          <a:bodyPr/>
          <a:lstStyle/>
          <a:p>
            <a:pPr lvl="0">
              <a:lnSpc>
                <a:spcPct val="100000"/>
              </a:lnSpc>
              <a:defRPr sz="1800"/>
            </a:pPr>
            <a:r>
              <a:rPr sz="1200" dirty="0" smtClean="0">
                <a:latin typeface="Helvetica"/>
                <a:ea typeface="Helvetica"/>
                <a:cs typeface="Helvetica"/>
                <a:sym typeface="Helvetica"/>
              </a:rPr>
              <a:t>Allow </a:t>
            </a:r>
            <a:r>
              <a:rPr sz="1200" dirty="0">
                <a:latin typeface="Helvetica"/>
                <a:ea typeface="Helvetica"/>
                <a:cs typeface="Helvetica"/>
                <a:sym typeface="Helvetica"/>
              </a:rPr>
              <a:t>changes to predictions. This emphasizes that it is OK if hypotheses change over time as more information is gathered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prstGeom prst="rect">
            <a:avLst/>
          </a:prstGeom>
        </p:spPr>
        <p:txBody>
          <a:bodyPr/>
          <a:lstStyle/>
          <a:p>
            <a:pPr lvl="0"/>
            <a:endParaRPr/>
          </a:p>
        </p:txBody>
      </p:sp>
      <p:sp>
        <p:nvSpPr>
          <p:cNvPr id="83" name="Shape 83"/>
          <p:cNvSpPr>
            <a:spLocks noGrp="1"/>
          </p:cNvSpPr>
          <p:nvPr>
            <p:ph type="body" sz="quarter" idx="1"/>
          </p:nvPr>
        </p:nvSpPr>
        <p:spPr>
          <a:prstGeom prst="rect">
            <a:avLst/>
          </a:prstGeom>
        </p:spPr>
        <p:txBody>
          <a:bodyPr/>
          <a:lstStyle/>
          <a:p>
            <a:pPr lvl="0">
              <a:lnSpc>
                <a:spcPct val="100000"/>
              </a:lnSpc>
              <a:defRPr sz="1800"/>
            </a:pPr>
            <a:endParaRPr sz="1200" dirty="0">
              <a:latin typeface="Helvetica"/>
              <a:ea typeface="Helvetica"/>
              <a:cs typeface="Helvetica"/>
              <a:sym typeface="Helvetic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prstGeom prst="rect">
            <a:avLst/>
          </a:prstGeom>
        </p:spPr>
        <p:txBody>
          <a:bodyPr/>
          <a:lstStyle/>
          <a:p>
            <a:pPr lvl="0"/>
            <a:endParaRPr/>
          </a:p>
        </p:txBody>
      </p:sp>
      <p:sp>
        <p:nvSpPr>
          <p:cNvPr id="90" name="Shape 90"/>
          <p:cNvSpPr>
            <a:spLocks noGrp="1"/>
          </p:cNvSpPr>
          <p:nvPr>
            <p:ph type="body" sz="quarter" idx="1"/>
          </p:nvPr>
        </p:nvSpPr>
        <p:spPr>
          <a:prstGeom prst="rect">
            <a:avLst/>
          </a:prstGeom>
        </p:spPr>
        <p:txBody>
          <a:bodyPr/>
          <a:lstStyle/>
          <a:p>
            <a:pPr lvl="0">
              <a:lnSpc>
                <a:spcPct val="100000"/>
              </a:lnSpc>
              <a:defRPr sz="1800"/>
            </a:pPr>
            <a:r>
              <a:rPr lang="en-US" sz="1200" dirty="0" smtClean="0">
                <a:latin typeface="Helvetica"/>
                <a:ea typeface="Helvetica"/>
                <a:cs typeface="Helvetica"/>
                <a:sym typeface="Helvetica"/>
              </a:rPr>
              <a:t>T</a:t>
            </a:r>
            <a:r>
              <a:rPr sz="1200" dirty="0" smtClean="0">
                <a:latin typeface="Helvetica"/>
                <a:ea typeface="Helvetica"/>
                <a:cs typeface="Helvetica"/>
                <a:sym typeface="Helvetica"/>
              </a:rPr>
              <a:t>his </a:t>
            </a:r>
            <a:r>
              <a:rPr sz="1200" dirty="0">
                <a:latin typeface="Helvetica"/>
                <a:ea typeface="Helvetica"/>
                <a:cs typeface="Helvetica"/>
                <a:sym typeface="Helvetica"/>
              </a:rPr>
              <a:t>is the number of M&amp;Ms in the bag you sampled </a:t>
            </a:r>
            <a:r>
              <a:rPr sz="1200" dirty="0" smtClean="0">
                <a:latin typeface="Helvetica"/>
                <a:ea typeface="Helvetica"/>
                <a:cs typeface="Helvetica"/>
                <a:sym typeface="Helvetica"/>
              </a:rPr>
              <a:t>from</a:t>
            </a:r>
            <a:r>
              <a:rPr lang="en-US" sz="1200" dirty="0" smtClean="0">
                <a:latin typeface="Helvetica"/>
                <a:ea typeface="Helvetica"/>
                <a:cs typeface="Helvetica"/>
                <a:sym typeface="Helvetica"/>
              </a:rPr>
              <a:t> (</a:t>
            </a:r>
            <a:r>
              <a:rPr lang="en-US" sz="1200" b="1" dirty="0" smtClean="0">
                <a:latin typeface="Helvetica"/>
                <a:ea typeface="Helvetica"/>
                <a:cs typeface="Helvetica"/>
                <a:sym typeface="Helvetica"/>
              </a:rPr>
              <a:t>YOU</a:t>
            </a:r>
            <a:r>
              <a:rPr lang="en-US" sz="1200" b="1" baseline="0" dirty="0" smtClean="0">
                <a:latin typeface="Helvetica"/>
                <a:ea typeface="Helvetica"/>
                <a:cs typeface="Helvetica"/>
                <a:sym typeface="Helvetica"/>
              </a:rPr>
              <a:t> NEED TO CHANGE TO THE NUMBERS IN YOUR BAG</a:t>
            </a:r>
            <a:r>
              <a:rPr lang="en-US" sz="1200" b="0" baseline="0" dirty="0" smtClean="0">
                <a:latin typeface="Helvetica"/>
                <a:ea typeface="Helvetica"/>
                <a:cs typeface="Helvetica"/>
                <a:sym typeface="Helvetica"/>
              </a:rPr>
              <a:t>)</a:t>
            </a:r>
            <a:endParaRPr sz="1200" dirty="0">
              <a:latin typeface="Helvetica"/>
              <a:ea typeface="Helvetica"/>
              <a:cs typeface="Helvetica"/>
              <a:sym typeface="Helvetic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prstGeom prst="rect">
            <a:avLst/>
          </a:prstGeom>
        </p:spPr>
        <p:txBody>
          <a:bodyPr/>
          <a:lstStyle/>
          <a:p>
            <a:pPr lvl="0"/>
            <a:endParaRPr/>
          </a:p>
        </p:txBody>
      </p:sp>
      <p:sp>
        <p:nvSpPr>
          <p:cNvPr id="97" name="Shape 97"/>
          <p:cNvSpPr>
            <a:spLocks noGrp="1"/>
          </p:cNvSpPr>
          <p:nvPr>
            <p:ph type="body" sz="quarter" idx="1"/>
          </p:nvPr>
        </p:nvSpPr>
        <p:spPr>
          <a:prstGeom prst="rect">
            <a:avLst/>
          </a:prstGeom>
        </p:spPr>
        <p:txBody>
          <a:bodyPr/>
          <a:lstStyle/>
          <a:p>
            <a:pPr lvl="0">
              <a:lnSpc>
                <a:spcPct val="100000"/>
              </a:lnSpc>
              <a:defRPr sz="1800"/>
            </a:pPr>
            <a:r>
              <a:rPr lang="en-US" sz="2400" dirty="0" smtClean="0">
                <a:latin typeface="Helvetica"/>
                <a:ea typeface="Helvetica"/>
                <a:cs typeface="Helvetica"/>
                <a:sym typeface="Helvetica"/>
              </a:rPr>
              <a:t>This is the percentage of M&amp;Ms in the bag you sampled from (</a:t>
            </a:r>
            <a:r>
              <a:rPr lang="en-US" sz="2400" b="1" dirty="0" smtClean="0">
                <a:latin typeface="Helvetica"/>
                <a:ea typeface="Helvetica"/>
                <a:cs typeface="Helvetica"/>
                <a:sym typeface="Helvetica"/>
              </a:rPr>
              <a:t>YOU</a:t>
            </a:r>
            <a:r>
              <a:rPr lang="en-US" sz="2400" b="1" baseline="0" dirty="0" smtClean="0">
                <a:latin typeface="Helvetica"/>
                <a:ea typeface="Helvetica"/>
                <a:cs typeface="Helvetica"/>
                <a:sym typeface="Helvetica"/>
              </a:rPr>
              <a:t> NEED TO CHANGE TO THE NUMBERS IN YOUR BAG</a:t>
            </a:r>
            <a:r>
              <a:rPr lang="en-US" sz="2400" b="0" baseline="0" dirty="0" smtClean="0">
                <a:latin typeface="Helvetica"/>
                <a:ea typeface="Helvetica"/>
                <a:cs typeface="Helvetica"/>
                <a:sym typeface="Helvetica"/>
              </a:rPr>
              <a:t>).</a:t>
            </a:r>
          </a:p>
          <a:p>
            <a:pPr lvl="0">
              <a:lnSpc>
                <a:spcPct val="100000"/>
              </a:lnSpc>
              <a:defRPr sz="1800"/>
            </a:pPr>
            <a:r>
              <a:rPr lang="en-US" sz="2400" b="0" baseline="0" dirty="0" smtClean="0">
                <a:latin typeface="Helvetica"/>
                <a:ea typeface="Helvetica"/>
                <a:cs typeface="Helvetica"/>
                <a:sym typeface="Helvetica"/>
              </a:rPr>
              <a:t>It is easier to compare percentages than raw numbers. </a:t>
            </a:r>
            <a:endParaRPr lang="en-US" sz="2400" dirty="0">
              <a:latin typeface="Helvetica"/>
              <a:ea typeface="Helvetica"/>
              <a:cs typeface="Helvetica"/>
              <a:sym typeface="Helvetic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prstGeom prst="rect">
            <a:avLst/>
          </a:prstGeom>
        </p:spPr>
        <p:txBody>
          <a:bodyPr/>
          <a:lstStyle/>
          <a:p>
            <a:pPr lvl="0"/>
            <a:endParaRPr/>
          </a:p>
        </p:txBody>
      </p:sp>
      <p:sp>
        <p:nvSpPr>
          <p:cNvPr id="104" name="Shape 104"/>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sz="1800"/>
            </a:pPr>
            <a:r>
              <a:rPr lang="en-US" sz="1200" dirty="0" smtClean="0">
                <a:latin typeface="Helvetica"/>
                <a:ea typeface="Helvetica"/>
                <a:cs typeface="Helvetica"/>
                <a:sym typeface="Helvetica"/>
              </a:rPr>
              <a:t>The M&amp;M bag is itself a sample of all the M&amp;M’s produced at the factory. While the students sampled one bag many times, they only sampled the “entire population” of M&amp;M’s produced at the factory once. Thus, the class activity was really sub-sampling a sample.</a:t>
            </a:r>
          </a:p>
          <a:p>
            <a:pPr lvl="0">
              <a:lnSpc>
                <a:spcPct val="100000"/>
              </a:lnSpc>
              <a:defRPr sz="1800"/>
            </a:pPr>
            <a:endParaRPr sz="1200" dirty="0">
              <a:latin typeface="Helvetica"/>
              <a:ea typeface="Helvetica"/>
              <a:cs typeface="Helvetica"/>
              <a:sym typeface="Helvetic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sz="2400" dirty="0" smtClean="0">
                <a:latin typeface="Helvetica"/>
                <a:ea typeface="Helvetica"/>
                <a:cs typeface="Helvetica"/>
                <a:sym typeface="Helvetica"/>
              </a:rPr>
              <a:t>This is the percentage of M&amp;Ms in the bag you sampled from (</a:t>
            </a:r>
            <a:r>
              <a:rPr lang="en-US" sz="2400" b="1" dirty="0" smtClean="0">
                <a:latin typeface="Helvetica"/>
                <a:ea typeface="Helvetica"/>
                <a:cs typeface="Helvetica"/>
                <a:sym typeface="Helvetica"/>
              </a:rPr>
              <a:t>YOU</a:t>
            </a:r>
            <a:r>
              <a:rPr lang="en-US" sz="2400" b="1" baseline="0" dirty="0" smtClean="0">
                <a:latin typeface="Helvetica"/>
                <a:ea typeface="Helvetica"/>
                <a:cs typeface="Helvetica"/>
                <a:sym typeface="Helvetica"/>
              </a:rPr>
              <a:t> NEED TO CHANGE TO THE NUMBERS IN YOUR BAG</a:t>
            </a:r>
            <a:r>
              <a:rPr lang="en-US" sz="2400" b="0" baseline="0" dirty="0" smtClean="0">
                <a:latin typeface="Helvetica"/>
                <a:ea typeface="Helvetica"/>
                <a:cs typeface="Helvetica"/>
                <a:sym typeface="Helvetica"/>
              </a:rPr>
              <a:t>) compared to the </a:t>
            </a:r>
            <a:r>
              <a:rPr lang="en-US" dirty="0" smtClean="0"/>
              <a:t>percentages</a:t>
            </a:r>
            <a:r>
              <a:rPr lang="en-US" baseline="0" dirty="0" smtClean="0"/>
              <a:t> produced in factory (right column) as of Feb. 2012. </a:t>
            </a:r>
          </a:p>
          <a:p>
            <a:pPr marL="0" marR="0" lvl="0" indent="0" defTabSz="457200" eaLnBrk="1" fontAlgn="auto" latinLnBrk="0" hangingPunct="1">
              <a:lnSpc>
                <a:spcPct val="125000"/>
              </a:lnSpc>
              <a:spcBef>
                <a:spcPts val="0"/>
              </a:spcBef>
              <a:spcAft>
                <a:spcPts val="0"/>
              </a:spcAft>
              <a:buClrTx/>
              <a:buSzTx/>
              <a:buFontTx/>
              <a:buNone/>
              <a:tabLst/>
              <a:defRPr/>
            </a:pPr>
            <a:endParaRPr lang="en-US" baseline="0" dirty="0" smtClean="0"/>
          </a:p>
          <a:p>
            <a:pPr lvl="0">
              <a:lnSpc>
                <a:spcPct val="100000"/>
              </a:lnSpc>
              <a:defRPr sz="1800"/>
            </a:pPr>
            <a:r>
              <a:rPr lang="en-US" sz="2400" dirty="0" smtClean="0">
                <a:latin typeface="Helvetica"/>
                <a:ea typeface="Helvetica"/>
                <a:cs typeface="Helvetica"/>
                <a:sym typeface="Helvetica"/>
              </a:rPr>
              <a:t>Chance factors involving the machines used by the manufacturer introduce random variation into the final color proportions of each bag produced. Some bags will have a distribution of colors that is close to the proportions produced by the factory, while others will be further away. </a:t>
            </a:r>
          </a:p>
          <a:p>
            <a:pPr lvl="0">
              <a:lnSpc>
                <a:spcPct val="100000"/>
              </a:lnSpc>
              <a:defRPr sz="1800"/>
            </a:pPr>
            <a:endParaRPr lang="en-US" sz="2400" dirty="0" smtClean="0">
              <a:latin typeface="Helvetica"/>
              <a:ea typeface="Helvetica"/>
              <a:cs typeface="Helvetica"/>
              <a:sym typeface="Helvetica"/>
            </a:endParaRPr>
          </a:p>
          <a:p>
            <a:pPr marL="0" marR="0" lvl="0" indent="0" defTabSz="457200" eaLnBrk="1" fontAlgn="auto" latinLnBrk="0" hangingPunct="1">
              <a:lnSpc>
                <a:spcPct val="125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033227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pPr lvl="0"/>
            <a:endParaRPr/>
          </a:p>
        </p:txBody>
      </p:sp>
      <p:sp>
        <p:nvSpPr>
          <p:cNvPr id="119" name="Shape 119"/>
          <p:cNvSpPr>
            <a:spLocks noGrp="1"/>
          </p:cNvSpPr>
          <p:nvPr>
            <p:ph type="body" sz="quarter" idx="1"/>
          </p:nvPr>
        </p:nvSpPr>
        <p:spPr>
          <a:prstGeom prst="rect">
            <a:avLst/>
          </a:prstGeom>
        </p:spPr>
        <p:txBody>
          <a:bodyPr/>
          <a:lstStyle/>
          <a:p>
            <a:pPr lvl="0">
              <a:lnSpc>
                <a:spcPct val="100000"/>
              </a:lnSpc>
              <a:defRPr sz="1800"/>
            </a:pPr>
            <a:r>
              <a:rPr lang="en-US" sz="1200" dirty="0" smtClean="0">
                <a:latin typeface="Helvetica"/>
                <a:ea typeface="Helvetica"/>
                <a:cs typeface="Helvetica"/>
                <a:sym typeface="Helvetica"/>
              </a:rPr>
              <a:t>(As</a:t>
            </a:r>
            <a:r>
              <a:rPr lang="en-US" sz="1200" baseline="0" dirty="0" smtClean="0">
                <a:latin typeface="Helvetica"/>
                <a:ea typeface="Helvetica"/>
                <a:cs typeface="Helvetica"/>
                <a:sym typeface="Helvetica"/>
              </a:rPr>
              <a:t> of Feb. 2012) – Different M&amp;M varieties are produced with different proportions of colors! </a:t>
            </a:r>
            <a:endParaRPr sz="1200" dirty="0">
              <a:latin typeface="Helvetica"/>
              <a:ea typeface="Helvetica"/>
              <a:cs typeface="Helvetica"/>
              <a:sym typeface="Helvetic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prstGeom prst="rect">
            <a:avLst/>
          </a:prstGeom>
        </p:spPr>
        <p:txBody>
          <a:bodyPr/>
          <a:lstStyle/>
          <a:p>
            <a:pPr lvl="0"/>
            <a:endParaRPr/>
          </a:p>
        </p:txBody>
      </p:sp>
      <p:sp>
        <p:nvSpPr>
          <p:cNvPr id="331" name="Shape 331"/>
          <p:cNvSpPr>
            <a:spLocks noGrp="1"/>
          </p:cNvSpPr>
          <p:nvPr>
            <p:ph type="body" sz="quarter" idx="1"/>
          </p:nvPr>
        </p:nvSpPr>
        <p:spPr>
          <a:prstGeom prst="rect">
            <a:avLst/>
          </a:prstGeom>
        </p:spPr>
        <p:txBody>
          <a:bodyPr/>
          <a:lstStyle/>
          <a:p>
            <a:pPr lvl="0">
              <a:lnSpc>
                <a:spcPct val="100000"/>
              </a:lnSpc>
              <a:defRPr sz="1800"/>
            </a:pPr>
            <a:endParaRPr sz="1200" dirty="0">
              <a:latin typeface="Helvetica"/>
              <a:ea typeface="Helvetica"/>
              <a:cs typeface="Helvetica"/>
              <a:sym typeface="Helvetic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prstGeom prst="rect">
            <a:avLst/>
          </a:prstGeom>
        </p:spPr>
        <p:txBody>
          <a:bodyPr/>
          <a:lstStyle/>
          <a:p>
            <a:pPr lvl="0"/>
            <a:endParaRPr/>
          </a:p>
        </p:txBody>
      </p:sp>
      <p:sp>
        <p:nvSpPr>
          <p:cNvPr id="55" name="Shape 55"/>
          <p:cNvSpPr>
            <a:spLocks noGrp="1"/>
          </p:cNvSpPr>
          <p:nvPr>
            <p:ph type="body" sz="quarter" idx="1"/>
          </p:nvPr>
        </p:nvSpPr>
        <p:spPr>
          <a:prstGeom prst="rect">
            <a:avLst/>
          </a:prstGeom>
        </p:spPr>
        <p:txBody>
          <a:bodyPr/>
          <a:lstStyle/>
          <a:p>
            <a:pPr lvl="0">
              <a:lnSpc>
                <a:spcPct val="100000"/>
              </a:lnSpc>
              <a:defRPr sz="1800"/>
            </a:pPr>
            <a:endParaRPr sz="1200" dirty="0">
              <a:latin typeface="Helvetica"/>
              <a:ea typeface="Helvetica"/>
              <a:cs typeface="Helvetica"/>
              <a:sym typeface="Helvetic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prstGeom prst="rect">
            <a:avLst/>
          </a:prstGeom>
        </p:spPr>
        <p:txBody>
          <a:bodyPr/>
          <a:lstStyle/>
          <a:p>
            <a:pPr lvl="0"/>
            <a:endParaRPr/>
          </a:p>
        </p:txBody>
      </p:sp>
      <p:sp>
        <p:nvSpPr>
          <p:cNvPr id="336" name="Shape 336"/>
          <p:cNvSpPr>
            <a:spLocks noGrp="1"/>
          </p:cNvSpPr>
          <p:nvPr>
            <p:ph type="body" sz="quarter" idx="1"/>
          </p:nvPr>
        </p:nvSpPr>
        <p:spPr>
          <a:prstGeom prst="rect">
            <a:avLst/>
          </a:prstGeom>
        </p:spPr>
        <p:txBody>
          <a:bodyPr/>
          <a:lstStyle/>
          <a:p>
            <a:pPr lvl="0">
              <a:lnSpc>
                <a:spcPct val="100000"/>
              </a:lnSpc>
              <a:defRPr sz="1800"/>
            </a:pPr>
            <a:r>
              <a:rPr sz="1200" dirty="0">
                <a:latin typeface="Helvetica"/>
                <a:ea typeface="Helvetica"/>
                <a:cs typeface="Helvetica"/>
                <a:sym typeface="Helvetica"/>
              </a:rPr>
              <a:t>When a single measurement is compared to another single measurement of the same thing, the values are usually not identical. Differences between single measurements are due to error.</a:t>
            </a:r>
          </a:p>
          <a:p>
            <a:pPr lvl="0">
              <a:lnSpc>
                <a:spcPct val="100000"/>
              </a:lnSpc>
              <a:defRPr sz="1800"/>
            </a:pPr>
            <a:endParaRPr sz="1200" dirty="0">
              <a:latin typeface="Helvetica"/>
              <a:ea typeface="Helvetica"/>
              <a:cs typeface="Helvetica"/>
              <a:sym typeface="Helvetica"/>
            </a:endParaRPr>
          </a:p>
          <a:p>
            <a:pPr lvl="0">
              <a:lnSpc>
                <a:spcPct val="100000"/>
              </a:lnSpc>
              <a:defRPr sz="1800"/>
            </a:pPr>
            <a:r>
              <a:rPr lang="en-US" sz="1200" dirty="0" smtClean="0">
                <a:latin typeface="Helvetica"/>
                <a:ea typeface="Helvetica"/>
                <a:cs typeface="Helvetica"/>
                <a:sym typeface="Helvetica"/>
              </a:rPr>
              <a:t>S</a:t>
            </a:r>
            <a:r>
              <a:rPr sz="1200" dirty="0" smtClean="0">
                <a:latin typeface="Helvetica"/>
                <a:ea typeface="Helvetica"/>
                <a:cs typeface="Helvetica"/>
                <a:sym typeface="Helvetica"/>
              </a:rPr>
              <a:t>ystematic </a:t>
            </a:r>
            <a:r>
              <a:rPr sz="1200" dirty="0">
                <a:latin typeface="Helvetica"/>
                <a:ea typeface="Helvetica"/>
                <a:cs typeface="Helvetica"/>
                <a:sym typeface="Helvetica"/>
              </a:rPr>
              <a:t>error not always bias - not always human error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pPr lvl="0"/>
            <a:endParaRPr/>
          </a:p>
        </p:txBody>
      </p:sp>
      <p:sp>
        <p:nvSpPr>
          <p:cNvPr id="343" name="Shape 343"/>
          <p:cNvSpPr>
            <a:spLocks noGrp="1"/>
          </p:cNvSpPr>
          <p:nvPr>
            <p:ph type="body" sz="quarter" idx="1"/>
          </p:nvPr>
        </p:nvSpPr>
        <p:spPr>
          <a:prstGeom prst="rect">
            <a:avLst/>
          </a:prstGeom>
        </p:spPr>
        <p:txBody>
          <a:bodyPr/>
          <a:lstStyle/>
          <a:p>
            <a:pPr lvl="0">
              <a:lnSpc>
                <a:spcPct val="100000"/>
              </a:lnSpc>
              <a:defRPr sz="1800"/>
            </a:pPr>
            <a:endParaRPr sz="1200" dirty="0">
              <a:latin typeface="Helvetica"/>
              <a:ea typeface="Helvetica"/>
              <a:cs typeface="Helvetica"/>
              <a:sym typeface="Helvetica"/>
            </a:endParaRPr>
          </a:p>
          <a:p>
            <a:pPr lvl="0">
              <a:lnSpc>
                <a:spcPct val="100000"/>
              </a:lnSpc>
              <a:defRPr sz="1800"/>
            </a:pPr>
            <a:r>
              <a:rPr lang="en-US" sz="1200" dirty="0" smtClean="0">
                <a:latin typeface="Helvetica"/>
                <a:ea typeface="Helvetica"/>
                <a:cs typeface="Helvetica"/>
                <a:sym typeface="Helvetica"/>
              </a:rPr>
              <a:t>T</a:t>
            </a:r>
            <a:r>
              <a:rPr sz="1200" dirty="0" smtClean="0">
                <a:latin typeface="Helvetica"/>
                <a:ea typeface="Helvetica"/>
                <a:cs typeface="Helvetica"/>
                <a:sym typeface="Helvetica"/>
              </a:rPr>
              <a:t>wo </a:t>
            </a:r>
            <a:r>
              <a:rPr sz="1200" dirty="0">
                <a:latin typeface="Helvetica"/>
                <a:ea typeface="Helvetica"/>
                <a:cs typeface="Helvetica"/>
                <a:sym typeface="Helvetica"/>
              </a:rPr>
              <a:t>ways to think about errors - accuracy and precision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prstGeom prst="rect">
            <a:avLst/>
          </a:prstGeom>
        </p:spPr>
        <p:txBody>
          <a:bodyPr/>
          <a:lstStyle/>
          <a:p>
            <a:pPr lvl="0"/>
            <a:endParaRPr/>
          </a:p>
        </p:txBody>
      </p:sp>
      <p:sp>
        <p:nvSpPr>
          <p:cNvPr id="63" name="Shape 63"/>
          <p:cNvSpPr>
            <a:spLocks noGrp="1"/>
          </p:cNvSpPr>
          <p:nvPr>
            <p:ph type="body" sz="quarter" idx="1"/>
          </p:nvPr>
        </p:nvSpPr>
        <p:spPr>
          <a:prstGeom prst="rect">
            <a:avLst/>
          </a:prstGeom>
        </p:spPr>
        <p:txBody>
          <a:bodyPr/>
          <a:lstStyle/>
          <a:p>
            <a:pPr lvl="0">
              <a:lnSpc>
                <a:spcPct val="100000"/>
              </a:lnSpc>
              <a:defRPr sz="1800"/>
            </a:pPr>
            <a:endParaRPr sz="1200" dirty="0">
              <a:latin typeface="Helvetica"/>
              <a:ea typeface="Helvetica"/>
              <a:cs typeface="Helvetica"/>
              <a:sym typeface="Helvetic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noRot="1" noChangeAspect="1"/>
          </p:cNvSpPr>
          <p:nvPr>
            <p:ph type="sldImg"/>
          </p:nvPr>
        </p:nvSpPr>
        <p:spPr>
          <a:prstGeom prst="rect">
            <a:avLst/>
          </a:prstGeom>
        </p:spPr>
        <p:txBody>
          <a:bodyPr/>
          <a:lstStyle/>
          <a:p>
            <a:pPr lvl="0"/>
            <a:endParaRPr/>
          </a:p>
        </p:txBody>
      </p:sp>
      <p:sp>
        <p:nvSpPr>
          <p:cNvPr id="71" name="Shape 71"/>
          <p:cNvSpPr>
            <a:spLocks noGrp="1"/>
          </p:cNvSpPr>
          <p:nvPr>
            <p:ph type="body" sz="quarter" idx="1"/>
          </p:nvPr>
        </p:nvSpPr>
        <p:spPr>
          <a:prstGeom prst="rect">
            <a:avLst/>
          </a:prstGeom>
        </p:spPr>
        <p:txBody>
          <a:bodyPr/>
          <a:lstStyle/>
          <a:p>
            <a:pPr marR="457200" lvl="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n-US" sz="1200" dirty="0" smtClean="0">
                <a:latin typeface="Arial"/>
                <a:ea typeface="Arial"/>
                <a:cs typeface="Arial"/>
                <a:sym typeface="Arial"/>
              </a:rPr>
              <a:t>S</a:t>
            </a:r>
            <a:r>
              <a:rPr sz="1200" dirty="0" smtClean="0">
                <a:latin typeface="Arial"/>
                <a:ea typeface="Arial"/>
                <a:cs typeface="Arial"/>
                <a:sym typeface="Arial"/>
              </a:rPr>
              <a:t>ampling </a:t>
            </a:r>
            <a:r>
              <a:rPr lang="en-US" sz="1200" dirty="0" smtClean="0">
                <a:latin typeface="Arial"/>
                <a:ea typeface="Arial"/>
                <a:cs typeface="Arial"/>
                <a:sym typeface="Arial"/>
              </a:rPr>
              <a:t>is similar to the </a:t>
            </a:r>
            <a:r>
              <a:rPr sz="1200" dirty="0" smtClean="0">
                <a:latin typeface="Arial"/>
                <a:ea typeface="Arial"/>
                <a:cs typeface="Arial"/>
                <a:sym typeface="Arial"/>
              </a:rPr>
              <a:t>small </a:t>
            </a:r>
            <a:r>
              <a:rPr sz="1200" dirty="0">
                <a:latin typeface="Arial"/>
                <a:ea typeface="Arial"/>
                <a:cs typeface="Arial"/>
                <a:sym typeface="Arial"/>
              </a:rPr>
              <a:t>food samples given out at Costco and other grocery stores. The food store may be trying to get you to buy an entire pizza by offering you a bite-sized morsel. </a:t>
            </a:r>
            <a:r>
              <a:rPr lang="en-US" sz="1200" dirty="0" smtClean="0">
                <a:latin typeface="Arial"/>
                <a:ea typeface="Arial"/>
                <a:cs typeface="Arial"/>
                <a:sym typeface="Arial"/>
              </a:rPr>
              <a:t>Y</a:t>
            </a:r>
            <a:r>
              <a:rPr sz="1200" dirty="0" smtClean="0">
                <a:latin typeface="Arial"/>
                <a:ea typeface="Arial"/>
                <a:cs typeface="Arial"/>
                <a:sym typeface="Arial"/>
              </a:rPr>
              <a:t>ou </a:t>
            </a:r>
            <a:r>
              <a:rPr sz="1200" dirty="0">
                <a:latin typeface="Arial"/>
                <a:ea typeface="Arial"/>
                <a:cs typeface="Arial"/>
                <a:sym typeface="Arial"/>
              </a:rPr>
              <a:t>are assuming that the entire pizza will taste like the sample. </a:t>
            </a:r>
          </a:p>
          <a:p>
            <a:pPr marR="457200" lvl="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200" dirty="0">
              <a:latin typeface="Arial"/>
              <a:ea typeface="Arial"/>
              <a:cs typeface="Arial"/>
              <a:sym typeface="Arial"/>
            </a:endParaRPr>
          </a:p>
          <a:p>
            <a:pPr marR="457200" lvl="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200" dirty="0">
                <a:latin typeface="Arial"/>
                <a:ea typeface="Arial"/>
                <a:cs typeface="Arial"/>
                <a:sym typeface="Arial"/>
              </a:rPr>
              <a:t>The more you sample, the more accurately you will be able to describe the larger area. For example, a pizza may have many different toppings. If you only sample it once, your small piece may only have one topping. If you did not know how many toppings were on the pizza, you would assume there was only one based on your sample. But, if you sampled the pizza many times, you would likely get a variety of toppings in your sample.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57200" lvl="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lang="en-US" dirty="0"/>
          </a:p>
        </p:txBody>
      </p:sp>
    </p:spTree>
    <p:extLst>
      <p:ext uri="{BB962C8B-B14F-4D97-AF65-F5344CB8AC3E}">
        <p14:creationId xmlns:p14="http://schemas.microsoft.com/office/powerpoint/2010/main" val="1484164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prstGeom prst="rect">
            <a:avLst/>
          </a:prstGeom>
        </p:spPr>
        <p:txBody>
          <a:bodyPr/>
          <a:lstStyle/>
          <a:p>
            <a:pPr lvl="0"/>
            <a:endParaRPr/>
          </a:p>
        </p:txBody>
      </p:sp>
      <p:sp>
        <p:nvSpPr>
          <p:cNvPr id="86" name="Shape 86"/>
          <p:cNvSpPr>
            <a:spLocks noGrp="1"/>
          </p:cNvSpPr>
          <p:nvPr>
            <p:ph type="body" sz="quarter" idx="1"/>
          </p:nvPr>
        </p:nvSpPr>
        <p:spPr>
          <a:prstGeom prst="rect">
            <a:avLst/>
          </a:prstGeom>
        </p:spPr>
        <p:txBody>
          <a:bodyPr/>
          <a:lstStyle/>
          <a:p>
            <a:pPr marR="457200" lvl="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n-US" sz="1200" dirty="0" smtClean="0">
                <a:latin typeface="Arial"/>
                <a:ea typeface="Arial"/>
                <a:cs typeface="Arial"/>
                <a:sym typeface="Arial"/>
              </a:rPr>
              <a:t>The small areas, or samples, must be representative of the larger area for these estimates to be accurate. </a:t>
            </a:r>
          </a:p>
          <a:p>
            <a:pPr marR="457200" lvl="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lang="en-US" sz="1200" dirty="0" smtClean="0">
              <a:latin typeface="Arial"/>
              <a:ea typeface="Arial"/>
              <a:cs typeface="Arial"/>
              <a:sym typeface="Arial"/>
            </a:endParaRPr>
          </a:p>
          <a:p>
            <a:pPr marR="457200" lvl="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n-US" sz="1200" dirty="0" smtClean="0">
                <a:latin typeface="Arial"/>
                <a:ea typeface="Arial"/>
                <a:cs typeface="Arial"/>
                <a:sym typeface="Arial"/>
              </a:rPr>
              <a:t>The more samples examined, the more accurately an area can be described. </a:t>
            </a:r>
            <a:endParaRPr sz="1200" dirty="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pPr lvl="0"/>
            <a:endParaRPr/>
          </a:p>
        </p:txBody>
      </p:sp>
      <p:sp>
        <p:nvSpPr>
          <p:cNvPr id="146" name="Shape 146"/>
          <p:cNvSpPr>
            <a:spLocks noGrp="1"/>
          </p:cNvSpPr>
          <p:nvPr>
            <p:ph type="body" sz="quarter" idx="1"/>
          </p:nvPr>
        </p:nvSpPr>
        <p:spPr>
          <a:prstGeom prst="rect">
            <a:avLst/>
          </a:prstGeom>
        </p:spPr>
        <p:txBody>
          <a:bodyPr/>
          <a:lstStyle/>
          <a:p>
            <a:pPr lvl="0">
              <a:lnSpc>
                <a:spcPct val="100000"/>
              </a:lnSpc>
              <a:defRPr sz="1800"/>
            </a:pPr>
            <a:r>
              <a:rPr sz="1200">
                <a:latin typeface="Helvetica"/>
                <a:ea typeface="Helvetica"/>
                <a:cs typeface="Helvetica"/>
                <a:sym typeface="Helvetica"/>
              </a:rPr>
              <a:t>need to analyze multiple samples before making conclusions </a:t>
            </a:r>
          </a:p>
          <a:p>
            <a:pPr lvl="0">
              <a:lnSpc>
                <a:spcPct val="100000"/>
              </a:lnSpc>
              <a:defRPr sz="1800"/>
            </a:pPr>
            <a:r>
              <a:rPr sz="1200">
                <a:latin typeface="Helvetica"/>
                <a:ea typeface="Helvetica"/>
                <a:cs typeface="Helvetica"/>
                <a:sym typeface="Helvetica"/>
              </a:rPr>
              <a:t>replication = repeated sampling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pPr lvl="0"/>
            <a:endParaRPr/>
          </a:p>
        </p:txBody>
      </p:sp>
      <p:sp>
        <p:nvSpPr>
          <p:cNvPr id="161" name="Shape 161"/>
          <p:cNvSpPr>
            <a:spLocks noGrp="1"/>
          </p:cNvSpPr>
          <p:nvPr>
            <p:ph type="body" sz="quarter" idx="1"/>
          </p:nvPr>
        </p:nvSpPr>
        <p:spPr>
          <a:prstGeom prst="rect">
            <a:avLst/>
          </a:prstGeom>
        </p:spPr>
        <p:txBody>
          <a:bodyPr/>
          <a:lstStyle/>
          <a:p>
            <a:pPr lvl="0">
              <a:lnSpc>
                <a:spcPct val="100000"/>
              </a:lnSpc>
              <a:defRPr sz="1800"/>
            </a:pPr>
            <a:r>
              <a:rPr sz="1200" dirty="0">
                <a:latin typeface="Helvetica"/>
                <a:ea typeface="Helvetica"/>
                <a:cs typeface="Helvetica"/>
                <a:sym typeface="Helvetica"/>
              </a:rPr>
              <a:t>Sampling is a powerful tool that is important across many scientific disciplines. </a:t>
            </a:r>
            <a:endParaRPr lang="en-US" sz="1200" dirty="0" smtClean="0">
              <a:latin typeface="Helvetica"/>
              <a:ea typeface="Helvetica"/>
              <a:cs typeface="Helvetica"/>
              <a:sym typeface="Helvetica"/>
            </a:endParaRPr>
          </a:p>
          <a:p>
            <a:pPr lvl="0">
              <a:lnSpc>
                <a:spcPct val="100000"/>
              </a:lnSpc>
              <a:defRPr sz="1800"/>
            </a:pPr>
            <a:endParaRPr lang="en-US" sz="1200" dirty="0" smtClean="0">
              <a:latin typeface="Helvetica"/>
              <a:ea typeface="Helvetica"/>
              <a:cs typeface="Helvetica"/>
              <a:sym typeface="Helvetica"/>
            </a:endParaRPr>
          </a:p>
          <a:p>
            <a:pPr lvl="0">
              <a:lnSpc>
                <a:spcPct val="100000"/>
              </a:lnSpc>
              <a:defRPr sz="1800"/>
            </a:pPr>
            <a:r>
              <a:rPr sz="1200" dirty="0" smtClean="0">
                <a:latin typeface="Helvetica"/>
                <a:ea typeface="Helvetica"/>
                <a:cs typeface="Helvetica"/>
                <a:sym typeface="Helvetica"/>
              </a:rPr>
              <a:t>The </a:t>
            </a:r>
            <a:r>
              <a:rPr sz="1200" dirty="0">
                <a:latin typeface="Helvetica"/>
                <a:ea typeface="Helvetica"/>
                <a:cs typeface="Helvetica"/>
                <a:sym typeface="Helvetica"/>
              </a:rPr>
              <a:t>type of sample will depend on the discipline and on the task involved.</a:t>
            </a:r>
          </a:p>
          <a:p>
            <a:pPr lvl="0">
              <a:lnSpc>
                <a:spcPct val="100000"/>
              </a:lnSpc>
              <a:defRPr sz="1800"/>
            </a:pPr>
            <a:r>
              <a:rPr lang="en-US" sz="1200" dirty="0" smtClean="0">
                <a:latin typeface="Helvetica"/>
                <a:ea typeface="Helvetica"/>
                <a:cs typeface="Helvetica"/>
                <a:sym typeface="Helvetica"/>
              </a:rPr>
              <a:t>These are </a:t>
            </a:r>
            <a:r>
              <a:rPr sz="1200" dirty="0" smtClean="0">
                <a:latin typeface="Helvetica"/>
                <a:ea typeface="Helvetica"/>
                <a:cs typeface="Helvetica"/>
                <a:sym typeface="Helvetica"/>
              </a:rPr>
              <a:t>examples </a:t>
            </a:r>
            <a:r>
              <a:rPr sz="1200" dirty="0">
                <a:latin typeface="Helvetica"/>
                <a:ea typeface="Helvetica"/>
                <a:cs typeface="Helvetica"/>
                <a:sym typeface="Helvetica"/>
              </a:rPr>
              <a:t>of sampling in different </a:t>
            </a:r>
            <a:r>
              <a:rPr sz="1200" dirty="0" smtClean="0">
                <a:latin typeface="Helvetica"/>
                <a:ea typeface="Helvetica"/>
                <a:cs typeface="Helvetica"/>
                <a:sym typeface="Helvetica"/>
              </a:rPr>
              <a:t>disciplines</a:t>
            </a:r>
            <a:r>
              <a:rPr lang="en-US" sz="1200" baseline="0" dirty="0" smtClean="0">
                <a:latin typeface="Helvetica"/>
                <a:ea typeface="Helvetica"/>
                <a:cs typeface="Helvetica"/>
                <a:sym typeface="Helvetica"/>
              </a:rPr>
              <a:t> </a:t>
            </a:r>
            <a:endParaRPr sz="1200" dirty="0">
              <a:latin typeface="Helvetica"/>
              <a:ea typeface="Helvetica"/>
              <a:cs typeface="Helvetica"/>
              <a:sym typeface="Helvetic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pPr lvl="0"/>
            <a:endParaRPr/>
          </a:p>
        </p:txBody>
      </p:sp>
      <p:sp>
        <p:nvSpPr>
          <p:cNvPr id="57" name="Shape 57"/>
          <p:cNvSpPr>
            <a:spLocks noGrp="1"/>
          </p:cNvSpPr>
          <p:nvPr>
            <p:ph type="body" sz="quarter" idx="1"/>
          </p:nvPr>
        </p:nvSpPr>
        <p:spPr>
          <a:prstGeom prst="rect">
            <a:avLst/>
          </a:prstGeom>
        </p:spPr>
        <p:txBody>
          <a:bodyPr/>
          <a:lstStyle/>
          <a:p>
            <a:pPr lvl="0">
              <a:lnSpc>
                <a:spcPct val="100000"/>
              </a:lnSpc>
              <a:defRPr sz="1800"/>
            </a:pPr>
            <a:r>
              <a:rPr lang="en-US" sz="1200" dirty="0" smtClean="0">
                <a:latin typeface="Helvetica"/>
                <a:ea typeface="Helvetica"/>
                <a:cs typeface="Helvetica"/>
                <a:sym typeface="Helvetica"/>
              </a:rPr>
              <a:t>(student</a:t>
            </a:r>
            <a:r>
              <a:rPr lang="en-US" sz="1200" baseline="0" dirty="0" smtClean="0">
                <a:latin typeface="Helvetica"/>
                <a:ea typeface="Helvetica"/>
                <a:cs typeface="Helvetica"/>
                <a:sym typeface="Helvetica"/>
              </a:rPr>
              <a:t> predictions are important for buy-in)</a:t>
            </a:r>
            <a:endParaRPr sz="1200" dirty="0">
              <a:latin typeface="Helvetica"/>
              <a:ea typeface="Helvetica"/>
              <a:cs typeface="Helvetica"/>
              <a:sym typeface="Helvetic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xfrm>
            <a:off x="1270000" y="254000"/>
            <a:ext cx="10464800" cy="2438400"/>
          </a:xfrm>
          <a:prstGeom prst="rect">
            <a:avLst/>
          </a:prstGeom>
        </p:spPr>
        <p:txBody>
          <a:bodyPr>
            <a:noAutofit/>
          </a:bodyPr>
          <a:lstStyle>
            <a:lvl1pPr>
              <a:defRPr sz="8400">
                <a:latin typeface="Gill Sans"/>
                <a:ea typeface="Gill Sans"/>
                <a:cs typeface="Gill Sans"/>
                <a:sym typeface="Gill Sans"/>
              </a:defRPr>
            </a:lvl1pPr>
          </a:lstStyle>
          <a:p>
            <a:pPr lvl="0">
              <a:defRPr sz="1800"/>
            </a:pPr>
            <a:r>
              <a:rPr sz="8400"/>
              <a:t>Title Text</a:t>
            </a:r>
          </a:p>
        </p:txBody>
      </p:sp>
      <p:sp>
        <p:nvSpPr>
          <p:cNvPr id="31" name="Shape 31"/>
          <p:cNvSpPr>
            <a:spLocks noGrp="1"/>
          </p:cNvSpPr>
          <p:nvPr>
            <p:ph type="body" idx="1"/>
          </p:nvPr>
        </p:nvSpPr>
        <p:spPr>
          <a:xfrm>
            <a:off x="1270000" y="2768600"/>
            <a:ext cx="10464800" cy="5715000"/>
          </a:xfrm>
          <a:prstGeom prst="rect">
            <a:avLst/>
          </a:prstGeom>
        </p:spPr>
        <p:txBody>
          <a:bodyPr>
            <a:noAutofit/>
          </a:bodyPr>
          <a:lstStyle>
            <a:lvl1pPr marL="889000" indent="-571500">
              <a:spcBef>
                <a:spcPts val="2400"/>
              </a:spcBef>
              <a:buSzPct val="171000"/>
              <a:defRPr sz="4200">
                <a:latin typeface="Gill Sans"/>
                <a:ea typeface="Gill Sans"/>
                <a:cs typeface="Gill Sans"/>
                <a:sym typeface="Gill Sans"/>
              </a:defRPr>
            </a:lvl1pPr>
            <a:lvl2pPr marL="1333500" indent="-571500">
              <a:spcBef>
                <a:spcPts val="2400"/>
              </a:spcBef>
              <a:buSzPct val="171000"/>
              <a:defRPr sz="4200">
                <a:latin typeface="Gill Sans"/>
                <a:ea typeface="Gill Sans"/>
                <a:cs typeface="Gill Sans"/>
                <a:sym typeface="Gill Sans"/>
              </a:defRPr>
            </a:lvl2pPr>
            <a:lvl3pPr marL="1778000" indent="-571500">
              <a:spcBef>
                <a:spcPts val="2400"/>
              </a:spcBef>
              <a:buSzPct val="171000"/>
              <a:defRPr sz="4200">
                <a:latin typeface="Gill Sans"/>
                <a:ea typeface="Gill Sans"/>
                <a:cs typeface="Gill Sans"/>
                <a:sym typeface="Gill Sans"/>
              </a:defRPr>
            </a:lvl3pPr>
            <a:lvl4pPr marL="2222500" indent="-571500">
              <a:spcBef>
                <a:spcPts val="2400"/>
              </a:spcBef>
              <a:buSzPct val="171000"/>
              <a:defRPr sz="4200">
                <a:latin typeface="Gill Sans"/>
                <a:ea typeface="Gill Sans"/>
                <a:cs typeface="Gill Sans"/>
                <a:sym typeface="Gill Sans"/>
              </a:defRPr>
            </a:lvl4pPr>
            <a:lvl5pPr marL="2667000" indent="-571500">
              <a:spcBef>
                <a:spcPts val="2400"/>
              </a:spcBef>
              <a:buSzPct val="171000"/>
              <a:defRPr sz="4200">
                <a:latin typeface="Gill Sans"/>
                <a:ea typeface="Gill Sans"/>
                <a:cs typeface="Gill Sans"/>
                <a:sym typeface="Gill Sans"/>
              </a:defRPr>
            </a:lvl5p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33" name="Shape 33"/>
          <p:cNvSpPr>
            <a:spLocks noGrp="1"/>
          </p:cNvSpPr>
          <p:nvPr>
            <p:ph type="title"/>
          </p:nvPr>
        </p:nvSpPr>
        <p:spPr>
          <a:xfrm>
            <a:off x="1270000" y="1638300"/>
            <a:ext cx="10464800" cy="3302000"/>
          </a:xfrm>
          <a:prstGeom prst="rect">
            <a:avLst/>
          </a:prstGeom>
        </p:spPr>
        <p:txBody>
          <a:bodyPr anchor="b">
            <a:noAutofit/>
          </a:bodyPr>
          <a:lstStyle>
            <a:lvl1pPr>
              <a:defRPr sz="8400">
                <a:latin typeface="Gill Sans"/>
                <a:ea typeface="Gill Sans"/>
                <a:cs typeface="Gill Sans"/>
                <a:sym typeface="Gill Sans"/>
              </a:defRPr>
            </a:lvl1pPr>
          </a:lstStyle>
          <a:p>
            <a:pPr lvl="0">
              <a:defRPr sz="1800"/>
            </a:pPr>
            <a:r>
              <a:rPr sz="8400"/>
              <a:t>Title Text</a:t>
            </a:r>
          </a:p>
        </p:txBody>
      </p:sp>
      <p:sp>
        <p:nvSpPr>
          <p:cNvPr id="34" name="Shape 34"/>
          <p:cNvSpPr>
            <a:spLocks noGrp="1"/>
          </p:cNvSpPr>
          <p:nvPr>
            <p:ph type="body" idx="1"/>
          </p:nvPr>
        </p:nvSpPr>
        <p:spPr>
          <a:xfrm>
            <a:off x="1270000" y="5029200"/>
            <a:ext cx="10464800" cy="1130300"/>
          </a:xfrm>
          <a:prstGeom prst="rect">
            <a:avLst/>
          </a:prstGeom>
        </p:spPr>
        <p:txBody>
          <a:bodyPr anchor="t">
            <a:noAutofit/>
          </a:bodyPr>
          <a:lstStyle>
            <a:lvl1pPr marL="0" indent="0" algn="ctr">
              <a:spcBef>
                <a:spcPts val="0"/>
              </a:spcBef>
              <a:buSzTx/>
              <a:buNone/>
              <a:defRPr>
                <a:latin typeface="Gill Sans"/>
                <a:ea typeface="Gill Sans"/>
                <a:cs typeface="Gill Sans"/>
                <a:sym typeface="Gill Sans"/>
              </a:defRPr>
            </a:lvl1pPr>
            <a:lvl2pPr marL="0" indent="0" algn="ctr">
              <a:spcBef>
                <a:spcPts val="0"/>
              </a:spcBef>
              <a:buSzTx/>
              <a:buNone/>
              <a:defRPr>
                <a:latin typeface="Gill Sans"/>
                <a:ea typeface="Gill Sans"/>
                <a:cs typeface="Gill Sans"/>
                <a:sym typeface="Gill Sans"/>
              </a:defRPr>
            </a:lvl2pPr>
            <a:lvl3pPr marL="0" indent="0" algn="ctr">
              <a:spcBef>
                <a:spcPts val="0"/>
              </a:spcBef>
              <a:buSzTx/>
              <a:buNone/>
              <a:defRPr>
                <a:latin typeface="Gill Sans"/>
                <a:ea typeface="Gill Sans"/>
                <a:cs typeface="Gill Sans"/>
                <a:sym typeface="Gill Sans"/>
              </a:defRPr>
            </a:lvl3pPr>
            <a:lvl4pPr marL="0" indent="0" algn="ctr">
              <a:spcBef>
                <a:spcPts val="0"/>
              </a:spcBef>
              <a:buSzTx/>
              <a:buNone/>
              <a:defRPr>
                <a:latin typeface="Gill Sans"/>
                <a:ea typeface="Gill Sans"/>
                <a:cs typeface="Gill Sans"/>
                <a:sym typeface="Gill Sans"/>
              </a:defRPr>
            </a:lvl4pPr>
            <a:lvl5pPr marL="0" indent="0" algn="ctr">
              <a:spcBef>
                <a:spcPts val="0"/>
              </a:spcBef>
              <a:buSzTx/>
              <a:buNone/>
              <a:defRPr>
                <a:latin typeface="Gill Sans"/>
                <a:ea typeface="Gill Sans"/>
                <a:cs typeface="Gill Sans"/>
                <a:sym typeface="Gill Sans"/>
              </a:defRPr>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1" r:id="rId11"/>
    <p:sldLayoutId id="2147483662" r:id="rId12"/>
  </p:sldLayoutIdLst>
  <p:transition xmlns:p14="http://schemas.microsoft.com/office/powerpoint/2010/mai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7.tif"/><Relationship Id="rId4" Type="http://schemas.openxmlformats.org/officeDocument/2006/relationships/image" Target="../media/image28.tif"/><Relationship Id="rId5"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30.tif"/><Relationship Id="rId8" Type="http://schemas.openxmlformats.org/officeDocument/2006/relationships/image" Target="../media/image31.tif"/><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gif"/><Relationship Id="rId5" Type="http://schemas.openxmlformats.org/officeDocument/2006/relationships/image" Target="../media/image13.gif"/><Relationship Id="rId6" Type="http://schemas.openxmlformats.org/officeDocument/2006/relationships/image" Target="../media/image14.gif"/><Relationship Id="rId7" Type="http://schemas.openxmlformats.org/officeDocument/2006/relationships/image" Target="../media/image15.gif"/><Relationship Id="rId8" Type="http://schemas.openxmlformats.org/officeDocument/2006/relationships/image" Target="../media/image16.gif"/><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tif"/><Relationship Id="rId6" Type="http://schemas.openxmlformats.org/officeDocument/2006/relationships/image" Target="../media/image20.png"/><Relationship Id="rId7" Type="http://schemas.openxmlformats.org/officeDocument/2006/relationships/image" Target="../media/image21.tif"/><Relationship Id="rId8" Type="http://schemas.openxmlformats.org/officeDocument/2006/relationships/image" Target="../media/image22.tif"/><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Shape 41"/>
          <p:cNvSpPr/>
          <p:nvPr/>
        </p:nvSpPr>
        <p:spPr>
          <a:xfrm>
            <a:off x="1841500" y="-38354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Sampling</a:t>
            </a:r>
          </a:p>
        </p:txBody>
      </p:sp>
      <p:pic>
        <p:nvPicPr>
          <p:cNvPr id="43" name="Screen shot 2013-03-06 at 12.38.35 PM.png"/>
          <p:cNvPicPr/>
          <p:nvPr/>
        </p:nvPicPr>
        <p:blipFill>
          <a:blip r:embed="rId3">
            <a:extLst/>
          </a:blip>
          <a:stretch>
            <a:fillRect/>
          </a:stretch>
        </p:blipFill>
        <p:spPr>
          <a:xfrm>
            <a:off x="3248333" y="1625600"/>
            <a:ext cx="6238567" cy="4432300"/>
          </a:xfrm>
          <a:prstGeom prst="rect">
            <a:avLst/>
          </a:prstGeom>
          <a:ln w="12700">
            <a:miter lim="400000"/>
          </a:ln>
        </p:spPr>
      </p:pic>
      <p:sp>
        <p:nvSpPr>
          <p:cNvPr id="44" name="Shape 44"/>
          <p:cNvSpPr/>
          <p:nvPr/>
        </p:nvSpPr>
        <p:spPr>
          <a:xfrm>
            <a:off x="5068075" y="3683000"/>
            <a:ext cx="2070795" cy="749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4200" b="1">
                <a:solidFill>
                  <a:srgbClr val="FFD300"/>
                </a:solidFill>
                <a:effectLst>
                  <a:outerShdw dist="66675" dir="2700000" rotWithShape="0">
                    <a:srgbClr val="000000">
                      <a:alpha val="33333"/>
                    </a:srgbClr>
                  </a:outerShdw>
                </a:effectLst>
                <a:latin typeface="Gill Sans"/>
                <a:ea typeface="Gill Sans"/>
                <a:cs typeface="Gill Sans"/>
                <a:sym typeface="Gill Sans"/>
              </a:defRPr>
            </a:lvl1pPr>
          </a:lstStyle>
          <a:p>
            <a:pPr lvl="0">
              <a:defRPr sz="1800" b="0">
                <a:solidFill>
                  <a:srgbClr val="000000"/>
                </a:solidFill>
                <a:effectLst/>
              </a:defRPr>
            </a:pPr>
            <a:r>
              <a:rPr sz="4200" b="1">
                <a:solidFill>
                  <a:srgbClr val="FFD300"/>
                </a:solidFill>
                <a:effectLst>
                  <a:outerShdw dist="66675" dir="2700000" rotWithShape="0">
                    <a:srgbClr val="000000">
                      <a:alpha val="33333"/>
                    </a:srgbClr>
                  </a:outerShdw>
                </a:effectLst>
              </a:rPr>
              <a:t>PIZZA!</a:t>
            </a:r>
          </a:p>
        </p:txBody>
      </p:sp>
      <p:sp>
        <p:nvSpPr>
          <p:cNvPr id="45" name="Shape 45"/>
          <p:cNvSpPr/>
          <p:nvPr/>
        </p:nvSpPr>
        <p:spPr>
          <a:xfrm>
            <a:off x="-393700" y="6057900"/>
            <a:ext cx="13169900" cy="3886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784350" marR="57799" lvl="5" indent="-450850" algn="l" defTabSz="1295400">
              <a:lnSpc>
                <a:spcPct val="120000"/>
              </a:lnSpc>
              <a:spcBef>
                <a:spcPts val="2800"/>
              </a:spcBef>
              <a:buClr>
                <a:srgbClr val="000000"/>
              </a:buClr>
              <a:buSzPct val="109999"/>
              <a:buFont typeface="Arial Bold"/>
              <a:buChar char="•"/>
              <a:defRPr sz="1800"/>
            </a:pPr>
            <a:r>
              <a:rPr sz="3600">
                <a:uFill>
                  <a:solidFill/>
                </a:uFill>
                <a:latin typeface="Arial"/>
                <a:ea typeface="Arial"/>
                <a:cs typeface="Arial"/>
                <a:sym typeface="Arial"/>
              </a:rPr>
              <a:t>Determine the toppings you think are on the pizza based on your individual piece. </a:t>
            </a:r>
          </a:p>
          <a:p>
            <a:pPr marL="1784350" marR="57799" lvl="5" indent="-450850" algn="l" defTabSz="1295400">
              <a:lnSpc>
                <a:spcPct val="120000"/>
              </a:lnSpc>
              <a:spcBef>
                <a:spcPts val="2800"/>
              </a:spcBef>
              <a:buClr>
                <a:srgbClr val="000000"/>
              </a:buClr>
              <a:buSzPct val="109999"/>
              <a:buFont typeface="Arial Bold"/>
              <a:buChar char="•"/>
              <a:defRPr sz="1800"/>
            </a:pPr>
            <a:r>
              <a:rPr sz="3600">
                <a:uFill>
                  <a:solidFill/>
                </a:uFill>
                <a:latin typeface="Arial"/>
                <a:ea typeface="Arial"/>
                <a:cs typeface="Arial"/>
                <a:sym typeface="Arial"/>
              </a:rPr>
              <a:t>Compare your piece to your group, &amp; determine the toppings on the pizza based on your group. </a:t>
            </a:r>
          </a:p>
        </p:txBody>
      </p:sp>
    </p:spTree>
    <p:extLst>
      <p:ext uri="{BB962C8B-B14F-4D97-AF65-F5344CB8AC3E}">
        <p14:creationId xmlns:p14="http://schemas.microsoft.com/office/powerpoint/2010/main" val="306594537"/>
      </p:ext>
    </p:extLst>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p:nvPr/>
        </p:nvSpPr>
        <p:spPr>
          <a:xfrm>
            <a:off x="-82550" y="2082800"/>
            <a:ext cx="13169900" cy="57656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984250" marR="57799" lvl="2" indent="-450850" algn="l" defTabSz="1295400">
              <a:lnSpc>
                <a:spcPct val="120000"/>
              </a:lnSpc>
              <a:spcBef>
                <a:spcPts val="2800"/>
              </a:spcBef>
              <a:buClr>
                <a:srgbClr val="000000"/>
              </a:buClr>
              <a:buSzPct val="109999"/>
              <a:buFont typeface="Arial Bold"/>
              <a:buChar char="•"/>
              <a:defRPr sz="1800"/>
            </a:pPr>
            <a:r>
              <a:rPr sz="3600" dirty="0">
                <a:uFill>
                  <a:solidFill/>
                </a:uFill>
                <a:latin typeface="Arial"/>
                <a:ea typeface="Arial"/>
                <a:cs typeface="Arial"/>
                <a:sym typeface="Arial"/>
              </a:rPr>
              <a:t>Make </a:t>
            </a:r>
            <a:r>
              <a:rPr lang="en-US" sz="3600" dirty="0" smtClean="0">
                <a:uFill>
                  <a:solidFill/>
                </a:uFill>
                <a:latin typeface="Arial"/>
                <a:ea typeface="Arial"/>
                <a:cs typeface="Arial"/>
                <a:sym typeface="Arial"/>
              </a:rPr>
              <a:t>p</a:t>
            </a:r>
            <a:r>
              <a:rPr sz="3600" dirty="0" smtClean="0">
                <a:uFill>
                  <a:solidFill/>
                </a:uFill>
                <a:latin typeface="Arial"/>
                <a:ea typeface="Arial"/>
                <a:cs typeface="Arial"/>
                <a:sym typeface="Arial"/>
              </a:rPr>
              <a:t>redictions</a:t>
            </a:r>
            <a:r>
              <a:rPr sz="3600" dirty="0">
                <a:uFill>
                  <a:solidFill/>
                </a:uFill>
                <a:latin typeface="Arial"/>
                <a:ea typeface="Arial"/>
                <a:cs typeface="Arial"/>
                <a:sym typeface="Arial"/>
              </a:rPr>
              <a:t>:</a:t>
            </a:r>
          </a:p>
          <a:p>
            <a:pPr marL="1784350" marR="57799" lvl="5" indent="-450850" algn="l" defTabSz="1295400">
              <a:lnSpc>
                <a:spcPct val="120000"/>
              </a:lnSpc>
              <a:spcBef>
                <a:spcPts val="2800"/>
              </a:spcBef>
              <a:buClr>
                <a:srgbClr val="000000"/>
              </a:buClr>
              <a:buSzPct val="109999"/>
              <a:buFont typeface="Arial Bold"/>
              <a:buChar char="•"/>
              <a:defRPr sz="1800"/>
            </a:pPr>
            <a:r>
              <a:rPr lang="en-US" sz="3600" dirty="0" smtClean="0">
                <a:uFill>
                  <a:solidFill/>
                </a:uFill>
                <a:latin typeface="Arial"/>
                <a:ea typeface="Arial"/>
                <a:cs typeface="Arial"/>
                <a:sym typeface="Arial"/>
              </a:rPr>
              <a:t>What colors are in the bag?</a:t>
            </a:r>
            <a:endParaRPr sz="3600" dirty="0">
              <a:uFill>
                <a:solidFill/>
              </a:uFill>
              <a:latin typeface="Arial"/>
              <a:ea typeface="Arial"/>
              <a:cs typeface="Arial"/>
              <a:sym typeface="Arial"/>
            </a:endParaRPr>
          </a:p>
          <a:p>
            <a:pPr marL="1784350" marR="57799" lvl="5" indent="-450850" algn="l" defTabSz="1295400">
              <a:lnSpc>
                <a:spcPct val="120000"/>
              </a:lnSpc>
              <a:spcBef>
                <a:spcPts val="2800"/>
              </a:spcBef>
              <a:buClr>
                <a:srgbClr val="000000"/>
              </a:buClr>
              <a:buSzPct val="109999"/>
              <a:buFont typeface="Arial Bold"/>
              <a:buChar char="•"/>
              <a:defRPr sz="1800"/>
            </a:pPr>
            <a:r>
              <a:rPr sz="3600" dirty="0">
                <a:uFill>
                  <a:solidFill/>
                </a:uFill>
                <a:latin typeface="Arial"/>
                <a:ea typeface="Arial"/>
                <a:cs typeface="Arial"/>
                <a:sym typeface="Arial"/>
              </a:rPr>
              <a:t>What color(s) do you think will be the </a:t>
            </a:r>
            <a:r>
              <a:rPr sz="3600" b="1" dirty="0">
                <a:uFill>
                  <a:solidFill/>
                </a:uFill>
                <a:latin typeface="Arial"/>
                <a:ea typeface="Arial"/>
                <a:cs typeface="Arial"/>
                <a:sym typeface="Arial"/>
              </a:rPr>
              <a:t>most</a:t>
            </a:r>
            <a:r>
              <a:rPr sz="3600" dirty="0">
                <a:uFill>
                  <a:solidFill/>
                </a:uFill>
                <a:latin typeface="Arial"/>
                <a:ea typeface="Arial"/>
                <a:cs typeface="Arial"/>
                <a:sym typeface="Arial"/>
              </a:rPr>
              <a:t> abundant? </a:t>
            </a:r>
          </a:p>
          <a:p>
            <a:pPr marL="1784350" marR="57799" lvl="5" indent="-450850" algn="l" defTabSz="1295400">
              <a:lnSpc>
                <a:spcPct val="120000"/>
              </a:lnSpc>
              <a:spcBef>
                <a:spcPts val="2800"/>
              </a:spcBef>
              <a:buClr>
                <a:srgbClr val="000000"/>
              </a:buClr>
              <a:buSzPct val="109999"/>
              <a:buFont typeface="Arial Bold"/>
              <a:buChar char="•"/>
              <a:defRPr sz="1800"/>
            </a:pPr>
            <a:r>
              <a:rPr sz="3600" dirty="0">
                <a:uFill>
                  <a:solidFill/>
                </a:uFill>
                <a:latin typeface="Arial"/>
                <a:ea typeface="Arial"/>
                <a:cs typeface="Arial"/>
                <a:sym typeface="Arial"/>
              </a:rPr>
              <a:t>What color(s) do you think will be the </a:t>
            </a:r>
            <a:r>
              <a:rPr sz="3600" b="1" dirty="0">
                <a:uFill>
                  <a:solidFill/>
                </a:uFill>
                <a:latin typeface="Arial"/>
                <a:ea typeface="Arial"/>
                <a:cs typeface="Arial"/>
                <a:sym typeface="Arial"/>
              </a:rPr>
              <a:t>least</a:t>
            </a:r>
            <a:r>
              <a:rPr sz="3600" dirty="0">
                <a:uFill>
                  <a:solidFill/>
                </a:uFill>
                <a:latin typeface="Arial"/>
                <a:ea typeface="Arial"/>
                <a:cs typeface="Arial"/>
                <a:sym typeface="Arial"/>
              </a:rPr>
              <a:t> abundant? </a:t>
            </a:r>
          </a:p>
          <a:p>
            <a:pPr marR="57799" lvl="0" algn="l" defTabSz="1295400">
              <a:lnSpc>
                <a:spcPct val="120000"/>
              </a:lnSpc>
              <a:spcBef>
                <a:spcPts val="2800"/>
              </a:spcBef>
              <a:defRPr sz="1800"/>
            </a:pPr>
            <a:r>
              <a:rPr sz="3600" dirty="0">
                <a:uFill>
                  <a:solidFill/>
                </a:uFill>
                <a:latin typeface="Arial"/>
                <a:ea typeface="Arial"/>
                <a:cs typeface="Arial"/>
                <a:sym typeface="Arial"/>
              </a:rPr>
              <a:t> </a:t>
            </a:r>
          </a:p>
          <a:p>
            <a:pPr marL="984250" marR="57799" lvl="2" indent="-450850" algn="l" defTabSz="1295400">
              <a:lnSpc>
                <a:spcPct val="120000"/>
              </a:lnSpc>
              <a:spcBef>
                <a:spcPts val="2800"/>
              </a:spcBef>
              <a:buClr>
                <a:srgbClr val="000000"/>
              </a:buClr>
              <a:buSzPct val="109999"/>
              <a:buFont typeface="Arial Bold"/>
              <a:buChar char="•"/>
              <a:defRPr sz="1800"/>
            </a:pPr>
            <a:r>
              <a:rPr sz="3600" dirty="0">
                <a:uFill>
                  <a:solidFill/>
                </a:uFill>
                <a:latin typeface="Arial"/>
                <a:ea typeface="Arial"/>
                <a:cs typeface="Arial"/>
                <a:sym typeface="Arial"/>
              </a:rPr>
              <a:t>Why? (Hypothesis)</a:t>
            </a:r>
          </a:p>
        </p:txBody>
      </p:sp>
      <p:sp>
        <p:nvSpPr>
          <p:cNvPr id="54" name="Shape 54"/>
          <p:cNvSpPr/>
          <p:nvPr/>
        </p:nvSpPr>
        <p:spPr>
          <a:xfrm>
            <a:off x="228600" y="-12573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Sampling Design</a:t>
            </a:r>
          </a:p>
        </p:txBody>
      </p:sp>
      <p:pic>
        <p:nvPicPr>
          <p:cNvPr id="55" name="6a00d83451db4269e20147e092ff78970b-400wi.png"/>
          <p:cNvPicPr/>
          <p:nvPr/>
        </p:nvPicPr>
        <p:blipFill>
          <a:blip r:embed="rId3">
            <a:extLst/>
          </a:blip>
          <a:stretch>
            <a:fillRect/>
          </a:stretch>
        </p:blipFill>
        <p:spPr>
          <a:xfrm>
            <a:off x="7850540" y="5992995"/>
            <a:ext cx="3525706" cy="3865533"/>
          </a:xfrm>
          <a:prstGeom prst="rect">
            <a:avLst/>
          </a:prstGeom>
          <a:ln w="12700">
            <a:miter lim="400000"/>
          </a:ln>
        </p:spPr>
      </p:pic>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6a00d83451db4269e20147e092ff78970b-400wi.png"/>
          <p:cNvPicPr/>
          <p:nvPr/>
        </p:nvPicPr>
        <p:blipFill>
          <a:blip r:embed="rId3">
            <a:extLst/>
          </a:blip>
          <a:stretch>
            <a:fillRect/>
          </a:stretch>
        </p:blipFill>
        <p:spPr>
          <a:xfrm>
            <a:off x="7797800" y="5232400"/>
            <a:ext cx="4216400" cy="4622800"/>
          </a:xfrm>
          <a:prstGeom prst="rect">
            <a:avLst/>
          </a:prstGeom>
          <a:ln w="12700">
            <a:miter lim="400000"/>
          </a:ln>
        </p:spPr>
      </p:pic>
      <p:sp>
        <p:nvSpPr>
          <p:cNvPr id="60" name="Shape 60"/>
          <p:cNvSpPr/>
          <p:nvPr/>
        </p:nvSpPr>
        <p:spPr>
          <a:xfrm>
            <a:off x="457200" y="2247900"/>
            <a:ext cx="7785100" cy="76454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lgn="l">
              <a:lnSpc>
                <a:spcPct val="120000"/>
              </a:lnSpc>
              <a:spcBef>
                <a:spcPts val="1700"/>
              </a:spcBef>
              <a:defRPr sz="1800"/>
            </a:pPr>
            <a:r>
              <a:rPr sz="4000" b="1" dirty="0">
                <a:latin typeface="Arial"/>
                <a:ea typeface="Arial"/>
                <a:cs typeface="Arial"/>
                <a:sym typeface="Arial"/>
              </a:rPr>
              <a:t>Standardized</a:t>
            </a:r>
            <a:r>
              <a:rPr sz="4000" dirty="0">
                <a:latin typeface="Arial"/>
                <a:ea typeface="Arial"/>
                <a:cs typeface="Arial"/>
                <a:sym typeface="Arial"/>
              </a:rPr>
              <a:t> Sampling Scheme</a:t>
            </a:r>
          </a:p>
          <a:p>
            <a:pPr marL="711200" lvl="0" indent="-711200" algn="l">
              <a:lnSpc>
                <a:spcPct val="120000"/>
              </a:lnSpc>
              <a:spcBef>
                <a:spcPts val="1700"/>
              </a:spcBef>
              <a:buSzPct val="125000"/>
              <a:buChar char="•"/>
              <a:defRPr sz="1800"/>
            </a:pPr>
            <a:r>
              <a:rPr sz="4000" dirty="0">
                <a:latin typeface="Arial"/>
                <a:ea typeface="Arial"/>
                <a:cs typeface="Arial"/>
                <a:sym typeface="Arial"/>
              </a:rPr>
              <a:t>How many objects?</a:t>
            </a:r>
          </a:p>
          <a:p>
            <a:pPr marL="711200" lvl="0" indent="-711200" algn="l">
              <a:lnSpc>
                <a:spcPct val="120000"/>
              </a:lnSpc>
              <a:spcBef>
                <a:spcPts val="1700"/>
              </a:spcBef>
              <a:buSzPct val="125000"/>
              <a:buChar char="•"/>
              <a:defRPr sz="1800"/>
            </a:pPr>
            <a:r>
              <a:rPr sz="4000" dirty="0">
                <a:latin typeface="Arial"/>
                <a:ea typeface="Arial"/>
                <a:cs typeface="Arial"/>
                <a:sym typeface="Arial"/>
              </a:rPr>
              <a:t>How will you collect?</a:t>
            </a:r>
          </a:p>
          <a:p>
            <a:pPr marL="711200" lvl="0" indent="-711200" algn="l">
              <a:lnSpc>
                <a:spcPct val="120000"/>
              </a:lnSpc>
              <a:spcBef>
                <a:spcPts val="1700"/>
              </a:spcBef>
              <a:buSzPct val="125000"/>
              <a:buChar char="•"/>
              <a:defRPr sz="1800"/>
            </a:pPr>
            <a:r>
              <a:rPr sz="4000" dirty="0">
                <a:latin typeface="Arial"/>
                <a:ea typeface="Arial"/>
                <a:cs typeface="Arial"/>
                <a:sym typeface="Arial"/>
              </a:rPr>
              <a:t>How ensure random samples?</a:t>
            </a:r>
          </a:p>
          <a:p>
            <a:pPr marL="711200" lvl="0" indent="-711200" algn="l">
              <a:lnSpc>
                <a:spcPct val="120000"/>
              </a:lnSpc>
              <a:spcBef>
                <a:spcPts val="1700"/>
              </a:spcBef>
              <a:buSzPct val="125000"/>
              <a:buChar char="•"/>
              <a:defRPr sz="1800"/>
            </a:pPr>
            <a:r>
              <a:rPr sz="4000" dirty="0">
                <a:latin typeface="Arial"/>
                <a:ea typeface="Arial"/>
                <a:cs typeface="Arial"/>
                <a:sym typeface="Arial"/>
              </a:rPr>
              <a:t>What if you collect more than set sample size ?</a:t>
            </a:r>
          </a:p>
        </p:txBody>
      </p:sp>
      <p:sp>
        <p:nvSpPr>
          <p:cNvPr id="61" name="Shape 61"/>
          <p:cNvSpPr/>
          <p:nvPr/>
        </p:nvSpPr>
        <p:spPr>
          <a:xfrm>
            <a:off x="228600" y="-8763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Sampling Design</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nvSpPr>
        <p:spPr>
          <a:xfrm>
            <a:off x="241300" y="-13716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Sampling Design</a:t>
            </a:r>
          </a:p>
        </p:txBody>
      </p:sp>
      <p:sp>
        <p:nvSpPr>
          <p:cNvPr id="66" name="Shape 66"/>
          <p:cNvSpPr/>
          <p:nvPr/>
        </p:nvSpPr>
        <p:spPr>
          <a:xfrm>
            <a:off x="-215900" y="1016000"/>
            <a:ext cx="13169900" cy="622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7799" lvl="2" algn="l" defTabSz="1295400">
              <a:lnSpc>
                <a:spcPct val="120000"/>
              </a:lnSpc>
              <a:spcBef>
                <a:spcPts val="2800"/>
              </a:spcBef>
              <a:defRPr sz="1800"/>
            </a:pPr>
            <a:r>
              <a:rPr sz="3600" b="1">
                <a:uFill>
                  <a:solidFill/>
                </a:uFill>
                <a:latin typeface="Arial"/>
                <a:ea typeface="Arial"/>
                <a:cs typeface="Arial"/>
                <a:sym typeface="Arial"/>
              </a:rPr>
              <a:t>Record data in data table.</a:t>
            </a:r>
          </a:p>
        </p:txBody>
      </p:sp>
      <p:pic>
        <p:nvPicPr>
          <p:cNvPr id="67" name="Screen shot 2013-03-06 at 1.01.04 PM.png"/>
          <p:cNvPicPr/>
          <p:nvPr/>
        </p:nvPicPr>
        <p:blipFill>
          <a:blip r:embed="rId3">
            <a:extLst/>
          </a:blip>
          <a:srcRect t="899" b="63624"/>
          <a:stretch>
            <a:fillRect/>
          </a:stretch>
        </p:blipFill>
        <p:spPr>
          <a:xfrm>
            <a:off x="241300" y="1638300"/>
            <a:ext cx="12257888" cy="5257800"/>
          </a:xfrm>
          <a:prstGeom prst="rect">
            <a:avLst/>
          </a:prstGeom>
          <a:ln w="12700">
            <a:miter lim="400000"/>
          </a:ln>
        </p:spPr>
      </p:pic>
      <p:pic>
        <p:nvPicPr>
          <p:cNvPr id="68" name="Screen shot 2013-03-06 at 1.01.04 PM.png"/>
          <p:cNvPicPr/>
          <p:nvPr/>
        </p:nvPicPr>
        <p:blipFill>
          <a:blip r:embed="rId3">
            <a:extLst/>
          </a:blip>
          <a:srcRect t="80205" r="19" b="685"/>
          <a:stretch>
            <a:fillRect/>
          </a:stretch>
        </p:blipFill>
        <p:spPr>
          <a:xfrm>
            <a:off x="241300" y="7010400"/>
            <a:ext cx="12255500" cy="2832100"/>
          </a:xfrm>
          <a:prstGeom prst="rect">
            <a:avLst/>
          </a:prstGeom>
          <a:ln w="12700">
            <a:miter lim="400000"/>
          </a:ln>
        </p:spPr>
      </p:pic>
      <p:sp>
        <p:nvSpPr>
          <p:cNvPr id="69" name="Shape 69"/>
          <p:cNvSpPr/>
          <p:nvPr/>
        </p:nvSpPr>
        <p:spPr>
          <a:xfrm>
            <a:off x="2781300" y="3111500"/>
            <a:ext cx="9118600" cy="381000"/>
          </a:xfrm>
          <a:prstGeom prst="rect">
            <a:avLst/>
          </a:prstGeom>
          <a:blipFill>
            <a:blip r:embed="rId4"/>
          </a:blip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p:nvPr/>
        </p:nvSpPr>
        <p:spPr>
          <a:xfrm>
            <a:off x="228600" y="1473200"/>
            <a:ext cx="8280400" cy="8065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444500" marR="57799" lvl="0" indent="-444500" algn="l" defTabSz="1295400">
              <a:lnSpc>
                <a:spcPct val="120000"/>
              </a:lnSpc>
              <a:spcBef>
                <a:spcPts val="2800"/>
              </a:spcBef>
              <a:buSzPct val="125000"/>
              <a:buChar char="•"/>
              <a:defRPr sz="1800"/>
            </a:pPr>
            <a:r>
              <a:rPr sz="3600" dirty="0">
                <a:uFill>
                  <a:solidFill/>
                </a:uFill>
                <a:latin typeface="Arial"/>
                <a:ea typeface="Arial"/>
                <a:cs typeface="Arial"/>
                <a:sym typeface="Arial"/>
              </a:rPr>
              <a:t>What can you infer about bag from your sample?</a:t>
            </a:r>
          </a:p>
          <a:p>
            <a:pPr marL="444500" marR="57799" lvl="0" indent="-444500" algn="l" defTabSz="1295400">
              <a:lnSpc>
                <a:spcPct val="120000"/>
              </a:lnSpc>
              <a:spcBef>
                <a:spcPts val="2800"/>
              </a:spcBef>
              <a:buSzPct val="125000"/>
              <a:buChar char="•"/>
              <a:defRPr sz="1800"/>
            </a:pPr>
            <a:r>
              <a:rPr sz="3600" dirty="0">
                <a:uFill>
                  <a:solidFill/>
                </a:uFill>
                <a:latin typeface="Arial"/>
                <a:ea typeface="Arial"/>
                <a:cs typeface="Arial"/>
                <a:sym typeface="Arial"/>
              </a:rPr>
              <a:t>How does your sample compare to others? </a:t>
            </a:r>
          </a:p>
          <a:p>
            <a:pPr marL="444500" marR="57799" lvl="0" indent="-444500" algn="l" defTabSz="1295400">
              <a:lnSpc>
                <a:spcPct val="120000"/>
              </a:lnSpc>
              <a:spcBef>
                <a:spcPts val="2800"/>
              </a:spcBef>
              <a:buSzPct val="125000"/>
              <a:buChar char="•"/>
              <a:defRPr sz="1800"/>
            </a:pPr>
            <a:r>
              <a:rPr sz="3600" dirty="0">
                <a:uFill>
                  <a:solidFill/>
                </a:uFill>
                <a:latin typeface="Arial"/>
                <a:ea typeface="Arial"/>
                <a:cs typeface="Arial"/>
                <a:sym typeface="Arial"/>
              </a:rPr>
              <a:t>What can we infer about the colors in the bag if we stop our data collection at this point (e.g., after </a:t>
            </a:r>
            <a:r>
              <a:rPr lang="en-US" sz="3600" dirty="0" smtClean="0">
                <a:uFill>
                  <a:solidFill/>
                </a:uFill>
                <a:latin typeface="Arial"/>
                <a:ea typeface="Arial"/>
                <a:cs typeface="Arial"/>
                <a:sym typeface="Arial"/>
              </a:rPr>
              <a:t>3</a:t>
            </a:r>
            <a:r>
              <a:rPr sz="3600" dirty="0" smtClean="0">
                <a:uFill>
                  <a:solidFill/>
                </a:uFill>
                <a:latin typeface="Arial"/>
                <a:ea typeface="Arial"/>
                <a:cs typeface="Arial"/>
                <a:sym typeface="Arial"/>
              </a:rPr>
              <a:t> </a:t>
            </a:r>
            <a:r>
              <a:rPr sz="3600" dirty="0">
                <a:uFill>
                  <a:solidFill/>
                </a:uFill>
                <a:latin typeface="Arial"/>
                <a:ea typeface="Arial"/>
                <a:cs typeface="Arial"/>
                <a:sym typeface="Arial"/>
              </a:rPr>
              <a:t>samples)? </a:t>
            </a:r>
          </a:p>
          <a:p>
            <a:pPr marL="444500" marR="57799" lvl="0" indent="-444500" algn="l" defTabSz="1295400">
              <a:lnSpc>
                <a:spcPct val="120000"/>
              </a:lnSpc>
              <a:spcBef>
                <a:spcPts val="2800"/>
              </a:spcBef>
              <a:buSzPct val="125000"/>
              <a:buChar char="•"/>
              <a:defRPr sz="1800"/>
            </a:pPr>
            <a:r>
              <a:rPr sz="3600" dirty="0">
                <a:uFill>
                  <a:solidFill/>
                </a:uFill>
                <a:latin typeface="Arial"/>
                <a:ea typeface="Arial"/>
                <a:cs typeface="Arial"/>
                <a:sym typeface="Arial"/>
              </a:rPr>
              <a:t>What might we observe as we add more samples to the data table?</a:t>
            </a:r>
          </a:p>
          <a:p>
            <a:pPr marL="444500" marR="57799" lvl="0" indent="-444500" algn="l" defTabSz="1295400">
              <a:lnSpc>
                <a:spcPct val="120000"/>
              </a:lnSpc>
              <a:spcBef>
                <a:spcPts val="2800"/>
              </a:spcBef>
              <a:buSzPct val="125000"/>
              <a:buChar char="•"/>
              <a:defRPr sz="1800"/>
            </a:pPr>
            <a:r>
              <a:rPr sz="3600" dirty="0">
                <a:uFill>
                  <a:solidFill/>
                </a:uFill>
                <a:latin typeface="Arial"/>
                <a:ea typeface="Arial"/>
                <a:cs typeface="Arial"/>
                <a:sym typeface="Arial"/>
              </a:rPr>
              <a:t>Have your predictions changed? </a:t>
            </a:r>
          </a:p>
        </p:txBody>
      </p:sp>
      <p:sp>
        <p:nvSpPr>
          <p:cNvPr id="74" name="Shape 74"/>
          <p:cNvSpPr/>
          <p:nvPr/>
        </p:nvSpPr>
        <p:spPr>
          <a:xfrm>
            <a:off x="228600" y="-12573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Sampling Process</a:t>
            </a:r>
          </a:p>
        </p:txBody>
      </p:sp>
      <p:pic>
        <p:nvPicPr>
          <p:cNvPr id="75" name="6a00d83451db4269e20147e092ff78970b-400wi.png"/>
          <p:cNvPicPr/>
          <p:nvPr/>
        </p:nvPicPr>
        <p:blipFill>
          <a:blip r:embed="rId3">
            <a:extLst/>
          </a:blip>
          <a:stretch>
            <a:fillRect/>
          </a:stretch>
        </p:blipFill>
        <p:spPr>
          <a:xfrm>
            <a:off x="8699500" y="2565400"/>
            <a:ext cx="4216400" cy="4622800"/>
          </a:xfrm>
          <a:prstGeom prst="rect">
            <a:avLst/>
          </a:prstGeom>
          <a:ln w="12700">
            <a:miter lim="400000"/>
          </a:ln>
        </p:spPr>
      </p:pic>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6a00d83451db4269e20147e092ff78970b-400wi.png"/>
          <p:cNvPicPr/>
          <p:nvPr/>
        </p:nvPicPr>
        <p:blipFill>
          <a:blip r:embed="rId3">
            <a:extLst/>
          </a:blip>
          <a:stretch>
            <a:fillRect/>
          </a:stretch>
        </p:blipFill>
        <p:spPr>
          <a:xfrm>
            <a:off x="9455470" y="3440226"/>
            <a:ext cx="3460430" cy="3868801"/>
          </a:xfrm>
          <a:prstGeom prst="rect">
            <a:avLst/>
          </a:prstGeom>
          <a:ln w="12700">
            <a:miter lim="400000"/>
          </a:ln>
        </p:spPr>
      </p:pic>
      <p:sp>
        <p:nvSpPr>
          <p:cNvPr id="80" name="Shape 80"/>
          <p:cNvSpPr/>
          <p:nvPr/>
        </p:nvSpPr>
        <p:spPr>
          <a:xfrm>
            <a:off x="397950" y="2571006"/>
            <a:ext cx="10337800" cy="51285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444500" marR="57799" lvl="0" indent="-444500" algn="l" defTabSz="1295400">
              <a:lnSpc>
                <a:spcPct val="120000"/>
              </a:lnSpc>
              <a:spcBef>
                <a:spcPts val="2800"/>
              </a:spcBef>
              <a:buSzPct val="125000"/>
              <a:buChar char="•"/>
              <a:defRPr sz="1800"/>
            </a:pPr>
            <a:r>
              <a:rPr sz="3600" dirty="0">
                <a:uFill>
                  <a:solidFill/>
                </a:uFill>
                <a:latin typeface="Arial"/>
                <a:ea typeface="Arial"/>
                <a:cs typeface="Arial"/>
                <a:sym typeface="Arial"/>
              </a:rPr>
              <a:t>What color(s) were the </a:t>
            </a:r>
            <a:r>
              <a:rPr sz="3600" b="1" dirty="0">
                <a:uFill>
                  <a:solidFill/>
                </a:uFill>
                <a:latin typeface="Arial"/>
                <a:ea typeface="Arial"/>
                <a:cs typeface="Arial"/>
                <a:sym typeface="Arial"/>
              </a:rPr>
              <a:t>most</a:t>
            </a:r>
            <a:r>
              <a:rPr sz="3600" dirty="0">
                <a:uFill>
                  <a:solidFill/>
                </a:uFill>
                <a:latin typeface="Arial"/>
                <a:ea typeface="Arial"/>
                <a:cs typeface="Arial"/>
                <a:sym typeface="Arial"/>
              </a:rPr>
              <a:t> abundant? </a:t>
            </a:r>
          </a:p>
          <a:p>
            <a:pPr marL="444500" marR="57799" lvl="0" indent="-444500" algn="l" defTabSz="1295400">
              <a:lnSpc>
                <a:spcPct val="120000"/>
              </a:lnSpc>
              <a:spcBef>
                <a:spcPts val="2800"/>
              </a:spcBef>
              <a:buSzPct val="125000"/>
              <a:buChar char="•"/>
              <a:defRPr sz="1800"/>
            </a:pPr>
            <a:r>
              <a:rPr sz="3600" dirty="0">
                <a:uFill>
                  <a:solidFill/>
                </a:uFill>
                <a:latin typeface="Arial"/>
                <a:ea typeface="Arial"/>
                <a:cs typeface="Arial"/>
                <a:sym typeface="Arial"/>
              </a:rPr>
              <a:t>What color(s) were the </a:t>
            </a:r>
            <a:r>
              <a:rPr sz="3600" b="1" dirty="0">
                <a:uFill>
                  <a:solidFill/>
                </a:uFill>
                <a:latin typeface="Arial"/>
                <a:ea typeface="Arial"/>
                <a:cs typeface="Arial"/>
                <a:sym typeface="Arial"/>
              </a:rPr>
              <a:t>least</a:t>
            </a:r>
            <a:r>
              <a:rPr sz="3600" dirty="0">
                <a:uFill>
                  <a:solidFill/>
                </a:uFill>
                <a:latin typeface="Arial"/>
                <a:ea typeface="Arial"/>
                <a:cs typeface="Arial"/>
                <a:sym typeface="Arial"/>
              </a:rPr>
              <a:t> abundant? </a:t>
            </a:r>
          </a:p>
          <a:p>
            <a:pPr marL="444500" marR="57799" lvl="0" indent="-444500" algn="l" defTabSz="1295400">
              <a:lnSpc>
                <a:spcPct val="120000"/>
              </a:lnSpc>
              <a:spcBef>
                <a:spcPts val="8300"/>
              </a:spcBef>
              <a:buSzPct val="125000"/>
              <a:buChar char="•"/>
              <a:defRPr sz="1800"/>
            </a:pPr>
            <a:r>
              <a:rPr sz="3600" dirty="0">
                <a:uFill>
                  <a:solidFill/>
                </a:uFill>
                <a:latin typeface="Arial"/>
                <a:ea typeface="Arial"/>
                <a:cs typeface="Arial"/>
                <a:sym typeface="Arial"/>
              </a:rPr>
              <a:t>How does this fit with your hypothesis?</a:t>
            </a:r>
          </a:p>
          <a:p>
            <a:pPr marL="444500" marR="57799" lvl="0" indent="-444500" algn="l" defTabSz="1295400">
              <a:lnSpc>
                <a:spcPct val="120000"/>
              </a:lnSpc>
              <a:spcBef>
                <a:spcPts val="8300"/>
              </a:spcBef>
              <a:buSzPct val="125000"/>
              <a:buChar char="•"/>
              <a:defRPr sz="1800"/>
            </a:pPr>
            <a:r>
              <a:rPr sz="3600" dirty="0">
                <a:uFill>
                  <a:solidFill/>
                </a:uFill>
                <a:latin typeface="Arial"/>
                <a:ea typeface="Arial"/>
                <a:cs typeface="Arial"/>
                <a:sym typeface="Arial"/>
              </a:rPr>
              <a:t>How accurate was our sampling survey</a:t>
            </a:r>
            <a:r>
              <a:rPr sz="3600" dirty="0" smtClean="0">
                <a:uFill>
                  <a:solidFill/>
                </a:uFill>
                <a:latin typeface="Arial"/>
                <a:ea typeface="Arial"/>
                <a:cs typeface="Arial"/>
                <a:sym typeface="Arial"/>
              </a:rPr>
              <a:t>?</a:t>
            </a:r>
            <a:endParaRPr sz="3600" dirty="0">
              <a:uFill>
                <a:solidFill/>
              </a:uFill>
              <a:latin typeface="Arial"/>
              <a:ea typeface="Arial"/>
              <a:cs typeface="Arial"/>
              <a:sym typeface="Arial"/>
            </a:endParaRPr>
          </a:p>
        </p:txBody>
      </p:sp>
      <p:sp>
        <p:nvSpPr>
          <p:cNvPr id="81" name="Shape 81"/>
          <p:cNvSpPr/>
          <p:nvPr/>
        </p:nvSpPr>
        <p:spPr>
          <a:xfrm>
            <a:off x="228600" y="-79651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dirty="0">
                <a:solidFill>
                  <a:srgbClr val="00A1D9"/>
                </a:solidFill>
              </a:rPr>
              <a:t>Sampling Conclusions</a:t>
            </a:r>
          </a:p>
        </p:txBody>
      </p:sp>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nvSpPr>
        <p:spPr>
          <a:xfrm>
            <a:off x="564505" y="8808135"/>
            <a:ext cx="11918196" cy="6463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R="57799" lvl="8" indent="0" algn="l" defTabSz="1295400">
              <a:lnSpc>
                <a:spcPct val="120000"/>
              </a:lnSpc>
              <a:spcBef>
                <a:spcPts val="2800"/>
              </a:spcBef>
              <a:buClr>
                <a:srgbClr val="000000"/>
              </a:buClr>
              <a:buFont typeface="Arial Bold"/>
              <a:defRPr sz="1800"/>
            </a:pPr>
            <a:r>
              <a:rPr lang="en-US" sz="3600" dirty="0" smtClean="0">
                <a:uFill>
                  <a:solidFill/>
                </a:uFill>
                <a:latin typeface="Arial"/>
                <a:ea typeface="Arial"/>
                <a:cs typeface="Arial"/>
                <a:sym typeface="Arial"/>
              </a:rPr>
              <a:t>Total </a:t>
            </a:r>
            <a:r>
              <a:rPr sz="3600" dirty="0" smtClean="0">
                <a:uFill>
                  <a:solidFill/>
                </a:uFill>
                <a:latin typeface="Arial"/>
                <a:ea typeface="Arial"/>
                <a:cs typeface="Arial"/>
                <a:sym typeface="Arial"/>
              </a:rPr>
              <a:t>M</a:t>
            </a:r>
            <a:r>
              <a:rPr sz="3600" dirty="0">
                <a:uFill>
                  <a:solidFill/>
                </a:uFill>
                <a:latin typeface="Arial"/>
                <a:ea typeface="Arial"/>
                <a:cs typeface="Arial"/>
                <a:sym typeface="Arial"/>
              </a:rPr>
              <a:t>&amp;</a:t>
            </a:r>
            <a:r>
              <a:rPr sz="3600" dirty="0" smtClean="0">
                <a:uFill>
                  <a:solidFill/>
                </a:uFill>
                <a:latin typeface="Arial"/>
                <a:ea typeface="Arial"/>
                <a:cs typeface="Arial"/>
                <a:sym typeface="Arial"/>
              </a:rPr>
              <a:t>M</a:t>
            </a:r>
            <a:r>
              <a:rPr lang="en-US" sz="3600" dirty="0" smtClean="0">
                <a:uFill>
                  <a:solidFill/>
                </a:uFill>
                <a:latin typeface="Arial"/>
                <a:ea typeface="Arial"/>
                <a:cs typeface="Arial"/>
                <a:sym typeface="Arial"/>
              </a:rPr>
              <a:t>s in</a:t>
            </a:r>
            <a:r>
              <a:rPr sz="3600" dirty="0" smtClean="0">
                <a:uFill>
                  <a:solidFill/>
                </a:uFill>
                <a:latin typeface="Arial"/>
                <a:ea typeface="Arial"/>
                <a:cs typeface="Arial"/>
                <a:sym typeface="Arial"/>
              </a:rPr>
              <a:t> bag </a:t>
            </a:r>
            <a:r>
              <a:rPr sz="3600" dirty="0">
                <a:uFill>
                  <a:solidFill/>
                </a:uFill>
                <a:latin typeface="Arial"/>
                <a:ea typeface="Arial"/>
                <a:cs typeface="Arial"/>
                <a:sym typeface="Arial"/>
              </a:rPr>
              <a:t>= </a:t>
            </a:r>
            <a:r>
              <a:rPr sz="3600" dirty="0">
                <a:solidFill>
                  <a:srgbClr val="FF0000"/>
                </a:solidFill>
                <a:uFill>
                  <a:solidFill/>
                </a:uFill>
                <a:latin typeface="Arial"/>
                <a:ea typeface="Arial"/>
                <a:cs typeface="Arial"/>
                <a:sym typeface="Arial"/>
              </a:rPr>
              <a:t>1331</a:t>
            </a:r>
            <a:r>
              <a:rPr sz="3600" dirty="0">
                <a:uFill>
                  <a:solidFill/>
                </a:uFill>
                <a:latin typeface="Arial"/>
                <a:ea typeface="Arial"/>
                <a:cs typeface="Arial"/>
                <a:sym typeface="Arial"/>
              </a:rPr>
              <a:t>, </a:t>
            </a:r>
            <a:r>
              <a:rPr lang="en-US" sz="3600" dirty="0" smtClean="0">
                <a:uFill>
                  <a:solidFill/>
                </a:uFill>
                <a:latin typeface="Arial"/>
                <a:ea typeface="Arial"/>
                <a:cs typeface="Arial"/>
                <a:sym typeface="Arial"/>
              </a:rPr>
              <a:t>Total M&amp;Ms s</a:t>
            </a:r>
            <a:r>
              <a:rPr sz="3600" dirty="0" smtClean="0">
                <a:uFill>
                  <a:solidFill/>
                </a:uFill>
                <a:latin typeface="Arial"/>
                <a:ea typeface="Arial"/>
                <a:cs typeface="Arial"/>
                <a:sym typeface="Arial"/>
              </a:rPr>
              <a:t>ample</a:t>
            </a:r>
            <a:r>
              <a:rPr lang="en-US" sz="3600" dirty="0" smtClean="0">
                <a:uFill>
                  <a:solidFill/>
                </a:uFill>
                <a:latin typeface="Arial"/>
                <a:ea typeface="Arial"/>
                <a:cs typeface="Arial"/>
                <a:sym typeface="Arial"/>
              </a:rPr>
              <a:t>d</a:t>
            </a:r>
            <a:r>
              <a:rPr sz="3600" dirty="0" smtClean="0">
                <a:uFill>
                  <a:solidFill/>
                </a:uFill>
                <a:latin typeface="Arial"/>
                <a:ea typeface="Arial"/>
                <a:cs typeface="Arial"/>
                <a:sym typeface="Arial"/>
              </a:rPr>
              <a:t> </a:t>
            </a:r>
            <a:r>
              <a:rPr sz="3600" dirty="0">
                <a:uFill>
                  <a:solidFill/>
                </a:uFill>
                <a:latin typeface="Arial"/>
                <a:ea typeface="Arial"/>
                <a:cs typeface="Arial"/>
                <a:sym typeface="Arial"/>
              </a:rPr>
              <a:t>=____</a:t>
            </a:r>
          </a:p>
        </p:txBody>
      </p:sp>
      <p:graphicFrame>
        <p:nvGraphicFramePr>
          <p:cNvPr id="86" name="Table 86"/>
          <p:cNvGraphicFramePr/>
          <p:nvPr>
            <p:extLst>
              <p:ext uri="{D42A27DB-BD31-4B8C-83A1-F6EECF244321}">
                <p14:modId xmlns:p14="http://schemas.microsoft.com/office/powerpoint/2010/main" val="1617689044"/>
              </p:ext>
            </p:extLst>
          </p:nvPr>
        </p:nvGraphicFramePr>
        <p:xfrm>
          <a:off x="1130300" y="1625600"/>
          <a:ext cx="10871199" cy="6883395"/>
        </p:xfrm>
        <a:graphic>
          <a:graphicData uri="http://schemas.openxmlformats.org/drawingml/2006/table">
            <a:tbl>
              <a:tblPr>
                <a:tableStyleId>{4C3C2611-4C71-4FC5-86AE-919BDF0F9419}</a:tableStyleId>
              </a:tblPr>
              <a:tblGrid>
                <a:gridCol w="3623733"/>
                <a:gridCol w="3623733"/>
                <a:gridCol w="3623733"/>
              </a:tblGrid>
              <a:tr h="1255485">
                <a:tc>
                  <a:txBody>
                    <a:bodyPr/>
                    <a:lstStyle/>
                    <a:p>
                      <a:pPr lvl="0" defTabSz="914400">
                        <a:tabLst>
                          <a:tab pos="914400" algn="l"/>
                        </a:tabLst>
                      </a:pPr>
                      <a:r>
                        <a:rPr sz="3600" b="1">
                          <a:latin typeface="Arial"/>
                          <a:ea typeface="Arial"/>
                          <a:cs typeface="Arial"/>
                          <a:sym typeface="Arial"/>
                        </a:rPr>
                        <a:t>m&amp;m Color</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b="1">
                          <a:latin typeface="Arial"/>
                          <a:ea typeface="Arial"/>
                          <a:cs typeface="Arial"/>
                          <a:sym typeface="Arial"/>
                        </a:rPr>
                        <a:t>Number in bag</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b="1">
                          <a:latin typeface="Arial"/>
                          <a:ea typeface="Arial"/>
                          <a:cs typeface="Arial"/>
                          <a:sym typeface="Arial"/>
                        </a:rPr>
                        <a:t>Number in samples</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7985">
                <a:tc>
                  <a:txBody>
                    <a:bodyPr/>
                    <a:lstStyle/>
                    <a:p>
                      <a:pPr lvl="0" defTabSz="914400">
                        <a:tabLst>
                          <a:tab pos="914400" algn="l"/>
                        </a:tabLst>
                      </a:pPr>
                      <a:r>
                        <a:rPr sz="3600" b="1">
                          <a:solidFill>
                            <a:srgbClr val="D95000"/>
                          </a:solidFill>
                          <a:latin typeface="Arial"/>
                          <a:ea typeface="Arial"/>
                          <a:cs typeface="Arial"/>
                          <a:sym typeface="Arial"/>
                        </a:rPr>
                        <a:t>Red</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solidFill>
                            <a:srgbClr val="FF0000"/>
                          </a:solidFill>
                          <a:latin typeface="Arial"/>
                          <a:ea typeface="Arial"/>
                          <a:cs typeface="Arial"/>
                          <a:sym typeface="Arial"/>
                        </a:rPr>
                        <a:t>174</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defRPr sz="3600">
                          <a:latin typeface="Arial"/>
                          <a:ea typeface="Arial"/>
                          <a:cs typeface="Arial"/>
                          <a:sym typeface="Arial"/>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7985">
                <a:tc>
                  <a:txBody>
                    <a:bodyPr/>
                    <a:lstStyle/>
                    <a:p>
                      <a:pPr lvl="0" defTabSz="914400">
                        <a:tabLst>
                          <a:tab pos="914400" algn="l"/>
                        </a:tabLst>
                      </a:pPr>
                      <a:r>
                        <a:rPr sz="3600" b="1">
                          <a:solidFill>
                            <a:srgbClr val="FFAA00"/>
                          </a:solidFill>
                          <a:latin typeface="Arial"/>
                          <a:ea typeface="Arial"/>
                          <a:cs typeface="Arial"/>
                          <a:sym typeface="Arial"/>
                        </a:rPr>
                        <a:t>Orange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solidFill>
                            <a:srgbClr val="FF0000"/>
                          </a:solidFill>
                          <a:latin typeface="Arial"/>
                          <a:ea typeface="Arial"/>
                          <a:cs typeface="Arial"/>
                          <a:sym typeface="Arial"/>
                        </a:rPr>
                        <a:t>303</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defRPr sz="3600">
                          <a:latin typeface="Arial"/>
                          <a:ea typeface="Arial"/>
                          <a:cs typeface="Arial"/>
                          <a:sym typeface="Arial"/>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7985">
                <a:tc>
                  <a:txBody>
                    <a:bodyPr/>
                    <a:lstStyle/>
                    <a:p>
                      <a:pPr lvl="0" defTabSz="914400">
                        <a:tabLst>
                          <a:tab pos="914400" algn="l"/>
                        </a:tabLst>
                      </a:pPr>
                      <a:r>
                        <a:rPr sz="3600" b="1">
                          <a:solidFill>
                            <a:srgbClr val="F5EC00"/>
                          </a:solidFill>
                          <a:latin typeface="Arial"/>
                          <a:ea typeface="Arial"/>
                          <a:cs typeface="Arial"/>
                          <a:sym typeface="Arial"/>
                        </a:rPr>
                        <a:t>Yellow</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a:solidFill>
                            <a:srgbClr val="FF0000"/>
                          </a:solidFill>
                          <a:latin typeface="Arial"/>
                          <a:ea typeface="Arial"/>
                          <a:cs typeface="Arial"/>
                          <a:sym typeface="Arial"/>
                        </a:rPr>
                        <a:t>308</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defRPr sz="3600">
                          <a:latin typeface="Arial"/>
                          <a:ea typeface="Arial"/>
                          <a:cs typeface="Arial"/>
                          <a:sym typeface="Arial"/>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7985">
                <a:tc>
                  <a:txBody>
                    <a:bodyPr/>
                    <a:lstStyle/>
                    <a:p>
                      <a:pPr lvl="0" defTabSz="914400">
                        <a:tabLst>
                          <a:tab pos="914400" algn="l"/>
                        </a:tabLst>
                      </a:pPr>
                      <a:r>
                        <a:rPr sz="3600" b="1">
                          <a:solidFill>
                            <a:srgbClr val="77BB41"/>
                          </a:solidFill>
                          <a:latin typeface="Arial"/>
                          <a:ea typeface="Arial"/>
                          <a:cs typeface="Arial"/>
                          <a:sym typeface="Arial"/>
                        </a:rPr>
                        <a:t>Green</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solidFill>
                            <a:srgbClr val="FF0000"/>
                          </a:solidFill>
                          <a:latin typeface="Arial"/>
                          <a:ea typeface="Arial"/>
                          <a:cs typeface="Arial"/>
                          <a:sym typeface="Arial"/>
                        </a:rPr>
                        <a:t>328</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defRPr sz="3600">
                          <a:latin typeface="Arial"/>
                          <a:ea typeface="Arial"/>
                          <a:cs typeface="Arial"/>
                          <a:sym typeface="Arial"/>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7985">
                <a:tc>
                  <a:txBody>
                    <a:bodyPr/>
                    <a:lstStyle/>
                    <a:p>
                      <a:pPr lvl="0" defTabSz="914400">
                        <a:tabLst>
                          <a:tab pos="914400" algn="l"/>
                        </a:tabLst>
                      </a:pPr>
                      <a:r>
                        <a:rPr sz="3600" b="1">
                          <a:solidFill>
                            <a:srgbClr val="0056D6"/>
                          </a:solidFill>
                          <a:latin typeface="Arial"/>
                          <a:ea typeface="Arial"/>
                          <a:cs typeface="Arial"/>
                          <a:sym typeface="Arial"/>
                        </a:rPr>
                        <a:t>Blue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solidFill>
                            <a:srgbClr val="FF0000"/>
                          </a:solidFill>
                          <a:latin typeface="Arial"/>
                          <a:ea typeface="Arial"/>
                          <a:cs typeface="Arial"/>
                          <a:sym typeface="Arial"/>
                        </a:rPr>
                        <a:t>132</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defRPr sz="3600">
                          <a:latin typeface="Arial"/>
                          <a:ea typeface="Arial"/>
                          <a:cs typeface="Arial"/>
                          <a:sym typeface="Arial"/>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7985">
                <a:tc>
                  <a:txBody>
                    <a:bodyPr/>
                    <a:lstStyle/>
                    <a:p>
                      <a:pPr lvl="0" defTabSz="914400">
                        <a:tabLst>
                          <a:tab pos="914400" algn="l"/>
                        </a:tabLst>
                      </a:pPr>
                      <a:r>
                        <a:rPr sz="3600" b="1">
                          <a:solidFill>
                            <a:srgbClr val="785700"/>
                          </a:solidFill>
                          <a:latin typeface="Arial"/>
                          <a:ea typeface="Arial"/>
                          <a:cs typeface="Arial"/>
                          <a:sym typeface="Arial"/>
                        </a:rPr>
                        <a:t>Brown</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solidFill>
                            <a:srgbClr val="FF0000"/>
                          </a:solidFill>
                          <a:latin typeface="Arial"/>
                          <a:ea typeface="Arial"/>
                          <a:cs typeface="Arial"/>
                          <a:sym typeface="Arial"/>
                        </a:rPr>
                        <a:t>86</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defRPr sz="3600">
                          <a:latin typeface="Arial"/>
                          <a:ea typeface="Arial"/>
                          <a:cs typeface="Arial"/>
                          <a:sym typeface="Arial"/>
                        </a:defRPr>
                      </a:pPr>
                      <a:endParaRPr dirty="0"/>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
        <p:nvSpPr>
          <p:cNvPr id="87" name="Shape 87"/>
          <p:cNvSpPr/>
          <p:nvPr/>
        </p:nvSpPr>
        <p:spPr>
          <a:xfrm>
            <a:off x="228600" y="-11938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Sampling Design</a:t>
            </a:r>
          </a:p>
        </p:txBody>
      </p:sp>
      <p:sp>
        <p:nvSpPr>
          <p:cNvPr id="88" name="Shape 88"/>
          <p:cNvSpPr/>
          <p:nvPr/>
        </p:nvSpPr>
        <p:spPr>
          <a:xfrm>
            <a:off x="2147149" y="4914900"/>
            <a:ext cx="1537247" cy="622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tabLst>
                <a:tab pos="914400" algn="l"/>
              </a:tabLst>
              <a:defRPr b="1">
                <a:latin typeface="Arial"/>
                <a:ea typeface="Arial"/>
                <a:cs typeface="Arial"/>
                <a:sym typeface="Arial"/>
              </a:defRPr>
            </a:lvl1pPr>
          </a:lstStyle>
          <a:p>
            <a:pPr lvl="0" defTabSz="914400">
              <a:defRPr sz="1800" b="0"/>
            </a:pPr>
            <a:r>
              <a:rPr sz="3600" b="1"/>
              <a:t>Yellow</a:t>
            </a: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 name="Table 92"/>
          <p:cNvGraphicFramePr/>
          <p:nvPr>
            <p:extLst>
              <p:ext uri="{D42A27DB-BD31-4B8C-83A1-F6EECF244321}">
                <p14:modId xmlns:p14="http://schemas.microsoft.com/office/powerpoint/2010/main" val="3805795696"/>
              </p:ext>
            </p:extLst>
          </p:nvPr>
        </p:nvGraphicFramePr>
        <p:xfrm>
          <a:off x="1126111" y="2022475"/>
          <a:ext cx="10312398" cy="6619159"/>
        </p:xfrm>
        <a:graphic>
          <a:graphicData uri="http://schemas.openxmlformats.org/drawingml/2006/table">
            <a:tbl>
              <a:tblPr>
                <a:tableStyleId>{4C3C2611-4C71-4FC5-86AE-919BDF0F9419}</a:tableStyleId>
              </a:tblPr>
              <a:tblGrid>
                <a:gridCol w="3437466"/>
                <a:gridCol w="3437466"/>
                <a:gridCol w="3437466"/>
              </a:tblGrid>
              <a:tr h="1230733">
                <a:tc>
                  <a:txBody>
                    <a:bodyPr/>
                    <a:lstStyle/>
                    <a:p>
                      <a:pPr lvl="0" defTabSz="914400">
                        <a:tabLst>
                          <a:tab pos="914400" algn="l"/>
                        </a:tabLst>
                      </a:pPr>
                      <a:r>
                        <a:rPr sz="3600" b="1">
                          <a:latin typeface="Arial"/>
                          <a:ea typeface="Arial"/>
                          <a:cs typeface="Arial"/>
                          <a:sym typeface="Arial"/>
                        </a:rPr>
                        <a:t>m&amp;m Color</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b="1">
                          <a:latin typeface="Arial"/>
                          <a:ea typeface="Arial"/>
                          <a:cs typeface="Arial"/>
                          <a:sym typeface="Arial"/>
                        </a:rPr>
                        <a:t>Bag Percentages</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b="1">
                          <a:latin typeface="Arial"/>
                          <a:ea typeface="Arial"/>
                          <a:cs typeface="Arial"/>
                          <a:sym typeface="Arial"/>
                        </a:rPr>
                        <a:t>Sample Mean Percentages</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898071">
                <a:tc>
                  <a:txBody>
                    <a:bodyPr/>
                    <a:lstStyle/>
                    <a:p>
                      <a:pPr lvl="0" defTabSz="914400">
                        <a:tabLst>
                          <a:tab pos="914400" algn="l"/>
                        </a:tabLst>
                      </a:pPr>
                      <a:r>
                        <a:rPr sz="3600" b="1">
                          <a:solidFill>
                            <a:srgbClr val="D95000"/>
                          </a:solidFill>
                          <a:latin typeface="Arial"/>
                          <a:ea typeface="Arial"/>
                          <a:cs typeface="Arial"/>
                          <a:sym typeface="Arial"/>
                        </a:rPr>
                        <a:t>Red</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solidFill>
                            <a:srgbClr val="FF0000"/>
                          </a:solidFill>
                          <a:latin typeface="Arial"/>
                          <a:ea typeface="Arial"/>
                          <a:cs typeface="Arial"/>
                          <a:sym typeface="Arial"/>
                        </a:rPr>
                        <a:t>13.1%</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defRPr sz="3600">
                          <a:latin typeface="Arial"/>
                          <a:ea typeface="Arial"/>
                          <a:cs typeface="Arial"/>
                          <a:sym typeface="Arial"/>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898071">
                <a:tc>
                  <a:txBody>
                    <a:bodyPr/>
                    <a:lstStyle/>
                    <a:p>
                      <a:pPr lvl="0" defTabSz="914400">
                        <a:tabLst>
                          <a:tab pos="914400" algn="l"/>
                        </a:tabLst>
                      </a:pPr>
                      <a:r>
                        <a:rPr sz="3600" b="1">
                          <a:solidFill>
                            <a:srgbClr val="FFAA00"/>
                          </a:solidFill>
                          <a:latin typeface="Arial"/>
                          <a:ea typeface="Arial"/>
                          <a:cs typeface="Arial"/>
                          <a:sym typeface="Arial"/>
                        </a:rPr>
                        <a:t>Orange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solidFill>
                            <a:srgbClr val="FF0000"/>
                          </a:solidFill>
                          <a:latin typeface="Arial"/>
                          <a:ea typeface="Arial"/>
                          <a:cs typeface="Arial"/>
                          <a:sym typeface="Arial"/>
                        </a:rPr>
                        <a:t>22.8%</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defRPr sz="3600">
                          <a:latin typeface="Arial"/>
                          <a:ea typeface="Arial"/>
                          <a:cs typeface="Arial"/>
                          <a:sym typeface="Arial"/>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898071">
                <a:tc>
                  <a:txBody>
                    <a:bodyPr/>
                    <a:lstStyle/>
                    <a:p>
                      <a:pPr lvl="0" defTabSz="914400">
                        <a:tabLst>
                          <a:tab pos="914400" algn="l"/>
                        </a:tabLst>
                      </a:pPr>
                      <a:r>
                        <a:rPr sz="3600" b="1">
                          <a:solidFill>
                            <a:srgbClr val="F5EC00"/>
                          </a:solidFill>
                          <a:latin typeface="Arial"/>
                          <a:ea typeface="Arial"/>
                          <a:cs typeface="Arial"/>
                          <a:sym typeface="Arial"/>
                        </a:rPr>
                        <a:t>Yellow</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a:solidFill>
                            <a:srgbClr val="FF0000"/>
                          </a:solidFill>
                          <a:latin typeface="Arial"/>
                          <a:ea typeface="Arial"/>
                          <a:cs typeface="Arial"/>
                          <a:sym typeface="Arial"/>
                        </a:rPr>
                        <a:t>23.1%</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defRPr sz="3600">
                          <a:latin typeface="Arial"/>
                          <a:ea typeface="Arial"/>
                          <a:cs typeface="Arial"/>
                          <a:sym typeface="Arial"/>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898071">
                <a:tc>
                  <a:txBody>
                    <a:bodyPr/>
                    <a:lstStyle/>
                    <a:p>
                      <a:pPr lvl="0" defTabSz="914400">
                        <a:tabLst>
                          <a:tab pos="914400" algn="l"/>
                        </a:tabLst>
                      </a:pPr>
                      <a:r>
                        <a:rPr sz="3600" b="1">
                          <a:solidFill>
                            <a:srgbClr val="77BB41"/>
                          </a:solidFill>
                          <a:latin typeface="Arial"/>
                          <a:ea typeface="Arial"/>
                          <a:cs typeface="Arial"/>
                          <a:sym typeface="Arial"/>
                        </a:rPr>
                        <a:t>Green</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solidFill>
                            <a:srgbClr val="FF0000"/>
                          </a:solidFill>
                          <a:latin typeface="Arial"/>
                          <a:ea typeface="Arial"/>
                          <a:cs typeface="Arial"/>
                          <a:sym typeface="Arial"/>
                        </a:rPr>
                        <a:t>24.6%</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defRPr sz="3600">
                          <a:latin typeface="Arial"/>
                          <a:ea typeface="Arial"/>
                          <a:cs typeface="Arial"/>
                          <a:sym typeface="Arial"/>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898071">
                <a:tc>
                  <a:txBody>
                    <a:bodyPr/>
                    <a:lstStyle/>
                    <a:p>
                      <a:pPr lvl="0" defTabSz="914400">
                        <a:tabLst>
                          <a:tab pos="914400" algn="l"/>
                        </a:tabLst>
                      </a:pPr>
                      <a:r>
                        <a:rPr sz="3600" b="1">
                          <a:solidFill>
                            <a:srgbClr val="0056D6"/>
                          </a:solidFill>
                          <a:latin typeface="Arial"/>
                          <a:ea typeface="Arial"/>
                          <a:cs typeface="Arial"/>
                          <a:sym typeface="Arial"/>
                        </a:rPr>
                        <a:t>Blue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solidFill>
                            <a:srgbClr val="FF0000"/>
                          </a:solidFill>
                          <a:latin typeface="Arial"/>
                          <a:ea typeface="Arial"/>
                          <a:cs typeface="Arial"/>
                          <a:sym typeface="Arial"/>
                        </a:rPr>
                        <a:t>9.9%</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defRPr sz="3600">
                          <a:latin typeface="Arial"/>
                          <a:ea typeface="Arial"/>
                          <a:cs typeface="Arial"/>
                          <a:sym typeface="Arial"/>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898071">
                <a:tc>
                  <a:txBody>
                    <a:bodyPr/>
                    <a:lstStyle/>
                    <a:p>
                      <a:pPr lvl="0" defTabSz="914400">
                        <a:tabLst>
                          <a:tab pos="914400" algn="l"/>
                        </a:tabLst>
                      </a:pPr>
                      <a:r>
                        <a:rPr sz="3600" b="1">
                          <a:solidFill>
                            <a:srgbClr val="785700"/>
                          </a:solidFill>
                          <a:latin typeface="Arial"/>
                          <a:ea typeface="Arial"/>
                          <a:cs typeface="Arial"/>
                          <a:sym typeface="Arial"/>
                        </a:rPr>
                        <a:t>Brown</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solidFill>
                            <a:srgbClr val="FF0000"/>
                          </a:solidFill>
                          <a:latin typeface="Arial"/>
                          <a:ea typeface="Arial"/>
                          <a:cs typeface="Arial"/>
                          <a:sym typeface="Arial"/>
                        </a:rPr>
                        <a:t>6.5%</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defRPr sz="3600">
                          <a:latin typeface="Arial"/>
                          <a:ea typeface="Arial"/>
                          <a:cs typeface="Arial"/>
                          <a:sym typeface="Arial"/>
                        </a:defRPr>
                      </a:pPr>
                      <a:endParaRPr dirty="0"/>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
        <p:nvSpPr>
          <p:cNvPr id="93" name="Shape 93"/>
          <p:cNvSpPr/>
          <p:nvPr/>
        </p:nvSpPr>
        <p:spPr>
          <a:xfrm>
            <a:off x="1757194" y="5200475"/>
            <a:ext cx="2167092" cy="5958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tabLst>
                <a:tab pos="914400" algn="l"/>
              </a:tabLst>
              <a:defRPr b="1">
                <a:latin typeface="Arial"/>
                <a:ea typeface="Arial"/>
                <a:cs typeface="Arial"/>
                <a:sym typeface="Arial"/>
              </a:defRPr>
            </a:lvl1pPr>
          </a:lstStyle>
          <a:p>
            <a:pPr lvl="0" defTabSz="914400">
              <a:defRPr sz="1800" b="0"/>
            </a:pPr>
            <a:r>
              <a:rPr sz="3600" b="1"/>
              <a:t>Yellow</a:t>
            </a:r>
          </a:p>
        </p:txBody>
      </p:sp>
      <p:sp>
        <p:nvSpPr>
          <p:cNvPr id="94" name="Shape 94"/>
          <p:cNvSpPr/>
          <p:nvPr/>
        </p:nvSpPr>
        <p:spPr>
          <a:xfrm>
            <a:off x="228600" y="-8763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Sampling Design</a:t>
            </a:r>
          </a:p>
        </p:txBody>
      </p:sp>
      <p:sp>
        <p:nvSpPr>
          <p:cNvPr id="95" name="Shape 95"/>
          <p:cNvSpPr/>
          <p:nvPr/>
        </p:nvSpPr>
        <p:spPr>
          <a:xfrm>
            <a:off x="3467100" y="9048750"/>
            <a:ext cx="8585200" cy="622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R="57799" lvl="8" indent="0" algn="l" defTabSz="1295400">
              <a:lnSpc>
                <a:spcPct val="120000"/>
              </a:lnSpc>
              <a:spcBef>
                <a:spcPts val="2800"/>
              </a:spcBef>
              <a:buClr>
                <a:srgbClr val="000000"/>
              </a:buClr>
              <a:buFont typeface="Arial Bold"/>
              <a:defRPr sz="1800"/>
            </a:pPr>
            <a:r>
              <a:rPr sz="3600">
                <a:uFill>
                  <a:solidFill/>
                </a:uFill>
                <a:latin typeface="Arial"/>
                <a:ea typeface="Arial"/>
                <a:cs typeface="Arial"/>
                <a:sym typeface="Arial"/>
              </a:rPr>
              <a:t>(total percentage = 100%)</a:t>
            </a:r>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228600" y="-8763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m&amp;m Sampling</a:t>
            </a:r>
          </a:p>
        </p:txBody>
      </p:sp>
      <p:sp>
        <p:nvSpPr>
          <p:cNvPr id="100" name="Shape 100"/>
          <p:cNvSpPr/>
          <p:nvPr/>
        </p:nvSpPr>
        <p:spPr>
          <a:xfrm>
            <a:off x="228600" y="3198962"/>
            <a:ext cx="12547600" cy="1670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984250" marR="57799" lvl="2" indent="-450850" algn="l" defTabSz="1295400">
              <a:lnSpc>
                <a:spcPct val="120000"/>
              </a:lnSpc>
              <a:spcBef>
                <a:spcPts val="2800"/>
              </a:spcBef>
              <a:buClr>
                <a:srgbClr val="000000"/>
              </a:buClr>
              <a:buSzPct val="109999"/>
              <a:buFont typeface="Arial Bold"/>
              <a:buChar char="•"/>
              <a:defRPr sz="1800"/>
            </a:pPr>
            <a:r>
              <a:rPr sz="3600" dirty="0">
                <a:uFill>
                  <a:solidFill/>
                </a:uFill>
                <a:latin typeface="Arial"/>
                <a:ea typeface="Arial"/>
                <a:cs typeface="Arial"/>
                <a:sym typeface="Arial"/>
              </a:rPr>
              <a:t>Artificial - can count whole population in bag</a:t>
            </a:r>
          </a:p>
          <a:p>
            <a:pPr marL="984250" marR="57799" lvl="2" indent="-450850" algn="l" defTabSz="1295400">
              <a:lnSpc>
                <a:spcPct val="120000"/>
              </a:lnSpc>
              <a:spcBef>
                <a:spcPts val="2800"/>
              </a:spcBef>
              <a:buClr>
                <a:srgbClr val="000000"/>
              </a:buClr>
              <a:buSzPct val="109999"/>
              <a:buFont typeface="Arial Bold"/>
              <a:buChar char="•"/>
              <a:defRPr sz="1800"/>
            </a:pPr>
            <a:r>
              <a:rPr sz="3600" dirty="0" smtClean="0">
                <a:uFill>
                  <a:solidFill/>
                </a:uFill>
                <a:latin typeface="Arial"/>
                <a:ea typeface="Arial"/>
                <a:cs typeface="Arial"/>
                <a:sym typeface="Arial"/>
              </a:rPr>
              <a:t>Bag </a:t>
            </a:r>
            <a:r>
              <a:rPr sz="3600" dirty="0">
                <a:uFill>
                  <a:solidFill/>
                </a:uFill>
                <a:latin typeface="Arial"/>
                <a:ea typeface="Arial"/>
                <a:cs typeface="Arial"/>
                <a:sym typeface="Arial"/>
              </a:rPr>
              <a:t>is </a:t>
            </a:r>
            <a:r>
              <a:rPr sz="3600" i="1" dirty="0">
                <a:uFill>
                  <a:solidFill/>
                </a:uFill>
                <a:latin typeface="Arial"/>
                <a:ea typeface="Arial"/>
                <a:cs typeface="Arial"/>
                <a:sym typeface="Arial"/>
              </a:rPr>
              <a:t>subsample</a:t>
            </a:r>
            <a:r>
              <a:rPr sz="3600" dirty="0">
                <a:uFill>
                  <a:solidFill/>
                </a:uFill>
                <a:latin typeface="Arial"/>
                <a:ea typeface="Arial"/>
                <a:cs typeface="Arial"/>
                <a:sym typeface="Arial"/>
              </a:rPr>
              <a:t> of the factory</a:t>
            </a:r>
          </a:p>
        </p:txBody>
      </p:sp>
      <p:pic>
        <p:nvPicPr>
          <p:cNvPr id="101" name="Plain+MM.png"/>
          <p:cNvPicPr/>
          <p:nvPr/>
        </p:nvPicPr>
        <p:blipFill>
          <a:blip r:embed="rId3">
            <a:extLst/>
          </a:blip>
          <a:srcRect l="2333" t="27666" b="27333"/>
          <a:stretch>
            <a:fillRect/>
          </a:stretch>
        </p:blipFill>
        <p:spPr>
          <a:xfrm>
            <a:off x="3810000" y="6413500"/>
            <a:ext cx="5374936" cy="2476500"/>
          </a:xfrm>
          <a:prstGeom prst="rect">
            <a:avLst/>
          </a:prstGeom>
          <a:ln w="12700">
            <a:miter lim="400000"/>
          </a:ln>
        </p:spPr>
      </p:pic>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0748919" y="9218835"/>
            <a:ext cx="2215307" cy="44723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latin typeface="Arial"/>
                <a:ea typeface="Arial"/>
                <a:cs typeface="Arial"/>
                <a:sym typeface="Arial"/>
              </a:defRPr>
            </a:lvl1pPr>
          </a:lstStyle>
          <a:p>
            <a:pPr lvl="0">
              <a:defRPr sz="1800"/>
            </a:pPr>
            <a:r>
              <a:rPr sz="2400"/>
              <a:t>*February 2012</a:t>
            </a:r>
          </a:p>
        </p:txBody>
      </p:sp>
      <p:graphicFrame>
        <p:nvGraphicFramePr>
          <p:cNvPr id="107" name="Table 107"/>
          <p:cNvGraphicFramePr/>
          <p:nvPr>
            <p:extLst>
              <p:ext uri="{D42A27DB-BD31-4B8C-83A1-F6EECF244321}">
                <p14:modId xmlns:p14="http://schemas.microsoft.com/office/powerpoint/2010/main" val="3517677439"/>
              </p:ext>
            </p:extLst>
          </p:nvPr>
        </p:nvGraphicFramePr>
        <p:xfrm>
          <a:off x="2178050" y="1517850"/>
          <a:ext cx="8635998" cy="7817390"/>
        </p:xfrm>
        <a:graphic>
          <a:graphicData uri="http://schemas.openxmlformats.org/drawingml/2006/table">
            <a:tbl>
              <a:tblPr>
                <a:tableStyleId>{4C3C2611-4C71-4FC5-86AE-919BDF0F9419}</a:tableStyleId>
              </a:tblPr>
              <a:tblGrid>
                <a:gridCol w="2878666"/>
                <a:gridCol w="2878666"/>
                <a:gridCol w="2878666"/>
              </a:tblGrid>
              <a:tr h="1103085">
                <a:tc>
                  <a:txBody>
                    <a:bodyPr/>
                    <a:lstStyle/>
                    <a:p>
                      <a:pPr lvl="0" defTabSz="914400">
                        <a:tabLst>
                          <a:tab pos="914400" algn="l"/>
                        </a:tabLst>
                      </a:pPr>
                      <a:r>
                        <a:rPr sz="3600" b="1">
                          <a:latin typeface="Arial"/>
                          <a:ea typeface="Arial"/>
                          <a:cs typeface="Arial"/>
                          <a:sym typeface="Arial"/>
                        </a:rPr>
                        <a:t>m&amp;m Color</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b="1">
                          <a:latin typeface="Arial"/>
                          <a:ea typeface="Arial"/>
                          <a:cs typeface="Arial"/>
                          <a:sym typeface="Arial"/>
                        </a:rPr>
                        <a:t>Percentage
in bag</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b="1">
                          <a:latin typeface="Arial"/>
                          <a:ea typeface="Arial"/>
                          <a:cs typeface="Arial"/>
                          <a:sym typeface="Arial"/>
                        </a:rPr>
                        <a:t>Percentage Produced*</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103085">
                <a:tc>
                  <a:txBody>
                    <a:bodyPr/>
                    <a:lstStyle/>
                    <a:p>
                      <a:pPr lvl="0" defTabSz="914400">
                        <a:tabLst>
                          <a:tab pos="914400" algn="l"/>
                        </a:tabLst>
                      </a:pPr>
                      <a:r>
                        <a:rPr sz="3600" b="1">
                          <a:solidFill>
                            <a:srgbClr val="D95000"/>
                          </a:solidFill>
                          <a:latin typeface="Arial"/>
                          <a:ea typeface="Arial"/>
                          <a:cs typeface="Arial"/>
                          <a:sym typeface="Arial"/>
                        </a:rPr>
                        <a:t>Red</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solidFill>
                            <a:srgbClr val="FF0000"/>
                          </a:solidFill>
                          <a:latin typeface="Arial"/>
                          <a:ea typeface="Arial"/>
                          <a:cs typeface="Arial"/>
                          <a:sym typeface="Arial"/>
                        </a:rPr>
                        <a:t>13.1%</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latin typeface="Arial"/>
                          <a:ea typeface="Arial"/>
                          <a:cs typeface="Arial"/>
                          <a:sym typeface="Arial"/>
                        </a:rPr>
                        <a:t>13%</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103085">
                <a:tc>
                  <a:txBody>
                    <a:bodyPr/>
                    <a:lstStyle/>
                    <a:p>
                      <a:pPr lvl="0" defTabSz="914400">
                        <a:tabLst>
                          <a:tab pos="914400" algn="l"/>
                        </a:tabLst>
                      </a:pPr>
                      <a:r>
                        <a:rPr sz="3600" b="1">
                          <a:solidFill>
                            <a:srgbClr val="FFAA00"/>
                          </a:solidFill>
                          <a:latin typeface="Arial"/>
                          <a:ea typeface="Arial"/>
                          <a:cs typeface="Arial"/>
                          <a:sym typeface="Arial"/>
                        </a:rPr>
                        <a:t>Orange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solidFill>
                            <a:srgbClr val="FF0000"/>
                          </a:solidFill>
                          <a:latin typeface="Arial"/>
                          <a:ea typeface="Arial"/>
                          <a:cs typeface="Arial"/>
                          <a:sym typeface="Arial"/>
                        </a:rPr>
                        <a:t>22.8%</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a:latin typeface="Arial"/>
                          <a:ea typeface="Arial"/>
                          <a:cs typeface="Arial"/>
                          <a:sym typeface="Arial"/>
                        </a:rPr>
                        <a:t>20%</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103085">
                <a:tc>
                  <a:txBody>
                    <a:bodyPr/>
                    <a:lstStyle/>
                    <a:p>
                      <a:pPr lvl="0" defTabSz="914400">
                        <a:tabLst>
                          <a:tab pos="914400" algn="l"/>
                        </a:tabLst>
                      </a:pPr>
                      <a:r>
                        <a:rPr sz="3600" b="1">
                          <a:solidFill>
                            <a:srgbClr val="F5EC00"/>
                          </a:solidFill>
                          <a:latin typeface="Arial"/>
                          <a:ea typeface="Arial"/>
                          <a:cs typeface="Arial"/>
                          <a:sym typeface="Arial"/>
                        </a:rPr>
                        <a:t>Yellow</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a:solidFill>
                            <a:srgbClr val="FF0000"/>
                          </a:solidFill>
                          <a:latin typeface="Arial"/>
                          <a:ea typeface="Arial"/>
                          <a:cs typeface="Arial"/>
                          <a:sym typeface="Arial"/>
                        </a:rPr>
                        <a:t>23.1%</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a:latin typeface="Arial"/>
                          <a:ea typeface="Arial"/>
                          <a:cs typeface="Arial"/>
                          <a:sym typeface="Arial"/>
                        </a:rPr>
                        <a:t>14%</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103085">
                <a:tc>
                  <a:txBody>
                    <a:bodyPr/>
                    <a:lstStyle/>
                    <a:p>
                      <a:pPr lvl="0" defTabSz="914400">
                        <a:tabLst>
                          <a:tab pos="914400" algn="l"/>
                        </a:tabLst>
                      </a:pPr>
                      <a:r>
                        <a:rPr sz="3600" b="1">
                          <a:solidFill>
                            <a:srgbClr val="77BB41"/>
                          </a:solidFill>
                          <a:latin typeface="Arial"/>
                          <a:ea typeface="Arial"/>
                          <a:cs typeface="Arial"/>
                          <a:sym typeface="Arial"/>
                        </a:rPr>
                        <a:t>Green</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solidFill>
                            <a:srgbClr val="FF0000"/>
                          </a:solidFill>
                          <a:latin typeface="Arial"/>
                          <a:ea typeface="Arial"/>
                          <a:cs typeface="Arial"/>
                          <a:sym typeface="Arial"/>
                        </a:rPr>
                        <a:t>24.6%</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a:latin typeface="Arial"/>
                          <a:ea typeface="Arial"/>
                          <a:cs typeface="Arial"/>
                          <a:sym typeface="Arial"/>
                        </a:rPr>
                        <a:t>16%</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103085">
                <a:tc>
                  <a:txBody>
                    <a:bodyPr/>
                    <a:lstStyle/>
                    <a:p>
                      <a:pPr lvl="0" defTabSz="914400">
                        <a:tabLst>
                          <a:tab pos="914400" algn="l"/>
                        </a:tabLst>
                      </a:pPr>
                      <a:r>
                        <a:rPr sz="3600" b="1">
                          <a:solidFill>
                            <a:srgbClr val="0056D6"/>
                          </a:solidFill>
                          <a:latin typeface="Arial"/>
                          <a:ea typeface="Arial"/>
                          <a:cs typeface="Arial"/>
                          <a:sym typeface="Arial"/>
                        </a:rPr>
                        <a:t>Blue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solidFill>
                            <a:srgbClr val="FF0000"/>
                          </a:solidFill>
                          <a:latin typeface="Arial"/>
                          <a:ea typeface="Arial"/>
                          <a:cs typeface="Arial"/>
                          <a:sym typeface="Arial"/>
                        </a:rPr>
                        <a:t>9.9%</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a:latin typeface="Arial"/>
                          <a:ea typeface="Arial"/>
                          <a:cs typeface="Arial"/>
                          <a:sym typeface="Arial"/>
                        </a:rPr>
                        <a:t>24%</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103085">
                <a:tc>
                  <a:txBody>
                    <a:bodyPr/>
                    <a:lstStyle/>
                    <a:p>
                      <a:pPr lvl="0" defTabSz="914400">
                        <a:tabLst>
                          <a:tab pos="914400" algn="l"/>
                        </a:tabLst>
                      </a:pPr>
                      <a:r>
                        <a:rPr sz="3600" b="1">
                          <a:solidFill>
                            <a:srgbClr val="785700"/>
                          </a:solidFill>
                          <a:latin typeface="Arial"/>
                          <a:ea typeface="Arial"/>
                          <a:cs typeface="Arial"/>
                          <a:sym typeface="Arial"/>
                        </a:rPr>
                        <a:t>Brown</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solidFill>
                            <a:srgbClr val="FF0000"/>
                          </a:solidFill>
                          <a:latin typeface="Arial"/>
                          <a:ea typeface="Arial"/>
                          <a:cs typeface="Arial"/>
                          <a:sym typeface="Arial"/>
                        </a:rPr>
                        <a:t>6.56%</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914400" algn="l"/>
                        </a:tabLst>
                      </a:pPr>
                      <a:r>
                        <a:rPr sz="3600" dirty="0">
                          <a:latin typeface="Arial"/>
                          <a:ea typeface="Arial"/>
                          <a:cs typeface="Arial"/>
                          <a:sym typeface="Arial"/>
                        </a:rPr>
                        <a:t>13%</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
        <p:nvSpPr>
          <p:cNvPr id="108" name="Shape 108"/>
          <p:cNvSpPr/>
          <p:nvPr/>
        </p:nvSpPr>
        <p:spPr>
          <a:xfrm>
            <a:off x="2826599" y="5062279"/>
            <a:ext cx="1537247" cy="62004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tabLst>
                <a:tab pos="914400" algn="l"/>
              </a:tabLst>
              <a:defRPr b="1">
                <a:latin typeface="Arial"/>
                <a:ea typeface="Arial"/>
                <a:cs typeface="Arial"/>
                <a:sym typeface="Arial"/>
              </a:defRPr>
            </a:lvl1pPr>
          </a:lstStyle>
          <a:p>
            <a:pPr lvl="0" defTabSz="914400">
              <a:defRPr sz="1800" b="0"/>
            </a:pPr>
            <a:r>
              <a:rPr sz="3600" b="1"/>
              <a:t>Yellow</a:t>
            </a:r>
          </a:p>
        </p:txBody>
      </p:sp>
      <p:sp>
        <p:nvSpPr>
          <p:cNvPr id="109" name="Shape 109"/>
          <p:cNvSpPr/>
          <p:nvPr/>
        </p:nvSpPr>
        <p:spPr>
          <a:xfrm>
            <a:off x="228600" y="-10414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Sampling Design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droppedImage.tiff"/>
          <p:cNvPicPr/>
          <p:nvPr/>
        </p:nvPicPr>
        <p:blipFill>
          <a:blip r:embed="rId3">
            <a:extLst/>
          </a:blip>
          <a:stretch>
            <a:fillRect/>
          </a:stretch>
        </p:blipFill>
        <p:spPr>
          <a:xfrm>
            <a:off x="8610600" y="5676900"/>
            <a:ext cx="3149600" cy="2578100"/>
          </a:xfrm>
          <a:prstGeom prst="rect">
            <a:avLst/>
          </a:prstGeom>
          <a:ln w="12700">
            <a:miter lim="400000"/>
          </a:ln>
        </p:spPr>
      </p:pic>
      <p:pic>
        <p:nvPicPr>
          <p:cNvPr id="112" name="droppedImage.tiff"/>
          <p:cNvPicPr/>
          <p:nvPr/>
        </p:nvPicPr>
        <p:blipFill>
          <a:blip r:embed="rId4">
            <a:extLst/>
          </a:blip>
          <a:stretch>
            <a:fillRect/>
          </a:stretch>
        </p:blipFill>
        <p:spPr>
          <a:xfrm>
            <a:off x="4432300" y="5499100"/>
            <a:ext cx="3149600" cy="2578100"/>
          </a:xfrm>
          <a:prstGeom prst="rect">
            <a:avLst/>
          </a:prstGeom>
          <a:ln w="12700">
            <a:miter lim="400000"/>
          </a:ln>
        </p:spPr>
      </p:pic>
      <p:sp>
        <p:nvSpPr>
          <p:cNvPr id="113" name="Shape 113"/>
          <p:cNvSpPr/>
          <p:nvPr/>
        </p:nvSpPr>
        <p:spPr>
          <a:xfrm>
            <a:off x="228600" y="-8763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dirty="0">
                <a:solidFill>
                  <a:srgbClr val="00A1D9"/>
                </a:solidFill>
              </a:rPr>
              <a:t>m&amp;m Varieties</a:t>
            </a:r>
          </a:p>
        </p:txBody>
      </p:sp>
      <p:pic>
        <p:nvPicPr>
          <p:cNvPr id="114" name="Screen shot 2012-03-08 at 11.52.55 PM.png"/>
          <p:cNvPicPr/>
          <p:nvPr/>
        </p:nvPicPr>
        <p:blipFill>
          <a:blip r:embed="rId5">
            <a:extLst/>
          </a:blip>
          <a:stretch>
            <a:fillRect/>
          </a:stretch>
        </p:blipFill>
        <p:spPr>
          <a:xfrm>
            <a:off x="-76200" y="1943100"/>
            <a:ext cx="13144500" cy="3835682"/>
          </a:xfrm>
          <a:prstGeom prst="rect">
            <a:avLst/>
          </a:prstGeom>
          <a:ln w="12700">
            <a:miter lim="400000"/>
          </a:ln>
        </p:spPr>
      </p:pic>
      <p:pic>
        <p:nvPicPr>
          <p:cNvPr id="115" name="Plain+MM.png"/>
          <p:cNvPicPr/>
          <p:nvPr/>
        </p:nvPicPr>
        <p:blipFill>
          <a:blip r:embed="rId6">
            <a:extLst/>
          </a:blip>
          <a:srcRect l="2333" t="27666" b="27333"/>
          <a:stretch>
            <a:fillRect/>
          </a:stretch>
        </p:blipFill>
        <p:spPr>
          <a:xfrm>
            <a:off x="50800" y="6794500"/>
            <a:ext cx="4382643" cy="2019300"/>
          </a:xfrm>
          <a:prstGeom prst="rect">
            <a:avLst/>
          </a:prstGeom>
          <a:ln w="12700">
            <a:miter lim="400000"/>
          </a:ln>
        </p:spPr>
      </p:pic>
      <p:pic>
        <p:nvPicPr>
          <p:cNvPr id="116" name="droppedImage.tiff"/>
          <p:cNvPicPr/>
          <p:nvPr/>
        </p:nvPicPr>
        <p:blipFill>
          <a:blip r:embed="rId7">
            <a:extLst/>
          </a:blip>
          <a:stretch>
            <a:fillRect/>
          </a:stretch>
        </p:blipFill>
        <p:spPr>
          <a:xfrm>
            <a:off x="6007100" y="7620000"/>
            <a:ext cx="3149600" cy="2578100"/>
          </a:xfrm>
          <a:prstGeom prst="rect">
            <a:avLst/>
          </a:prstGeom>
          <a:ln w="12700">
            <a:miter lim="400000"/>
          </a:ln>
        </p:spPr>
      </p:pic>
      <p:pic>
        <p:nvPicPr>
          <p:cNvPr id="117" name="droppedImage.tiff"/>
          <p:cNvPicPr/>
          <p:nvPr/>
        </p:nvPicPr>
        <p:blipFill>
          <a:blip r:embed="rId8">
            <a:extLst/>
          </a:blip>
          <a:stretch>
            <a:fillRect/>
          </a:stretch>
        </p:blipFill>
        <p:spPr>
          <a:xfrm>
            <a:off x="9918700" y="7683500"/>
            <a:ext cx="3149600" cy="25781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 name="Shape 49"/>
          <p:cNvSpPr/>
          <p:nvPr/>
        </p:nvSpPr>
        <p:spPr>
          <a:xfrm>
            <a:off x="228600" y="-8763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Sampling</a:t>
            </a:r>
          </a:p>
        </p:txBody>
      </p:sp>
      <p:pic>
        <p:nvPicPr>
          <p:cNvPr id="51" name="Screen shot 2013-03-06 at 12.38.35 PM.png"/>
          <p:cNvPicPr/>
          <p:nvPr/>
        </p:nvPicPr>
        <p:blipFill>
          <a:blip r:embed="rId3">
            <a:extLst/>
          </a:blip>
          <a:stretch>
            <a:fillRect/>
          </a:stretch>
        </p:blipFill>
        <p:spPr>
          <a:xfrm>
            <a:off x="3248333" y="1625600"/>
            <a:ext cx="6238567" cy="4432300"/>
          </a:xfrm>
          <a:prstGeom prst="rect">
            <a:avLst/>
          </a:prstGeom>
          <a:ln w="12700">
            <a:miter lim="400000"/>
          </a:ln>
        </p:spPr>
      </p:pic>
      <p:sp>
        <p:nvSpPr>
          <p:cNvPr id="52" name="Shape 52"/>
          <p:cNvSpPr/>
          <p:nvPr/>
        </p:nvSpPr>
        <p:spPr>
          <a:xfrm>
            <a:off x="5068075" y="3683000"/>
            <a:ext cx="2070795" cy="749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4200" b="1">
                <a:solidFill>
                  <a:srgbClr val="FFD300"/>
                </a:solidFill>
                <a:effectLst>
                  <a:outerShdw dist="66675" dir="2700000" rotWithShape="0">
                    <a:srgbClr val="000000">
                      <a:alpha val="33333"/>
                    </a:srgbClr>
                  </a:outerShdw>
                </a:effectLst>
                <a:latin typeface="Gill Sans"/>
                <a:ea typeface="Gill Sans"/>
                <a:cs typeface="Gill Sans"/>
                <a:sym typeface="Gill Sans"/>
              </a:defRPr>
            </a:lvl1pPr>
          </a:lstStyle>
          <a:p>
            <a:pPr lvl="0">
              <a:defRPr sz="1800" b="0">
                <a:solidFill>
                  <a:srgbClr val="000000"/>
                </a:solidFill>
                <a:effectLst/>
              </a:defRPr>
            </a:pPr>
            <a:r>
              <a:rPr sz="4200" b="1">
                <a:solidFill>
                  <a:srgbClr val="FFD300"/>
                </a:solidFill>
                <a:effectLst>
                  <a:outerShdw dist="66675" dir="2700000" rotWithShape="0">
                    <a:srgbClr val="000000">
                      <a:alpha val="33333"/>
                    </a:srgbClr>
                  </a:outerShdw>
                </a:effectLst>
              </a:rPr>
              <a:t>PIZZA!</a:t>
            </a:r>
          </a:p>
        </p:txBody>
      </p:sp>
      <p:sp>
        <p:nvSpPr>
          <p:cNvPr id="53" name="Shape 53"/>
          <p:cNvSpPr/>
          <p:nvPr/>
        </p:nvSpPr>
        <p:spPr>
          <a:xfrm>
            <a:off x="-393700" y="6057900"/>
            <a:ext cx="13169900" cy="4876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784350" marR="57799" lvl="5" indent="-450850" algn="l" defTabSz="1295400">
              <a:lnSpc>
                <a:spcPct val="120000"/>
              </a:lnSpc>
              <a:spcBef>
                <a:spcPts val="2800"/>
              </a:spcBef>
              <a:buClr>
                <a:srgbClr val="000000"/>
              </a:buClr>
              <a:buSzPct val="109999"/>
              <a:buFont typeface="Arial Bold"/>
              <a:buChar char="•"/>
              <a:defRPr sz="1800"/>
            </a:pPr>
            <a:r>
              <a:rPr sz="3600">
                <a:uFill>
                  <a:solidFill/>
                </a:uFill>
                <a:latin typeface="Arial"/>
                <a:ea typeface="Arial"/>
                <a:cs typeface="Arial"/>
                <a:sym typeface="Arial"/>
              </a:rPr>
              <a:t>Did your individual piece of pizza tell you everything that was on the pizza?</a:t>
            </a:r>
          </a:p>
          <a:p>
            <a:pPr marL="1784350" marR="57799" lvl="5" indent="-450850" algn="l" defTabSz="1295400">
              <a:lnSpc>
                <a:spcPct val="120000"/>
              </a:lnSpc>
              <a:spcBef>
                <a:spcPts val="2800"/>
              </a:spcBef>
              <a:buClr>
                <a:srgbClr val="000000"/>
              </a:buClr>
              <a:buSzPct val="109999"/>
              <a:buFont typeface="Arial Bold"/>
              <a:buChar char="•"/>
              <a:defRPr sz="1800"/>
            </a:pPr>
            <a:r>
              <a:rPr sz="3600">
                <a:uFill>
                  <a:solidFill/>
                </a:uFill>
                <a:latin typeface="Arial"/>
                <a:ea typeface="Arial"/>
                <a:cs typeface="Arial"/>
                <a:sym typeface="Arial"/>
              </a:rPr>
              <a:t>What did you learn about the pizza as you compared your samples to other people’s pieces?</a:t>
            </a:r>
          </a:p>
          <a:p>
            <a:pPr marR="57799" lvl="0" algn="l" defTabSz="1295400">
              <a:lnSpc>
                <a:spcPct val="120000"/>
              </a:lnSpc>
              <a:spcBef>
                <a:spcPts val="2800"/>
              </a:spcBef>
              <a:defRPr sz="1800"/>
            </a:pPr>
            <a:r>
              <a:rPr sz="3600">
                <a:uFill>
                  <a:solidFill/>
                </a:uFill>
                <a:latin typeface="Arial"/>
                <a:ea typeface="Arial"/>
                <a:cs typeface="Arial"/>
                <a:sym typeface="Arial"/>
              </a:rPr>
              <a:t> </a:t>
            </a:r>
          </a:p>
        </p:txBody>
      </p:sp>
    </p:spTree>
    <p:extLst>
      <p:ext uri="{BB962C8B-B14F-4D97-AF65-F5344CB8AC3E}">
        <p14:creationId xmlns:p14="http://schemas.microsoft.com/office/powerpoint/2010/main" val="910159628"/>
      </p:ext>
    </p:extLst>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 name="Shape 327"/>
          <p:cNvSpPr/>
          <p:nvPr/>
        </p:nvSpPr>
        <p:spPr>
          <a:xfrm>
            <a:off x="0" y="2832100"/>
            <a:ext cx="12547600" cy="3251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984250" marR="57799" lvl="2" indent="-450850" algn="l" defTabSz="1295400">
              <a:lnSpc>
                <a:spcPct val="120000"/>
              </a:lnSpc>
              <a:spcBef>
                <a:spcPts val="2800"/>
              </a:spcBef>
              <a:buClr>
                <a:srgbClr val="000000"/>
              </a:buClr>
              <a:buSzPct val="109999"/>
              <a:buFont typeface="Arial Bold"/>
              <a:buChar char="•"/>
              <a:defRPr sz="1800"/>
            </a:pPr>
            <a:r>
              <a:rPr sz="3600">
                <a:uFill>
                  <a:solidFill/>
                </a:uFill>
                <a:latin typeface="Arial"/>
                <a:ea typeface="Arial"/>
                <a:cs typeface="Arial"/>
                <a:sym typeface="Arial"/>
              </a:rPr>
              <a:t>What would happen if you choose your favorite colors when sampling?</a:t>
            </a:r>
          </a:p>
          <a:p>
            <a:pPr marL="984250" marR="57799" lvl="2" indent="-450850" algn="l" defTabSz="1295400">
              <a:lnSpc>
                <a:spcPct val="120000"/>
              </a:lnSpc>
              <a:spcBef>
                <a:spcPts val="2800"/>
              </a:spcBef>
              <a:buClr>
                <a:srgbClr val="000000"/>
              </a:buClr>
              <a:buSzPct val="109999"/>
              <a:buFont typeface="Arial Bold"/>
              <a:buChar char="•"/>
              <a:defRPr sz="1800"/>
            </a:pPr>
            <a:r>
              <a:rPr sz="3600">
                <a:uFill>
                  <a:solidFill/>
                </a:uFill>
                <a:latin typeface="Arial"/>
                <a:ea typeface="Arial"/>
                <a:cs typeface="Arial"/>
                <a:sym typeface="Arial"/>
              </a:rPr>
              <a:t>What are the sources of error in this activity?</a:t>
            </a:r>
          </a:p>
        </p:txBody>
      </p:sp>
      <p:pic>
        <p:nvPicPr>
          <p:cNvPr id="328" name="Plain+MM.png"/>
          <p:cNvPicPr/>
          <p:nvPr/>
        </p:nvPicPr>
        <p:blipFill>
          <a:blip r:embed="rId3">
            <a:extLst/>
          </a:blip>
          <a:srcRect l="2333" t="27666" b="27333"/>
          <a:stretch>
            <a:fillRect/>
          </a:stretch>
        </p:blipFill>
        <p:spPr>
          <a:xfrm>
            <a:off x="3581400" y="6286500"/>
            <a:ext cx="5908522" cy="2722348"/>
          </a:xfrm>
          <a:prstGeom prst="rect">
            <a:avLst/>
          </a:prstGeom>
          <a:ln w="12700">
            <a:miter lim="400000"/>
          </a:ln>
        </p:spPr>
      </p:pic>
      <p:sp>
        <p:nvSpPr>
          <p:cNvPr id="329" name="Shape 329"/>
          <p:cNvSpPr/>
          <p:nvPr/>
        </p:nvSpPr>
        <p:spPr>
          <a:xfrm>
            <a:off x="228600" y="-7239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Sampling Design</a:t>
            </a:r>
          </a:p>
        </p:txBody>
      </p:sp>
    </p:spTree>
    <p:extLst>
      <p:ext uri="{BB962C8B-B14F-4D97-AF65-F5344CB8AC3E}">
        <p14:creationId xmlns:p14="http://schemas.microsoft.com/office/powerpoint/2010/main" val="778098688"/>
      </p:ext>
    </p:extLst>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3" name="Shape 333"/>
          <p:cNvSpPr/>
          <p:nvPr/>
        </p:nvSpPr>
        <p:spPr>
          <a:xfrm>
            <a:off x="368300" y="1295400"/>
            <a:ext cx="12547600" cy="8356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7799" lvl="0" algn="l" defTabSz="1295400">
              <a:lnSpc>
                <a:spcPct val="90000"/>
              </a:lnSpc>
              <a:spcBef>
                <a:spcPts val="2800"/>
              </a:spcBef>
              <a:defRPr sz="1800"/>
            </a:pPr>
            <a:r>
              <a:rPr sz="3400" b="1">
                <a:uFill>
                  <a:solidFill/>
                </a:uFill>
                <a:latin typeface="Arial"/>
                <a:ea typeface="Arial"/>
                <a:cs typeface="Arial"/>
                <a:sym typeface="Arial"/>
              </a:rPr>
              <a:t>Error</a:t>
            </a:r>
            <a:endParaRPr sz="3400">
              <a:uFill>
                <a:solidFill/>
              </a:uFill>
              <a:latin typeface="Arial"/>
              <a:ea typeface="Arial"/>
              <a:cs typeface="Arial"/>
              <a:sym typeface="Arial"/>
            </a:endParaRPr>
          </a:p>
          <a:p>
            <a:pPr marL="984250" marR="57799" lvl="2" indent="-450850" algn="l" defTabSz="1295400">
              <a:lnSpc>
                <a:spcPct val="90000"/>
              </a:lnSpc>
              <a:spcBef>
                <a:spcPts val="2800"/>
              </a:spcBef>
              <a:buClr>
                <a:srgbClr val="000000"/>
              </a:buClr>
              <a:buSzPct val="109999"/>
              <a:buFont typeface="Arial Bold"/>
              <a:buChar char="•"/>
              <a:defRPr sz="1800"/>
            </a:pPr>
            <a:r>
              <a:rPr sz="3400">
                <a:uFill>
                  <a:solidFill/>
                </a:uFill>
                <a:latin typeface="Arial"/>
                <a:ea typeface="Arial"/>
                <a:cs typeface="Arial"/>
                <a:sym typeface="Arial"/>
              </a:rPr>
              <a:t>Differences between observed values and what is true in nature</a:t>
            </a:r>
          </a:p>
          <a:p>
            <a:pPr marL="984250" marR="57799" lvl="2" indent="-450850" algn="l" defTabSz="1295400">
              <a:lnSpc>
                <a:spcPct val="90000"/>
              </a:lnSpc>
              <a:spcBef>
                <a:spcPts val="2800"/>
              </a:spcBef>
              <a:buClr>
                <a:srgbClr val="000000"/>
              </a:buClr>
              <a:buSzPct val="109999"/>
              <a:buFont typeface="Arial Bold"/>
              <a:buChar char="•"/>
              <a:defRPr sz="1800"/>
            </a:pPr>
            <a:r>
              <a:rPr sz="3400">
                <a:uFill>
                  <a:solidFill/>
                </a:uFill>
                <a:latin typeface="Arial"/>
                <a:ea typeface="Arial"/>
                <a:cs typeface="Arial"/>
                <a:sym typeface="Arial"/>
              </a:rPr>
              <a:t>Causes results that are inaccurate or misleading and can misrepresent nature</a:t>
            </a:r>
          </a:p>
          <a:p>
            <a:pPr marR="57799" lvl="0" algn="l" defTabSz="1295400">
              <a:lnSpc>
                <a:spcPct val="90000"/>
              </a:lnSpc>
              <a:spcBef>
                <a:spcPts val="2800"/>
              </a:spcBef>
              <a:defRPr sz="1800"/>
            </a:pPr>
            <a:r>
              <a:rPr sz="3400" b="1">
                <a:uFill>
                  <a:solidFill/>
                </a:uFill>
                <a:latin typeface="Arial"/>
                <a:ea typeface="Arial"/>
                <a:cs typeface="Arial"/>
                <a:sym typeface="Arial"/>
              </a:rPr>
              <a:t>Random vs. Systematic</a:t>
            </a:r>
            <a:endParaRPr sz="3400">
              <a:uFill>
                <a:solidFill/>
              </a:uFill>
              <a:latin typeface="Arial"/>
              <a:ea typeface="Arial"/>
              <a:cs typeface="Arial"/>
              <a:sym typeface="Arial"/>
            </a:endParaRPr>
          </a:p>
          <a:p>
            <a:pPr marL="984250" marR="57799" lvl="2" indent="-450850" algn="l" defTabSz="1295400">
              <a:lnSpc>
                <a:spcPct val="90000"/>
              </a:lnSpc>
              <a:spcBef>
                <a:spcPts val="2800"/>
              </a:spcBef>
              <a:buClr>
                <a:srgbClr val="000000"/>
              </a:buClr>
              <a:buSzPct val="109999"/>
              <a:buFont typeface="Arial Bold"/>
              <a:buChar char="•"/>
              <a:defRPr sz="1800"/>
            </a:pPr>
            <a:r>
              <a:rPr sz="3400">
                <a:uFill>
                  <a:solidFill/>
                </a:uFill>
                <a:latin typeface="Arial"/>
                <a:ea typeface="Arial"/>
                <a:cs typeface="Arial"/>
                <a:sym typeface="Arial"/>
              </a:rPr>
              <a:t>Random - EQUAL chance of selection, need replication</a:t>
            </a:r>
          </a:p>
          <a:p>
            <a:pPr marL="984250" marR="57799" lvl="2" indent="-450850" algn="l" defTabSz="1295400">
              <a:lnSpc>
                <a:spcPct val="90000"/>
              </a:lnSpc>
              <a:spcBef>
                <a:spcPts val="2800"/>
              </a:spcBef>
              <a:buClr>
                <a:srgbClr val="000000"/>
              </a:buClr>
              <a:buSzPct val="109999"/>
              <a:buFont typeface="Arial Bold"/>
              <a:buChar char="•"/>
              <a:defRPr sz="1800"/>
            </a:pPr>
            <a:r>
              <a:rPr sz="3400">
                <a:uFill>
                  <a:solidFill/>
                </a:uFill>
                <a:latin typeface="Arial"/>
                <a:ea typeface="Arial"/>
                <a:cs typeface="Arial"/>
                <a:sym typeface="Arial"/>
              </a:rPr>
              <a:t>Systematic - consistent difference from true value, one form of bias (often limitation of instruments or procedures)</a:t>
            </a:r>
          </a:p>
          <a:p>
            <a:pPr marR="57799" lvl="0" algn="l" defTabSz="1295400">
              <a:lnSpc>
                <a:spcPct val="90000"/>
              </a:lnSpc>
              <a:spcBef>
                <a:spcPts val="2800"/>
              </a:spcBef>
              <a:defRPr sz="1800"/>
            </a:pPr>
            <a:r>
              <a:rPr sz="3400" b="1">
                <a:uFill>
                  <a:solidFill/>
                </a:uFill>
                <a:latin typeface="Arial"/>
                <a:ea typeface="Arial"/>
                <a:cs typeface="Arial"/>
                <a:sym typeface="Arial"/>
              </a:rPr>
              <a:t>Cannot completely eliminate</a:t>
            </a:r>
            <a:endParaRPr sz="3400">
              <a:uFill>
                <a:solidFill/>
              </a:uFill>
              <a:latin typeface="Arial"/>
              <a:ea typeface="Arial"/>
              <a:cs typeface="Arial"/>
              <a:sym typeface="Arial"/>
            </a:endParaRPr>
          </a:p>
          <a:p>
            <a:pPr marL="984250" marR="57799" lvl="2" indent="-450850" algn="l" defTabSz="1295400">
              <a:lnSpc>
                <a:spcPct val="90000"/>
              </a:lnSpc>
              <a:spcBef>
                <a:spcPts val="2800"/>
              </a:spcBef>
              <a:buClr>
                <a:srgbClr val="000000"/>
              </a:buClr>
              <a:buSzPct val="109999"/>
              <a:buFont typeface="Arial Bold"/>
              <a:buChar char="•"/>
              <a:defRPr sz="1800"/>
            </a:pPr>
            <a:r>
              <a:rPr sz="3400">
                <a:uFill>
                  <a:solidFill/>
                </a:uFill>
                <a:latin typeface="Arial"/>
                <a:ea typeface="Arial"/>
                <a:cs typeface="Arial"/>
                <a:sym typeface="Arial"/>
              </a:rPr>
              <a:t>Reduce by being aware of common sources: </a:t>
            </a:r>
          </a:p>
          <a:p>
            <a:pPr marL="2063750" marR="57799" lvl="6" indent="-450850" algn="l" defTabSz="1295400">
              <a:lnSpc>
                <a:spcPct val="90000"/>
              </a:lnSpc>
              <a:spcBef>
                <a:spcPts val="2800"/>
              </a:spcBef>
              <a:buClr>
                <a:srgbClr val="000000"/>
              </a:buClr>
              <a:buSzPct val="109999"/>
              <a:buFont typeface="Arial Bold"/>
              <a:buChar char="•"/>
              <a:defRPr sz="1800"/>
            </a:pPr>
            <a:r>
              <a:rPr sz="3400">
                <a:uFill>
                  <a:solidFill/>
                </a:uFill>
                <a:latin typeface="Arial"/>
                <a:ea typeface="Arial"/>
                <a:cs typeface="Arial"/>
                <a:sym typeface="Arial"/>
              </a:rPr>
              <a:t>Instrumental, Environmental, Procedural, Human</a:t>
            </a:r>
          </a:p>
        </p:txBody>
      </p:sp>
      <p:sp>
        <p:nvSpPr>
          <p:cNvPr id="334" name="Shape 334"/>
          <p:cNvSpPr/>
          <p:nvPr/>
        </p:nvSpPr>
        <p:spPr>
          <a:xfrm>
            <a:off x="495300" y="-11430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Error </a:t>
            </a:r>
          </a:p>
        </p:txBody>
      </p:sp>
    </p:spTree>
    <p:extLst>
      <p:ext uri="{BB962C8B-B14F-4D97-AF65-F5344CB8AC3E}">
        <p14:creationId xmlns:p14="http://schemas.microsoft.com/office/powerpoint/2010/main" val="577427259"/>
      </p:ext>
    </p:extLst>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8" name="Shape 338"/>
          <p:cNvSpPr/>
          <p:nvPr/>
        </p:nvSpPr>
        <p:spPr>
          <a:xfrm>
            <a:off x="228600" y="-8763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Accuracy vs. Precision </a:t>
            </a:r>
          </a:p>
        </p:txBody>
      </p:sp>
      <p:pic>
        <p:nvPicPr>
          <p:cNvPr id="339" name="droppedImage.pdf"/>
          <p:cNvPicPr/>
          <p:nvPr/>
        </p:nvPicPr>
        <p:blipFill>
          <a:blip r:embed="rId3">
            <a:extLst/>
          </a:blip>
          <a:stretch>
            <a:fillRect/>
          </a:stretch>
        </p:blipFill>
        <p:spPr>
          <a:xfrm>
            <a:off x="-101600" y="1663700"/>
            <a:ext cx="12828955" cy="3403600"/>
          </a:xfrm>
          <a:prstGeom prst="rect">
            <a:avLst/>
          </a:prstGeom>
          <a:ln w="12700">
            <a:miter lim="400000"/>
          </a:ln>
        </p:spPr>
      </p:pic>
      <p:sp>
        <p:nvSpPr>
          <p:cNvPr id="341" name="Shape 341"/>
          <p:cNvSpPr/>
          <p:nvPr/>
        </p:nvSpPr>
        <p:spPr>
          <a:xfrm>
            <a:off x="393700" y="4826000"/>
            <a:ext cx="12547600" cy="4241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7799" lvl="0" algn="l" defTabSz="1295400">
              <a:lnSpc>
                <a:spcPct val="120000"/>
              </a:lnSpc>
              <a:spcBef>
                <a:spcPts val="2800"/>
              </a:spcBef>
              <a:defRPr sz="1800"/>
            </a:pPr>
            <a:r>
              <a:rPr sz="3600" b="1">
                <a:uFill>
                  <a:solidFill/>
                </a:uFill>
                <a:latin typeface="Arial"/>
                <a:ea typeface="Arial"/>
                <a:cs typeface="Arial"/>
                <a:sym typeface="Arial"/>
              </a:rPr>
              <a:t>Accuracy</a:t>
            </a:r>
            <a:endParaRPr sz="3600">
              <a:uFill>
                <a:solidFill/>
              </a:uFill>
              <a:latin typeface="Arial"/>
              <a:ea typeface="Arial"/>
              <a:cs typeface="Arial"/>
              <a:sym typeface="Arial"/>
            </a:endParaRPr>
          </a:p>
          <a:p>
            <a:pPr marL="984250" marR="57799" lvl="2" indent="-450850" algn="l" defTabSz="1295400">
              <a:lnSpc>
                <a:spcPct val="120000"/>
              </a:lnSpc>
              <a:spcBef>
                <a:spcPts val="2800"/>
              </a:spcBef>
              <a:buClr>
                <a:srgbClr val="000000"/>
              </a:buClr>
              <a:buSzPct val="109999"/>
              <a:buFont typeface="Arial Bold"/>
              <a:buChar char="•"/>
              <a:defRPr sz="1800"/>
            </a:pPr>
            <a:r>
              <a:rPr sz="3600">
                <a:uFill>
                  <a:solidFill/>
                </a:uFill>
                <a:latin typeface="Arial"/>
                <a:ea typeface="Arial"/>
                <a:cs typeface="Arial"/>
                <a:sym typeface="Arial"/>
              </a:rPr>
              <a:t>How close measurements are to the true value</a:t>
            </a:r>
          </a:p>
          <a:p>
            <a:pPr marR="57799" lvl="0" algn="l" defTabSz="1295400">
              <a:lnSpc>
                <a:spcPct val="120000"/>
              </a:lnSpc>
              <a:spcBef>
                <a:spcPts val="2800"/>
              </a:spcBef>
              <a:defRPr sz="1800"/>
            </a:pPr>
            <a:r>
              <a:rPr sz="3600" b="1">
                <a:uFill>
                  <a:solidFill/>
                </a:uFill>
                <a:latin typeface="Arial"/>
                <a:ea typeface="Arial"/>
                <a:cs typeface="Arial"/>
                <a:sym typeface="Arial"/>
              </a:rPr>
              <a:t>Precision</a:t>
            </a:r>
            <a:endParaRPr sz="3600">
              <a:uFill>
                <a:solidFill/>
              </a:uFill>
              <a:latin typeface="Arial"/>
              <a:ea typeface="Arial"/>
              <a:cs typeface="Arial"/>
              <a:sym typeface="Arial"/>
            </a:endParaRPr>
          </a:p>
          <a:p>
            <a:pPr marL="984250" marR="57799" lvl="2" indent="-450850" algn="l" defTabSz="1295400">
              <a:lnSpc>
                <a:spcPct val="120000"/>
              </a:lnSpc>
              <a:spcBef>
                <a:spcPts val="2800"/>
              </a:spcBef>
              <a:buClr>
                <a:srgbClr val="000000"/>
              </a:buClr>
              <a:buSzPct val="109999"/>
              <a:buFont typeface="Arial Bold"/>
              <a:buChar char="•"/>
              <a:defRPr sz="1800"/>
            </a:pPr>
            <a:r>
              <a:rPr sz="3600">
                <a:uFill>
                  <a:solidFill/>
                </a:uFill>
                <a:latin typeface="Arial"/>
                <a:ea typeface="Arial"/>
                <a:cs typeface="Arial"/>
                <a:sym typeface="Arial"/>
              </a:rPr>
              <a:t>How close measurements of the same item are to each other</a:t>
            </a:r>
          </a:p>
        </p:txBody>
      </p:sp>
    </p:spTree>
    <p:extLst>
      <p:ext uri="{BB962C8B-B14F-4D97-AF65-F5344CB8AC3E}">
        <p14:creationId xmlns:p14="http://schemas.microsoft.com/office/powerpoint/2010/main" val="121962098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 name="Shape 57"/>
          <p:cNvSpPr/>
          <p:nvPr/>
        </p:nvSpPr>
        <p:spPr>
          <a:xfrm>
            <a:off x="228600" y="-8763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Sampling</a:t>
            </a:r>
          </a:p>
        </p:txBody>
      </p:sp>
      <p:pic>
        <p:nvPicPr>
          <p:cNvPr id="59" name="Screen shot 2013-03-06 at 12.38.35 PM.png"/>
          <p:cNvPicPr/>
          <p:nvPr/>
        </p:nvPicPr>
        <p:blipFill>
          <a:blip r:embed="rId3">
            <a:extLst/>
          </a:blip>
          <a:stretch>
            <a:fillRect/>
          </a:stretch>
        </p:blipFill>
        <p:spPr>
          <a:xfrm>
            <a:off x="3248333" y="1625600"/>
            <a:ext cx="6238567" cy="4432300"/>
          </a:xfrm>
          <a:prstGeom prst="rect">
            <a:avLst/>
          </a:prstGeom>
          <a:ln w="12700">
            <a:miter lim="400000"/>
          </a:ln>
        </p:spPr>
      </p:pic>
      <p:sp>
        <p:nvSpPr>
          <p:cNvPr id="60" name="Shape 60"/>
          <p:cNvSpPr/>
          <p:nvPr/>
        </p:nvSpPr>
        <p:spPr>
          <a:xfrm>
            <a:off x="5068075" y="3683000"/>
            <a:ext cx="2070795" cy="749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4200" b="1">
                <a:solidFill>
                  <a:srgbClr val="FFD300"/>
                </a:solidFill>
                <a:effectLst>
                  <a:outerShdw dist="66675" dir="2700000" rotWithShape="0">
                    <a:srgbClr val="000000">
                      <a:alpha val="33333"/>
                    </a:srgbClr>
                  </a:outerShdw>
                </a:effectLst>
                <a:latin typeface="Gill Sans"/>
                <a:ea typeface="Gill Sans"/>
                <a:cs typeface="Gill Sans"/>
                <a:sym typeface="Gill Sans"/>
              </a:defRPr>
            </a:lvl1pPr>
          </a:lstStyle>
          <a:p>
            <a:pPr lvl="0">
              <a:defRPr sz="1800" b="0">
                <a:solidFill>
                  <a:srgbClr val="000000"/>
                </a:solidFill>
                <a:effectLst/>
              </a:defRPr>
            </a:pPr>
            <a:r>
              <a:rPr sz="4200" b="1">
                <a:solidFill>
                  <a:srgbClr val="FFD300"/>
                </a:solidFill>
                <a:effectLst>
                  <a:outerShdw dist="66675" dir="2700000" rotWithShape="0">
                    <a:srgbClr val="000000">
                      <a:alpha val="33333"/>
                    </a:srgbClr>
                  </a:outerShdw>
                </a:effectLst>
              </a:rPr>
              <a:t>PIZZA!</a:t>
            </a:r>
          </a:p>
        </p:txBody>
      </p:sp>
      <p:sp>
        <p:nvSpPr>
          <p:cNvPr id="61" name="Shape 61"/>
          <p:cNvSpPr/>
          <p:nvPr/>
        </p:nvSpPr>
        <p:spPr>
          <a:xfrm>
            <a:off x="-393700" y="6057900"/>
            <a:ext cx="13169900" cy="3251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784350" marR="57799" lvl="5" indent="-450850" algn="l" defTabSz="1295400">
              <a:lnSpc>
                <a:spcPct val="120000"/>
              </a:lnSpc>
              <a:spcBef>
                <a:spcPts val="2800"/>
              </a:spcBef>
              <a:buClr>
                <a:srgbClr val="000000"/>
              </a:buClr>
              <a:buSzPct val="109999"/>
              <a:buFont typeface="Arial Bold"/>
              <a:buChar char="•"/>
              <a:defRPr sz="1800"/>
            </a:pPr>
            <a:r>
              <a:rPr sz="3600">
                <a:uFill>
                  <a:solidFill/>
                </a:uFill>
                <a:latin typeface="Arial"/>
                <a:ea typeface="Arial"/>
                <a:cs typeface="Arial"/>
                <a:sym typeface="Arial"/>
              </a:rPr>
              <a:t>How does your piece of pizza represent a </a:t>
            </a:r>
            <a:r>
              <a:rPr sz="3600" b="1">
                <a:uFill>
                  <a:solidFill/>
                </a:uFill>
                <a:latin typeface="Arial"/>
                <a:ea typeface="Arial"/>
                <a:cs typeface="Arial"/>
                <a:sym typeface="Arial"/>
              </a:rPr>
              <a:t>sample</a:t>
            </a:r>
            <a:r>
              <a:rPr sz="3600">
                <a:uFill>
                  <a:solidFill/>
                </a:uFill>
                <a:latin typeface="Arial"/>
                <a:ea typeface="Arial"/>
                <a:cs typeface="Arial"/>
                <a:sym typeface="Arial"/>
              </a:rPr>
              <a:t> of the whole pizza?</a:t>
            </a:r>
          </a:p>
          <a:p>
            <a:pPr marL="1784350" marR="57799" lvl="5" indent="-450850" algn="l" defTabSz="1295400">
              <a:lnSpc>
                <a:spcPct val="120000"/>
              </a:lnSpc>
              <a:spcBef>
                <a:spcPts val="2800"/>
              </a:spcBef>
              <a:buClr>
                <a:srgbClr val="000000"/>
              </a:buClr>
              <a:buSzPct val="109999"/>
              <a:buFont typeface="Arial Bold"/>
              <a:buChar char="•"/>
              <a:defRPr sz="1800"/>
            </a:pPr>
            <a:r>
              <a:rPr sz="3600">
                <a:uFill>
                  <a:solidFill/>
                </a:uFill>
                <a:latin typeface="Arial"/>
                <a:ea typeface="Arial"/>
                <a:cs typeface="Arial"/>
                <a:sym typeface="Arial"/>
              </a:rPr>
              <a:t>What is a scientific </a:t>
            </a:r>
            <a:r>
              <a:rPr sz="3600" b="1">
                <a:uFill>
                  <a:solidFill/>
                </a:uFill>
                <a:latin typeface="Arial"/>
                <a:ea typeface="Arial"/>
                <a:cs typeface="Arial"/>
                <a:sym typeface="Arial"/>
              </a:rPr>
              <a:t>sample?</a:t>
            </a:r>
            <a:r>
              <a:rPr sz="3600">
                <a:uFill>
                  <a:solidFill/>
                </a:uFill>
                <a:latin typeface="Arial"/>
                <a:ea typeface="Arial"/>
                <a:cs typeface="Arial"/>
                <a:sym typeface="Arial"/>
              </a:rPr>
              <a:t> </a:t>
            </a:r>
          </a:p>
        </p:txBody>
      </p:sp>
    </p:spTree>
    <p:extLst>
      <p:ext uri="{BB962C8B-B14F-4D97-AF65-F5344CB8AC3E}">
        <p14:creationId xmlns:p14="http://schemas.microsoft.com/office/powerpoint/2010/main" val="2766286618"/>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 name="Shape 65"/>
          <p:cNvSpPr/>
          <p:nvPr/>
        </p:nvSpPr>
        <p:spPr>
          <a:xfrm>
            <a:off x="228600" y="-8763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3D7"/>
                </a:solidFill>
                <a:latin typeface="Arial"/>
                <a:ea typeface="Arial"/>
                <a:cs typeface="Arial"/>
                <a:sym typeface="Arial"/>
              </a:defRPr>
            </a:lvl1pPr>
          </a:lstStyle>
          <a:p>
            <a:pPr lvl="0">
              <a:defRPr sz="1800" b="0">
                <a:solidFill>
                  <a:srgbClr val="000000"/>
                </a:solidFill>
              </a:defRPr>
            </a:pPr>
            <a:r>
              <a:rPr sz="8000" b="1">
                <a:solidFill>
                  <a:srgbClr val="00A3D7"/>
                </a:solidFill>
              </a:rPr>
              <a:t>Sampling</a:t>
            </a:r>
          </a:p>
        </p:txBody>
      </p:sp>
      <p:pic>
        <p:nvPicPr>
          <p:cNvPr id="66" name="Costco%20Samples.png"/>
          <p:cNvPicPr/>
          <p:nvPr/>
        </p:nvPicPr>
        <p:blipFill>
          <a:blip r:embed="rId3">
            <a:extLst/>
          </a:blip>
          <a:stretch>
            <a:fillRect/>
          </a:stretch>
        </p:blipFill>
        <p:spPr>
          <a:xfrm>
            <a:off x="533400" y="3568700"/>
            <a:ext cx="6147576" cy="4940300"/>
          </a:xfrm>
          <a:prstGeom prst="rect">
            <a:avLst/>
          </a:prstGeom>
          <a:ln w="12700">
            <a:miter lim="400000"/>
          </a:ln>
        </p:spPr>
      </p:pic>
      <p:pic>
        <p:nvPicPr>
          <p:cNvPr id="67" name="evans_costco_samples.png"/>
          <p:cNvPicPr/>
          <p:nvPr/>
        </p:nvPicPr>
        <p:blipFill>
          <a:blip r:embed="rId4">
            <a:extLst/>
          </a:blip>
          <a:stretch>
            <a:fillRect/>
          </a:stretch>
        </p:blipFill>
        <p:spPr>
          <a:xfrm>
            <a:off x="7251700" y="1993900"/>
            <a:ext cx="4533900" cy="7595252"/>
          </a:xfrm>
          <a:prstGeom prst="rect">
            <a:avLst/>
          </a:prstGeom>
          <a:ln w="12700">
            <a:miter lim="400000"/>
          </a:ln>
        </p:spPr>
      </p:pic>
      <p:sp>
        <p:nvSpPr>
          <p:cNvPr id="69" name="Shape 69"/>
          <p:cNvSpPr/>
          <p:nvPr/>
        </p:nvSpPr>
        <p:spPr>
          <a:xfrm>
            <a:off x="1669258" y="2277547"/>
            <a:ext cx="4533900" cy="939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lgn="l">
              <a:spcBef>
                <a:spcPts val="400"/>
              </a:spcBef>
              <a:defRPr sz="1800"/>
            </a:pPr>
            <a:r>
              <a:rPr sz="4000" b="1" dirty="0">
                <a:latin typeface="Arial"/>
                <a:ea typeface="Arial"/>
                <a:cs typeface="Arial"/>
                <a:sym typeface="Arial"/>
              </a:rPr>
              <a:t>What </a:t>
            </a:r>
            <a:r>
              <a:rPr sz="4000" b="1" i="1" dirty="0">
                <a:latin typeface="Arial"/>
                <a:ea typeface="Arial"/>
                <a:cs typeface="Arial"/>
                <a:sym typeface="Arial"/>
              </a:rPr>
              <a:t>is</a:t>
            </a:r>
            <a:r>
              <a:rPr sz="4000" b="1" dirty="0">
                <a:latin typeface="Arial"/>
                <a:ea typeface="Arial"/>
                <a:cs typeface="Arial"/>
                <a:sym typeface="Arial"/>
              </a:rPr>
              <a:t> sampling?</a:t>
            </a:r>
          </a:p>
          <a:p>
            <a:pPr lvl="0" algn="l">
              <a:spcBef>
                <a:spcPts val="400"/>
              </a:spcBef>
              <a:defRPr sz="1800"/>
            </a:pPr>
            <a:endParaRPr sz="4000" b="1" dirty="0">
              <a:latin typeface="Arial"/>
              <a:ea typeface="Arial"/>
              <a:cs typeface="Arial"/>
              <a:sym typeface="Arial"/>
            </a:endParaRPr>
          </a:p>
          <a:p>
            <a:pPr lvl="0" algn="l">
              <a:spcBef>
                <a:spcPts val="400"/>
              </a:spcBef>
              <a:defRPr sz="1800"/>
            </a:pPr>
            <a:endParaRPr sz="4000" b="1" dirty="0">
              <a:latin typeface="Arial"/>
              <a:ea typeface="Arial"/>
              <a:cs typeface="Arial"/>
              <a:sym typeface="Arial"/>
            </a:endParaRPr>
          </a:p>
          <a:p>
            <a:pPr lvl="0" algn="l">
              <a:spcBef>
                <a:spcPts val="400"/>
              </a:spcBef>
              <a:defRPr sz="1800"/>
            </a:pPr>
            <a:endParaRPr sz="4000" b="1" dirty="0">
              <a:latin typeface="Arial"/>
              <a:ea typeface="Arial"/>
              <a:cs typeface="Arial"/>
              <a:sym typeface="Arial"/>
            </a:endParaRPr>
          </a:p>
        </p:txBody>
      </p:sp>
    </p:spTree>
    <p:extLst>
      <p:ext uri="{BB962C8B-B14F-4D97-AF65-F5344CB8AC3E}">
        <p14:creationId xmlns:p14="http://schemas.microsoft.com/office/powerpoint/2010/main" val="422943036"/>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Shape 73"/>
          <p:cNvSpPr/>
          <p:nvPr/>
        </p:nvSpPr>
        <p:spPr>
          <a:xfrm>
            <a:off x="228600" y="-8763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3D7"/>
                </a:solidFill>
                <a:latin typeface="Arial"/>
                <a:ea typeface="Arial"/>
                <a:cs typeface="Arial"/>
                <a:sym typeface="Arial"/>
              </a:defRPr>
            </a:lvl1pPr>
          </a:lstStyle>
          <a:p>
            <a:pPr lvl="0">
              <a:defRPr sz="1800" b="0">
                <a:solidFill>
                  <a:srgbClr val="000000"/>
                </a:solidFill>
              </a:defRPr>
            </a:pPr>
            <a:r>
              <a:rPr sz="8000" b="1">
                <a:solidFill>
                  <a:srgbClr val="00A3D7"/>
                </a:solidFill>
              </a:rPr>
              <a:t>Sampling</a:t>
            </a:r>
          </a:p>
        </p:txBody>
      </p:sp>
      <p:sp>
        <p:nvSpPr>
          <p:cNvPr id="74" name="Shape 74"/>
          <p:cNvSpPr/>
          <p:nvPr/>
        </p:nvSpPr>
        <p:spPr>
          <a:xfrm>
            <a:off x="469900" y="2019300"/>
            <a:ext cx="5930900" cy="939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spcBef>
                <a:spcPts val="400"/>
              </a:spcBef>
              <a:defRPr sz="4000" b="1">
                <a:latin typeface="Arial"/>
                <a:ea typeface="Arial"/>
                <a:cs typeface="Arial"/>
                <a:sym typeface="Arial"/>
              </a:defRPr>
            </a:lvl1pPr>
          </a:lstStyle>
          <a:p>
            <a:pPr lvl="0">
              <a:defRPr sz="1800" b="0"/>
            </a:pPr>
            <a:r>
              <a:rPr sz="4000" b="1"/>
              <a:t>Ecological sampling</a:t>
            </a:r>
          </a:p>
        </p:txBody>
      </p:sp>
      <p:pic>
        <p:nvPicPr>
          <p:cNvPr id="75" name="droppedImage.pdf"/>
          <p:cNvPicPr/>
          <p:nvPr/>
        </p:nvPicPr>
        <p:blipFill>
          <a:blip r:embed="rId3">
            <a:extLst/>
          </a:blip>
          <a:stretch>
            <a:fillRect/>
          </a:stretch>
        </p:blipFill>
        <p:spPr>
          <a:xfrm>
            <a:off x="1257300" y="3568700"/>
            <a:ext cx="2324100" cy="1968500"/>
          </a:xfrm>
          <a:prstGeom prst="rect">
            <a:avLst/>
          </a:prstGeom>
          <a:ln w="12700">
            <a:miter lim="400000"/>
          </a:ln>
        </p:spPr>
      </p:pic>
      <p:pic>
        <p:nvPicPr>
          <p:cNvPr id="76" name="droppedImage.pdf"/>
          <p:cNvPicPr/>
          <p:nvPr/>
        </p:nvPicPr>
        <p:blipFill>
          <a:blip r:embed="rId4">
            <a:extLst/>
          </a:blip>
          <a:stretch>
            <a:fillRect/>
          </a:stretch>
        </p:blipFill>
        <p:spPr>
          <a:xfrm>
            <a:off x="3886200" y="3556000"/>
            <a:ext cx="2413000" cy="2006600"/>
          </a:xfrm>
          <a:prstGeom prst="rect">
            <a:avLst/>
          </a:prstGeom>
          <a:ln w="12700">
            <a:miter lim="400000"/>
          </a:ln>
        </p:spPr>
      </p:pic>
      <p:pic>
        <p:nvPicPr>
          <p:cNvPr id="77" name="droppedImage.pdf"/>
          <p:cNvPicPr/>
          <p:nvPr/>
        </p:nvPicPr>
        <p:blipFill>
          <a:blip r:embed="rId5">
            <a:extLst/>
          </a:blip>
          <a:stretch>
            <a:fillRect/>
          </a:stretch>
        </p:blipFill>
        <p:spPr>
          <a:xfrm>
            <a:off x="6604000" y="3543300"/>
            <a:ext cx="2298700" cy="2032000"/>
          </a:xfrm>
          <a:prstGeom prst="rect">
            <a:avLst/>
          </a:prstGeom>
          <a:ln w="12700">
            <a:miter lim="400000"/>
          </a:ln>
        </p:spPr>
      </p:pic>
      <p:pic>
        <p:nvPicPr>
          <p:cNvPr id="78" name="droppedImage.pdf"/>
          <p:cNvPicPr/>
          <p:nvPr/>
        </p:nvPicPr>
        <p:blipFill>
          <a:blip r:embed="rId6">
            <a:extLst/>
          </a:blip>
          <a:stretch>
            <a:fillRect/>
          </a:stretch>
        </p:blipFill>
        <p:spPr>
          <a:xfrm>
            <a:off x="9321800" y="3543300"/>
            <a:ext cx="2451100" cy="2032000"/>
          </a:xfrm>
          <a:prstGeom prst="rect">
            <a:avLst/>
          </a:prstGeom>
          <a:ln w="12700">
            <a:miter lim="400000"/>
          </a:ln>
        </p:spPr>
      </p:pic>
      <p:sp>
        <p:nvSpPr>
          <p:cNvPr id="79" name="Shape 79"/>
          <p:cNvSpPr/>
          <p:nvPr/>
        </p:nvSpPr>
        <p:spPr>
          <a:xfrm>
            <a:off x="469900" y="6134100"/>
            <a:ext cx="12192000" cy="3251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lgn="l">
              <a:spcBef>
                <a:spcPts val="400"/>
              </a:spcBef>
              <a:defRPr sz="1800"/>
            </a:pPr>
            <a:r>
              <a:rPr sz="4000">
                <a:latin typeface="Arial"/>
                <a:ea typeface="Arial"/>
                <a:cs typeface="Arial"/>
                <a:sym typeface="Arial"/>
              </a:rPr>
              <a:t>Process by which small, representative sections of an </a:t>
            </a:r>
            <a:r>
              <a:rPr sz="4000" i="1">
                <a:latin typeface="Arial"/>
                <a:ea typeface="Arial"/>
                <a:cs typeface="Arial"/>
                <a:sym typeface="Arial"/>
              </a:rPr>
              <a:t>area</a:t>
            </a:r>
            <a:r>
              <a:rPr sz="4000">
                <a:latin typeface="Arial"/>
                <a:ea typeface="Arial"/>
                <a:cs typeface="Arial"/>
                <a:sym typeface="Arial"/>
              </a:rPr>
              <a:t> are used to estimate the composition, or properties, of a larger </a:t>
            </a:r>
            <a:r>
              <a:rPr sz="4000" i="1">
                <a:latin typeface="Arial"/>
                <a:ea typeface="Arial"/>
                <a:cs typeface="Arial"/>
                <a:sym typeface="Arial"/>
              </a:rPr>
              <a:t>area</a:t>
            </a:r>
            <a:endParaRPr sz="4000">
              <a:latin typeface="Arial"/>
              <a:ea typeface="Arial"/>
              <a:cs typeface="Arial"/>
              <a:sym typeface="Arial"/>
            </a:endParaRPr>
          </a:p>
          <a:p>
            <a:pPr lvl="0" algn="l">
              <a:spcBef>
                <a:spcPts val="400"/>
              </a:spcBef>
              <a:defRPr sz="1800"/>
            </a:pPr>
            <a:endParaRPr sz="4000">
              <a:latin typeface="Arial"/>
              <a:ea typeface="Arial"/>
              <a:cs typeface="Arial"/>
              <a:sym typeface="Arial"/>
            </a:endParaRPr>
          </a:p>
          <a:p>
            <a:pPr lvl="0" algn="l">
              <a:spcBef>
                <a:spcPts val="400"/>
              </a:spcBef>
              <a:defRPr sz="1800"/>
            </a:pPr>
            <a:r>
              <a:rPr sz="4000">
                <a:latin typeface="Arial"/>
                <a:ea typeface="Arial"/>
                <a:cs typeface="Arial"/>
                <a:sym typeface="Arial"/>
              </a:rPr>
              <a:t>Representative sections = </a:t>
            </a:r>
            <a:r>
              <a:rPr sz="4000" b="1">
                <a:latin typeface="Arial"/>
                <a:ea typeface="Arial"/>
                <a:cs typeface="Arial"/>
                <a:sym typeface="Arial"/>
              </a:rPr>
              <a:t>samples</a:t>
            </a:r>
            <a:endParaRPr sz="4000">
              <a:latin typeface="Arial"/>
              <a:ea typeface="Arial"/>
              <a:cs typeface="Arial"/>
              <a:sym typeface="Arial"/>
            </a:endParaRPr>
          </a:p>
        </p:txBody>
      </p:sp>
    </p:spTree>
    <p:extLst>
      <p:ext uri="{BB962C8B-B14F-4D97-AF65-F5344CB8AC3E}">
        <p14:creationId xmlns:p14="http://schemas.microsoft.com/office/powerpoint/2010/main" val="4123794741"/>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Screen shot 2012-02-09 at 12.59.12 PM.png"/>
          <p:cNvPicPr/>
          <p:nvPr/>
        </p:nvPicPr>
        <p:blipFill>
          <a:blip r:embed="rId3">
            <a:alphaModFix amt="39000"/>
            <a:extLst/>
          </a:blip>
          <a:stretch>
            <a:fillRect/>
          </a:stretch>
        </p:blipFill>
        <p:spPr>
          <a:xfrm>
            <a:off x="-101600" y="-79388"/>
            <a:ext cx="13195300" cy="9909364"/>
          </a:xfrm>
          <a:prstGeom prst="rect">
            <a:avLst/>
          </a:prstGeom>
          <a:ln w="12700">
            <a:miter lim="400000"/>
          </a:ln>
        </p:spPr>
      </p:pic>
      <p:sp>
        <p:nvSpPr>
          <p:cNvPr id="83" name="Shape 83"/>
          <p:cNvSpPr/>
          <p:nvPr/>
        </p:nvSpPr>
        <p:spPr>
          <a:xfrm>
            <a:off x="228600" y="-8763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p>
            <a:pPr lvl="0">
              <a:defRPr sz="1800"/>
            </a:pPr>
            <a:r>
              <a:rPr sz="8000" b="1" i="1">
                <a:solidFill>
                  <a:srgbClr val="00A3D7"/>
                </a:solidFill>
                <a:latin typeface="Arial"/>
                <a:ea typeface="Arial"/>
                <a:cs typeface="Arial"/>
                <a:sym typeface="Arial"/>
              </a:rPr>
              <a:t>Ecological</a:t>
            </a:r>
            <a:r>
              <a:rPr sz="8000" b="1">
                <a:solidFill>
                  <a:srgbClr val="00A3D7"/>
                </a:solidFill>
                <a:latin typeface="Arial"/>
                <a:ea typeface="Arial"/>
                <a:cs typeface="Arial"/>
                <a:sym typeface="Arial"/>
              </a:rPr>
              <a:t> Sampling</a:t>
            </a:r>
          </a:p>
        </p:txBody>
      </p:sp>
      <p:sp>
        <p:nvSpPr>
          <p:cNvPr id="84" name="Shape 84"/>
          <p:cNvSpPr/>
          <p:nvPr/>
        </p:nvSpPr>
        <p:spPr>
          <a:xfrm>
            <a:off x="546100" y="3111500"/>
            <a:ext cx="12344400" cy="67945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419100" lvl="0" indent="-419100" algn="l">
              <a:spcBef>
                <a:spcPts val="400"/>
              </a:spcBef>
              <a:buSzPct val="125000"/>
              <a:buChar char="•"/>
              <a:defRPr sz="1800"/>
            </a:pPr>
            <a:r>
              <a:rPr sz="4000" b="1">
                <a:latin typeface="Arial"/>
                <a:ea typeface="Arial"/>
                <a:cs typeface="Arial"/>
                <a:sym typeface="Arial"/>
              </a:rPr>
              <a:t>Small portions of a community (samples) are representative of an entire area</a:t>
            </a:r>
          </a:p>
          <a:p>
            <a:pPr marL="419100" lvl="0" indent="-419100" algn="l">
              <a:spcBef>
                <a:spcPts val="400"/>
              </a:spcBef>
              <a:buSzPct val="125000"/>
              <a:buChar char="•"/>
              <a:defRPr sz="1800"/>
            </a:pPr>
            <a:endParaRPr sz="4000" b="1">
              <a:latin typeface="Arial"/>
              <a:ea typeface="Arial"/>
              <a:cs typeface="Arial"/>
              <a:sym typeface="Arial"/>
            </a:endParaRPr>
          </a:p>
          <a:p>
            <a:pPr marL="419100" lvl="0" indent="-419100" algn="l">
              <a:spcBef>
                <a:spcPts val="400"/>
              </a:spcBef>
              <a:buSzPct val="125000"/>
              <a:buChar char="•"/>
              <a:defRPr sz="1800"/>
            </a:pPr>
            <a:r>
              <a:rPr sz="4000" b="1">
                <a:latin typeface="Arial"/>
                <a:ea typeface="Arial"/>
                <a:cs typeface="Arial"/>
                <a:sym typeface="Arial"/>
              </a:rPr>
              <a:t>The more you sample, the more accurately you can describe an area</a:t>
            </a:r>
          </a:p>
          <a:p>
            <a:pPr marL="419100" lvl="0" indent="-419100" algn="l">
              <a:spcBef>
                <a:spcPts val="400"/>
              </a:spcBef>
              <a:buSzPct val="125000"/>
              <a:buChar char="•"/>
              <a:defRPr sz="1800"/>
            </a:pPr>
            <a:endParaRPr sz="4000" b="1">
              <a:latin typeface="Arial"/>
              <a:ea typeface="Arial"/>
              <a:cs typeface="Arial"/>
              <a:sym typeface="Arial"/>
            </a:endParaRPr>
          </a:p>
          <a:p>
            <a:pPr marL="419100" lvl="0" indent="-419100" algn="l">
              <a:spcBef>
                <a:spcPts val="400"/>
              </a:spcBef>
              <a:buSzPct val="125000"/>
              <a:buChar char="•"/>
              <a:defRPr sz="1800"/>
            </a:pPr>
            <a:r>
              <a:rPr sz="4000" b="1">
                <a:latin typeface="Arial"/>
                <a:ea typeface="Arial"/>
                <a:cs typeface="Arial"/>
                <a:sym typeface="Arial"/>
              </a:rPr>
              <a:t>Categorize an area without counting or measuring everything</a:t>
            </a:r>
          </a:p>
          <a:p>
            <a:pPr marL="419100" lvl="0" indent="-419100" algn="l">
              <a:spcBef>
                <a:spcPts val="400"/>
              </a:spcBef>
              <a:buSzPct val="125000"/>
              <a:buChar char="•"/>
              <a:defRPr sz="1800"/>
            </a:pPr>
            <a:endParaRPr sz="4000" b="1">
              <a:latin typeface="Arial"/>
              <a:ea typeface="Arial"/>
              <a:cs typeface="Arial"/>
              <a:sym typeface="Arial"/>
            </a:endParaRPr>
          </a:p>
          <a:p>
            <a:pPr marL="419100" lvl="0" indent="-419100" algn="l">
              <a:spcBef>
                <a:spcPts val="400"/>
              </a:spcBef>
              <a:buSzPct val="125000"/>
              <a:buChar char="•"/>
              <a:defRPr sz="1800"/>
            </a:pPr>
            <a:endParaRPr sz="4000" b="1">
              <a:latin typeface="Arial"/>
              <a:ea typeface="Arial"/>
              <a:cs typeface="Arial"/>
              <a:sym typeface="Arial"/>
            </a:endParaRPr>
          </a:p>
          <a:p>
            <a:pPr marL="419100" lvl="0" indent="-419100" algn="l">
              <a:spcBef>
                <a:spcPts val="400"/>
              </a:spcBef>
              <a:buSzPct val="125000"/>
              <a:buChar char="•"/>
              <a:defRPr sz="1800"/>
            </a:pPr>
            <a:endParaRPr sz="4000" b="1">
              <a:latin typeface="Arial"/>
              <a:ea typeface="Arial"/>
              <a:cs typeface="Arial"/>
              <a:sym typeface="Arial"/>
            </a:endParaRPr>
          </a:p>
        </p:txBody>
      </p:sp>
    </p:spTree>
    <p:extLst>
      <p:ext uri="{BB962C8B-B14F-4D97-AF65-F5344CB8AC3E}">
        <p14:creationId xmlns:p14="http://schemas.microsoft.com/office/powerpoint/2010/main" val="162487352"/>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8" name="PepperoniPizza-full.png"/>
          <p:cNvPicPr/>
          <p:nvPr/>
        </p:nvPicPr>
        <p:blipFill>
          <a:blip r:embed="rId2">
            <a:extLst/>
          </a:blip>
          <a:stretch>
            <a:fillRect/>
          </a:stretch>
        </p:blipFill>
        <p:spPr>
          <a:xfrm>
            <a:off x="1625600" y="109773"/>
            <a:ext cx="9743857" cy="9525001"/>
          </a:xfrm>
          <a:prstGeom prst="rect">
            <a:avLst/>
          </a:prstGeom>
          <a:ln w="12700">
            <a:miter lim="400000"/>
          </a:ln>
        </p:spPr>
      </p:pic>
      <p:pic>
        <p:nvPicPr>
          <p:cNvPr id="89" name="9pepper.gif"/>
          <p:cNvPicPr/>
          <p:nvPr/>
        </p:nvPicPr>
        <p:blipFill>
          <a:blip r:embed="rId3">
            <a:extLst/>
          </a:blip>
          <a:stretch>
            <a:fillRect/>
          </a:stretch>
        </p:blipFill>
        <p:spPr>
          <a:xfrm>
            <a:off x="7899400" y="2743200"/>
            <a:ext cx="2041113" cy="1422400"/>
          </a:xfrm>
          <a:prstGeom prst="rect">
            <a:avLst/>
          </a:prstGeom>
          <a:ln w="12700">
            <a:miter lim="400000"/>
          </a:ln>
        </p:spPr>
      </p:pic>
      <p:pic>
        <p:nvPicPr>
          <p:cNvPr id="90" name="9pepper.gif"/>
          <p:cNvPicPr/>
          <p:nvPr/>
        </p:nvPicPr>
        <p:blipFill>
          <a:blip r:embed="rId3">
            <a:extLst/>
          </a:blip>
          <a:stretch>
            <a:fillRect/>
          </a:stretch>
        </p:blipFill>
        <p:spPr>
          <a:xfrm rot="3362117">
            <a:off x="8382000" y="5715000"/>
            <a:ext cx="2041113" cy="1422400"/>
          </a:xfrm>
          <a:prstGeom prst="rect">
            <a:avLst/>
          </a:prstGeom>
          <a:ln w="12700">
            <a:miter lim="400000"/>
          </a:ln>
        </p:spPr>
      </p:pic>
      <p:pic>
        <p:nvPicPr>
          <p:cNvPr id="91" name="9pepper.gif"/>
          <p:cNvPicPr/>
          <p:nvPr/>
        </p:nvPicPr>
        <p:blipFill>
          <a:blip r:embed="rId3">
            <a:extLst/>
          </a:blip>
          <a:stretch>
            <a:fillRect/>
          </a:stretch>
        </p:blipFill>
        <p:spPr>
          <a:xfrm rot="3362117">
            <a:off x="8356366" y="6565065"/>
            <a:ext cx="2041113" cy="1422401"/>
          </a:xfrm>
          <a:prstGeom prst="rect">
            <a:avLst/>
          </a:prstGeom>
          <a:ln w="12700">
            <a:miter lim="400000"/>
          </a:ln>
        </p:spPr>
      </p:pic>
      <p:pic>
        <p:nvPicPr>
          <p:cNvPr id="92" name="2NCI_bacon.gif"/>
          <p:cNvPicPr/>
          <p:nvPr/>
        </p:nvPicPr>
        <p:blipFill>
          <a:blip r:embed="rId4">
            <a:extLst/>
          </a:blip>
          <a:stretch>
            <a:fillRect/>
          </a:stretch>
        </p:blipFill>
        <p:spPr>
          <a:xfrm rot="20687569">
            <a:off x="7429499" y="7327900"/>
            <a:ext cx="1970425" cy="812800"/>
          </a:xfrm>
          <a:prstGeom prst="rect">
            <a:avLst/>
          </a:prstGeom>
          <a:ln w="12700">
            <a:miter lim="400000"/>
          </a:ln>
        </p:spPr>
      </p:pic>
      <p:pic>
        <p:nvPicPr>
          <p:cNvPr id="93" name="3Broccoli.gif"/>
          <p:cNvPicPr/>
          <p:nvPr/>
        </p:nvPicPr>
        <p:blipFill>
          <a:blip r:embed="rId5">
            <a:extLst/>
          </a:blip>
          <a:srcRect l="57216" t="31805" b="12129"/>
          <a:stretch>
            <a:fillRect/>
          </a:stretch>
        </p:blipFill>
        <p:spPr>
          <a:xfrm>
            <a:off x="6578600" y="7823200"/>
            <a:ext cx="861291" cy="977900"/>
          </a:xfrm>
          <a:prstGeom prst="rect">
            <a:avLst/>
          </a:prstGeom>
          <a:ln w="12700">
            <a:miter lim="400000"/>
          </a:ln>
        </p:spPr>
      </p:pic>
      <p:pic>
        <p:nvPicPr>
          <p:cNvPr id="94" name="3Broccoli.gif"/>
          <p:cNvPicPr/>
          <p:nvPr/>
        </p:nvPicPr>
        <p:blipFill>
          <a:blip r:embed="rId5">
            <a:extLst/>
          </a:blip>
          <a:srcRect t="771" r="41305" b="4257"/>
          <a:stretch>
            <a:fillRect/>
          </a:stretch>
        </p:blipFill>
        <p:spPr>
          <a:xfrm rot="21287957">
            <a:off x="8012094" y="6060037"/>
            <a:ext cx="1304485" cy="1828801"/>
          </a:xfrm>
          <a:prstGeom prst="rect">
            <a:avLst/>
          </a:prstGeom>
          <a:ln w="12700">
            <a:miter lim="400000"/>
          </a:ln>
        </p:spPr>
      </p:pic>
      <p:pic>
        <p:nvPicPr>
          <p:cNvPr id="95" name="1ButtonMushroom- copy copy.gif"/>
          <p:cNvPicPr/>
          <p:nvPr/>
        </p:nvPicPr>
        <p:blipFill>
          <a:blip r:embed="rId6">
            <a:extLst/>
          </a:blip>
          <a:stretch>
            <a:fillRect/>
          </a:stretch>
        </p:blipFill>
        <p:spPr>
          <a:xfrm rot="21363422">
            <a:off x="9776880" y="3323854"/>
            <a:ext cx="944881" cy="914401"/>
          </a:xfrm>
          <a:prstGeom prst="rect">
            <a:avLst/>
          </a:prstGeom>
          <a:ln w="12700">
            <a:miter lim="400000"/>
          </a:ln>
        </p:spPr>
      </p:pic>
      <p:pic>
        <p:nvPicPr>
          <p:cNvPr id="96" name="2NCI_bacon.gif"/>
          <p:cNvPicPr/>
          <p:nvPr/>
        </p:nvPicPr>
        <p:blipFill>
          <a:blip r:embed="rId4">
            <a:extLst/>
          </a:blip>
          <a:stretch>
            <a:fillRect/>
          </a:stretch>
        </p:blipFill>
        <p:spPr>
          <a:xfrm rot="5172451">
            <a:off x="2019300" y="4114800"/>
            <a:ext cx="1970425" cy="812800"/>
          </a:xfrm>
          <a:prstGeom prst="rect">
            <a:avLst/>
          </a:prstGeom>
          <a:ln w="12700">
            <a:miter lim="400000"/>
          </a:ln>
        </p:spPr>
      </p:pic>
      <p:pic>
        <p:nvPicPr>
          <p:cNvPr id="97" name="6Anchovy.gif"/>
          <p:cNvPicPr/>
          <p:nvPr/>
        </p:nvPicPr>
        <p:blipFill>
          <a:blip r:embed="rId7">
            <a:extLst/>
          </a:blip>
          <a:stretch>
            <a:fillRect/>
          </a:stretch>
        </p:blipFill>
        <p:spPr>
          <a:xfrm rot="20555418">
            <a:off x="2933700" y="5927446"/>
            <a:ext cx="2806701" cy="587654"/>
          </a:xfrm>
          <a:prstGeom prst="rect">
            <a:avLst/>
          </a:prstGeom>
          <a:ln w="12700">
            <a:miter lim="400000"/>
          </a:ln>
        </p:spPr>
      </p:pic>
      <p:pic>
        <p:nvPicPr>
          <p:cNvPr id="98" name="1ButtonMushroom- copy copy.gif"/>
          <p:cNvPicPr/>
          <p:nvPr/>
        </p:nvPicPr>
        <p:blipFill>
          <a:blip r:embed="rId6">
            <a:extLst/>
          </a:blip>
          <a:stretch>
            <a:fillRect/>
          </a:stretch>
        </p:blipFill>
        <p:spPr>
          <a:xfrm rot="15597213">
            <a:off x="3564016" y="1858578"/>
            <a:ext cx="944881" cy="914401"/>
          </a:xfrm>
          <a:prstGeom prst="rect">
            <a:avLst/>
          </a:prstGeom>
          <a:ln w="12700">
            <a:miter lim="400000"/>
          </a:ln>
        </p:spPr>
      </p:pic>
      <p:sp>
        <p:nvSpPr>
          <p:cNvPr id="99" name="Shape 99"/>
          <p:cNvSpPr/>
          <p:nvPr/>
        </p:nvSpPr>
        <p:spPr>
          <a:xfrm flipV="1">
            <a:off x="1155700" y="4825774"/>
            <a:ext cx="10693400" cy="226"/>
          </a:xfrm>
          <a:prstGeom prst="line">
            <a:avLst/>
          </a:prstGeom>
          <a:ln w="25400">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00" name="Shape 100"/>
          <p:cNvSpPr/>
          <p:nvPr/>
        </p:nvSpPr>
        <p:spPr>
          <a:xfrm flipV="1">
            <a:off x="1155700" y="3365500"/>
            <a:ext cx="10693400" cy="226"/>
          </a:xfrm>
          <a:prstGeom prst="line">
            <a:avLst/>
          </a:prstGeom>
          <a:ln w="25400">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01" name="Shape 101"/>
          <p:cNvSpPr/>
          <p:nvPr/>
        </p:nvSpPr>
        <p:spPr>
          <a:xfrm flipV="1">
            <a:off x="1155700" y="2019300"/>
            <a:ext cx="10693400" cy="226"/>
          </a:xfrm>
          <a:prstGeom prst="line">
            <a:avLst/>
          </a:prstGeom>
          <a:ln w="25400">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02" name="Shape 102"/>
          <p:cNvSpPr/>
          <p:nvPr/>
        </p:nvSpPr>
        <p:spPr>
          <a:xfrm flipV="1">
            <a:off x="1155700" y="6273800"/>
            <a:ext cx="10693400" cy="226"/>
          </a:xfrm>
          <a:prstGeom prst="line">
            <a:avLst/>
          </a:prstGeom>
          <a:ln w="25400">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03" name="Shape 103"/>
          <p:cNvSpPr/>
          <p:nvPr/>
        </p:nvSpPr>
        <p:spPr>
          <a:xfrm flipV="1">
            <a:off x="1257300" y="7772400"/>
            <a:ext cx="10693400" cy="226"/>
          </a:xfrm>
          <a:prstGeom prst="line">
            <a:avLst/>
          </a:prstGeom>
          <a:ln w="25400">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04" name="Shape 104"/>
          <p:cNvSpPr/>
          <p:nvPr/>
        </p:nvSpPr>
        <p:spPr>
          <a:xfrm flipV="1">
            <a:off x="8102600" y="-279400"/>
            <a:ext cx="88901" cy="9664700"/>
          </a:xfrm>
          <a:prstGeom prst="line">
            <a:avLst/>
          </a:prstGeom>
          <a:ln w="25400">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05" name="Shape 105"/>
          <p:cNvSpPr/>
          <p:nvPr/>
        </p:nvSpPr>
        <p:spPr>
          <a:xfrm flipV="1">
            <a:off x="9626600" y="38100"/>
            <a:ext cx="88901" cy="9664700"/>
          </a:xfrm>
          <a:prstGeom prst="line">
            <a:avLst/>
          </a:prstGeom>
          <a:ln w="25400">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06" name="Shape 106"/>
          <p:cNvSpPr/>
          <p:nvPr/>
        </p:nvSpPr>
        <p:spPr>
          <a:xfrm flipV="1">
            <a:off x="4914900" y="-12700"/>
            <a:ext cx="88901" cy="9664700"/>
          </a:xfrm>
          <a:prstGeom prst="line">
            <a:avLst/>
          </a:prstGeom>
          <a:ln w="25400">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07" name="Shape 107"/>
          <p:cNvSpPr/>
          <p:nvPr/>
        </p:nvSpPr>
        <p:spPr>
          <a:xfrm flipV="1">
            <a:off x="3289300" y="38100"/>
            <a:ext cx="88901" cy="9664700"/>
          </a:xfrm>
          <a:prstGeom prst="line">
            <a:avLst/>
          </a:prstGeom>
          <a:ln w="25400">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pic>
        <p:nvPicPr>
          <p:cNvPr id="108" name="1ButtonMushroom- copy copy.gif"/>
          <p:cNvPicPr/>
          <p:nvPr/>
        </p:nvPicPr>
        <p:blipFill>
          <a:blip r:embed="rId6">
            <a:extLst/>
          </a:blip>
          <a:stretch>
            <a:fillRect/>
          </a:stretch>
        </p:blipFill>
        <p:spPr>
          <a:xfrm rot="2445141">
            <a:off x="5989717" y="3839778"/>
            <a:ext cx="944881" cy="914401"/>
          </a:xfrm>
          <a:prstGeom prst="rect">
            <a:avLst/>
          </a:prstGeom>
          <a:ln w="12700">
            <a:miter lim="400000"/>
          </a:ln>
        </p:spPr>
      </p:pic>
      <p:pic>
        <p:nvPicPr>
          <p:cNvPr id="109" name="1ButtonMushroom- copy copy.gif"/>
          <p:cNvPicPr/>
          <p:nvPr/>
        </p:nvPicPr>
        <p:blipFill>
          <a:blip r:embed="rId6">
            <a:extLst/>
          </a:blip>
          <a:stretch>
            <a:fillRect/>
          </a:stretch>
        </p:blipFill>
        <p:spPr>
          <a:xfrm rot="8095353">
            <a:off x="8806424" y="3588866"/>
            <a:ext cx="944881" cy="914401"/>
          </a:xfrm>
          <a:prstGeom prst="rect">
            <a:avLst/>
          </a:prstGeom>
          <a:ln w="12700">
            <a:miter lim="400000"/>
          </a:ln>
        </p:spPr>
      </p:pic>
      <p:pic>
        <p:nvPicPr>
          <p:cNvPr id="110" name="1ButtonMushroom- copy copy.gif"/>
          <p:cNvPicPr/>
          <p:nvPr/>
        </p:nvPicPr>
        <p:blipFill>
          <a:blip r:embed="rId6">
            <a:extLst/>
          </a:blip>
          <a:stretch>
            <a:fillRect/>
          </a:stretch>
        </p:blipFill>
        <p:spPr>
          <a:xfrm rot="5272582">
            <a:off x="2404504" y="3818151"/>
            <a:ext cx="944881" cy="914401"/>
          </a:xfrm>
          <a:prstGeom prst="rect">
            <a:avLst/>
          </a:prstGeom>
          <a:ln w="12700">
            <a:miter lim="400000"/>
          </a:ln>
        </p:spPr>
      </p:pic>
      <p:pic>
        <p:nvPicPr>
          <p:cNvPr id="111" name="1ButtonMushroom- copy copy.gif"/>
          <p:cNvPicPr/>
          <p:nvPr/>
        </p:nvPicPr>
        <p:blipFill>
          <a:blip r:embed="rId6">
            <a:extLst/>
          </a:blip>
          <a:stretch>
            <a:fillRect/>
          </a:stretch>
        </p:blipFill>
        <p:spPr>
          <a:xfrm rot="199135">
            <a:off x="4882124" y="3792066"/>
            <a:ext cx="944881" cy="914401"/>
          </a:xfrm>
          <a:prstGeom prst="rect">
            <a:avLst/>
          </a:prstGeom>
          <a:ln w="12700">
            <a:miter lim="400000"/>
          </a:ln>
        </p:spPr>
      </p:pic>
      <p:pic>
        <p:nvPicPr>
          <p:cNvPr id="112" name="3Broccoli.gif"/>
          <p:cNvPicPr/>
          <p:nvPr/>
        </p:nvPicPr>
        <p:blipFill>
          <a:blip r:embed="rId5">
            <a:extLst/>
          </a:blip>
          <a:srcRect l="57216" t="31805" b="12129"/>
          <a:stretch>
            <a:fillRect/>
          </a:stretch>
        </p:blipFill>
        <p:spPr>
          <a:xfrm rot="8913083">
            <a:off x="5337500" y="6526814"/>
            <a:ext cx="861288" cy="977901"/>
          </a:xfrm>
          <a:prstGeom prst="rect">
            <a:avLst/>
          </a:prstGeom>
          <a:ln w="12700">
            <a:miter lim="400000"/>
          </a:ln>
        </p:spPr>
      </p:pic>
      <p:pic>
        <p:nvPicPr>
          <p:cNvPr id="113" name="9pepper.gif"/>
          <p:cNvPicPr/>
          <p:nvPr/>
        </p:nvPicPr>
        <p:blipFill>
          <a:blip r:embed="rId3">
            <a:extLst/>
          </a:blip>
          <a:stretch>
            <a:fillRect/>
          </a:stretch>
        </p:blipFill>
        <p:spPr>
          <a:xfrm rot="8495663">
            <a:off x="4838700" y="4864100"/>
            <a:ext cx="2041113" cy="1422400"/>
          </a:xfrm>
          <a:prstGeom prst="rect">
            <a:avLst/>
          </a:prstGeom>
          <a:ln w="12700">
            <a:miter lim="400000"/>
          </a:ln>
        </p:spPr>
      </p:pic>
      <p:pic>
        <p:nvPicPr>
          <p:cNvPr id="114" name="9pepper.gif"/>
          <p:cNvPicPr/>
          <p:nvPr/>
        </p:nvPicPr>
        <p:blipFill>
          <a:blip r:embed="rId3">
            <a:extLst/>
          </a:blip>
          <a:stretch>
            <a:fillRect/>
          </a:stretch>
        </p:blipFill>
        <p:spPr>
          <a:xfrm rot="18329084">
            <a:off x="4470400" y="4813300"/>
            <a:ext cx="2041113" cy="1422400"/>
          </a:xfrm>
          <a:prstGeom prst="rect">
            <a:avLst/>
          </a:prstGeom>
          <a:ln w="12700">
            <a:miter lim="400000"/>
          </a:ln>
        </p:spPr>
      </p:pic>
      <p:pic>
        <p:nvPicPr>
          <p:cNvPr id="115" name="3Broccoli.gif"/>
          <p:cNvPicPr/>
          <p:nvPr/>
        </p:nvPicPr>
        <p:blipFill>
          <a:blip r:embed="rId5">
            <a:extLst/>
          </a:blip>
          <a:srcRect b="2664"/>
          <a:stretch>
            <a:fillRect/>
          </a:stretch>
        </p:blipFill>
        <p:spPr>
          <a:xfrm rot="16486284">
            <a:off x="2511009" y="4918406"/>
            <a:ext cx="2013148" cy="1697776"/>
          </a:xfrm>
          <a:prstGeom prst="rect">
            <a:avLst/>
          </a:prstGeom>
          <a:ln w="12700">
            <a:miter lim="400000"/>
          </a:ln>
        </p:spPr>
      </p:pic>
      <p:pic>
        <p:nvPicPr>
          <p:cNvPr id="116" name="4Sliced_Black_Olives.gif"/>
          <p:cNvPicPr/>
          <p:nvPr/>
        </p:nvPicPr>
        <p:blipFill>
          <a:blip r:embed="rId8">
            <a:extLst/>
          </a:blip>
          <a:srcRect l="58887" t="48949" r="18398" b="24943"/>
          <a:stretch>
            <a:fillRect/>
          </a:stretch>
        </p:blipFill>
        <p:spPr>
          <a:xfrm>
            <a:off x="3911600" y="2857500"/>
            <a:ext cx="469900" cy="487304"/>
          </a:xfrm>
          <a:prstGeom prst="rect">
            <a:avLst/>
          </a:prstGeom>
          <a:ln w="12700">
            <a:miter lim="400000"/>
          </a:ln>
        </p:spPr>
      </p:pic>
      <p:pic>
        <p:nvPicPr>
          <p:cNvPr id="117" name="4Sliced_Black_Olives.gif"/>
          <p:cNvPicPr/>
          <p:nvPr/>
        </p:nvPicPr>
        <p:blipFill>
          <a:blip r:embed="rId8">
            <a:extLst/>
          </a:blip>
          <a:srcRect l="58888" t="48950" r="18398" b="24942"/>
          <a:stretch>
            <a:fillRect/>
          </a:stretch>
        </p:blipFill>
        <p:spPr>
          <a:xfrm rot="11421262">
            <a:off x="3577960" y="2792043"/>
            <a:ext cx="428626" cy="444501"/>
          </a:xfrm>
          <a:prstGeom prst="rect">
            <a:avLst/>
          </a:prstGeom>
          <a:ln w="12700">
            <a:miter lim="400000"/>
          </a:ln>
        </p:spPr>
      </p:pic>
      <p:pic>
        <p:nvPicPr>
          <p:cNvPr id="118" name="4Sliced_Black_Olives.gif"/>
          <p:cNvPicPr/>
          <p:nvPr/>
        </p:nvPicPr>
        <p:blipFill>
          <a:blip r:embed="rId8">
            <a:extLst/>
          </a:blip>
          <a:srcRect l="10454" t="2211" r="10382" b="5606"/>
          <a:stretch>
            <a:fillRect/>
          </a:stretch>
        </p:blipFill>
        <p:spPr>
          <a:xfrm rot="14271491">
            <a:off x="6575008" y="5991984"/>
            <a:ext cx="1329675" cy="1397001"/>
          </a:xfrm>
          <a:prstGeom prst="rect">
            <a:avLst/>
          </a:prstGeom>
          <a:ln w="12700">
            <a:miter lim="400000"/>
          </a:ln>
        </p:spPr>
      </p:pic>
      <p:pic>
        <p:nvPicPr>
          <p:cNvPr id="119" name="9pepper.gif"/>
          <p:cNvPicPr/>
          <p:nvPr/>
        </p:nvPicPr>
        <p:blipFill>
          <a:blip r:embed="rId3">
            <a:extLst/>
          </a:blip>
          <a:stretch>
            <a:fillRect/>
          </a:stretch>
        </p:blipFill>
        <p:spPr>
          <a:xfrm rot="4396978">
            <a:off x="4764546" y="1978447"/>
            <a:ext cx="1949992" cy="1358901"/>
          </a:xfrm>
          <a:prstGeom prst="rect">
            <a:avLst/>
          </a:prstGeom>
          <a:ln w="12700">
            <a:miter lim="400000"/>
          </a:ln>
        </p:spPr>
      </p:pic>
      <p:pic>
        <p:nvPicPr>
          <p:cNvPr id="120" name="1ButtonMushroom- copy copy.gif"/>
          <p:cNvPicPr/>
          <p:nvPr/>
        </p:nvPicPr>
        <p:blipFill>
          <a:blip r:embed="rId6">
            <a:extLst/>
          </a:blip>
          <a:stretch>
            <a:fillRect/>
          </a:stretch>
        </p:blipFill>
        <p:spPr>
          <a:xfrm rot="13450623">
            <a:off x="4517865" y="2564252"/>
            <a:ext cx="944881" cy="914401"/>
          </a:xfrm>
          <a:prstGeom prst="rect">
            <a:avLst/>
          </a:prstGeom>
          <a:ln w="12700">
            <a:miter lim="400000"/>
          </a:ln>
        </p:spPr>
      </p:pic>
      <p:sp>
        <p:nvSpPr>
          <p:cNvPr id="121" name="Shape 121"/>
          <p:cNvSpPr/>
          <p:nvPr/>
        </p:nvSpPr>
        <p:spPr>
          <a:xfrm flipV="1">
            <a:off x="6451600" y="25399"/>
            <a:ext cx="88901" cy="9664701"/>
          </a:xfrm>
          <a:prstGeom prst="line">
            <a:avLst/>
          </a:prstGeom>
          <a:ln w="25400">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pic>
        <p:nvPicPr>
          <p:cNvPr id="122" name="2NCI_bacon.gif"/>
          <p:cNvPicPr/>
          <p:nvPr/>
        </p:nvPicPr>
        <p:blipFill>
          <a:blip r:embed="rId4">
            <a:extLst/>
          </a:blip>
          <a:stretch>
            <a:fillRect/>
          </a:stretch>
        </p:blipFill>
        <p:spPr>
          <a:xfrm rot="17998881">
            <a:off x="6549104" y="1831700"/>
            <a:ext cx="1970426" cy="812801"/>
          </a:xfrm>
          <a:prstGeom prst="rect">
            <a:avLst/>
          </a:prstGeom>
          <a:ln w="12700">
            <a:miter lim="400000"/>
          </a:ln>
        </p:spPr>
      </p:pic>
      <p:pic>
        <p:nvPicPr>
          <p:cNvPr id="123" name="1ButtonMushroom- copy copy.gif"/>
          <p:cNvPicPr/>
          <p:nvPr/>
        </p:nvPicPr>
        <p:blipFill>
          <a:blip r:embed="rId6">
            <a:extLst/>
          </a:blip>
          <a:stretch>
            <a:fillRect/>
          </a:stretch>
        </p:blipFill>
        <p:spPr>
          <a:xfrm rot="12404421">
            <a:off x="6695691" y="1649578"/>
            <a:ext cx="944881" cy="914401"/>
          </a:xfrm>
          <a:prstGeom prst="rect">
            <a:avLst/>
          </a:prstGeom>
          <a:ln w="12700">
            <a:miter lim="400000"/>
          </a:ln>
        </p:spPr>
      </p:pic>
      <p:pic>
        <p:nvPicPr>
          <p:cNvPr id="124" name="1ButtonMushroom- copy copy.gif"/>
          <p:cNvPicPr/>
          <p:nvPr/>
        </p:nvPicPr>
        <p:blipFill>
          <a:blip r:embed="rId6">
            <a:extLst/>
          </a:blip>
          <a:stretch>
            <a:fillRect/>
          </a:stretch>
        </p:blipFill>
        <p:spPr>
          <a:xfrm rot="9995891">
            <a:off x="7195299" y="1089168"/>
            <a:ext cx="944881" cy="914401"/>
          </a:xfrm>
          <a:prstGeom prst="rect">
            <a:avLst/>
          </a:prstGeom>
          <a:ln w="12700">
            <a:miter lim="400000"/>
          </a:ln>
        </p:spPr>
      </p:pic>
      <p:pic>
        <p:nvPicPr>
          <p:cNvPr id="125" name="1ButtonMushroom- copy copy.gif"/>
          <p:cNvPicPr/>
          <p:nvPr/>
        </p:nvPicPr>
        <p:blipFill>
          <a:blip r:embed="rId6">
            <a:extLst/>
          </a:blip>
          <a:stretch>
            <a:fillRect/>
          </a:stretch>
        </p:blipFill>
        <p:spPr>
          <a:xfrm rot="8838645">
            <a:off x="6002416" y="1985578"/>
            <a:ext cx="944881" cy="914401"/>
          </a:xfrm>
          <a:prstGeom prst="rect">
            <a:avLst/>
          </a:prstGeom>
          <a:ln w="12700">
            <a:miter lim="400000"/>
          </a:ln>
        </p:spPr>
      </p:pic>
      <p:pic>
        <p:nvPicPr>
          <p:cNvPr id="126" name="3Broccoli.gif"/>
          <p:cNvPicPr/>
          <p:nvPr/>
        </p:nvPicPr>
        <p:blipFill>
          <a:blip r:embed="rId5">
            <a:extLst/>
          </a:blip>
          <a:srcRect l="57218" t="31807" b="12128"/>
          <a:stretch>
            <a:fillRect/>
          </a:stretch>
        </p:blipFill>
        <p:spPr>
          <a:xfrm rot="5590164">
            <a:off x="7521476" y="5384341"/>
            <a:ext cx="861256" cy="977901"/>
          </a:xfrm>
          <a:prstGeom prst="rect">
            <a:avLst/>
          </a:prstGeom>
          <a:ln w="12700">
            <a:miter lim="400000"/>
          </a:ln>
        </p:spPr>
      </p:pic>
      <p:pic>
        <p:nvPicPr>
          <p:cNvPr id="127" name="4Sliced_Black_Olives.gif"/>
          <p:cNvPicPr/>
          <p:nvPr/>
        </p:nvPicPr>
        <p:blipFill>
          <a:blip r:embed="rId8">
            <a:extLst/>
          </a:blip>
          <a:srcRect l="58887" t="48949" r="18398" b="24943"/>
          <a:stretch>
            <a:fillRect/>
          </a:stretch>
        </p:blipFill>
        <p:spPr>
          <a:xfrm>
            <a:off x="7708900" y="3009900"/>
            <a:ext cx="469900" cy="487304"/>
          </a:xfrm>
          <a:prstGeom prst="rect">
            <a:avLst/>
          </a:prstGeom>
          <a:ln w="12700">
            <a:miter lim="400000"/>
          </a:ln>
        </p:spPr>
      </p:pic>
      <p:pic>
        <p:nvPicPr>
          <p:cNvPr id="128" name="4Sliced_Black_Olives.gif"/>
          <p:cNvPicPr/>
          <p:nvPr/>
        </p:nvPicPr>
        <p:blipFill>
          <a:blip r:embed="rId8">
            <a:extLst/>
          </a:blip>
          <a:srcRect l="58887" t="48950" r="18398" b="24942"/>
          <a:stretch>
            <a:fillRect/>
          </a:stretch>
        </p:blipFill>
        <p:spPr>
          <a:xfrm rot="19895620">
            <a:off x="4849755" y="1177900"/>
            <a:ext cx="428626" cy="444501"/>
          </a:xfrm>
          <a:prstGeom prst="rect">
            <a:avLst/>
          </a:prstGeom>
          <a:ln w="12700">
            <a:miter lim="400000"/>
          </a:ln>
        </p:spPr>
      </p:pic>
      <p:pic>
        <p:nvPicPr>
          <p:cNvPr id="129" name="1ButtonMushroom- copy copy.gif"/>
          <p:cNvPicPr/>
          <p:nvPr/>
        </p:nvPicPr>
        <p:blipFill>
          <a:blip r:embed="rId6">
            <a:extLst/>
          </a:blip>
          <a:stretch>
            <a:fillRect/>
          </a:stretch>
        </p:blipFill>
        <p:spPr>
          <a:xfrm rot="12500529">
            <a:off x="7086600" y="2908300"/>
            <a:ext cx="944881" cy="914400"/>
          </a:xfrm>
          <a:prstGeom prst="rect">
            <a:avLst/>
          </a:prstGeom>
          <a:ln w="12700">
            <a:miter lim="400000"/>
          </a:ln>
        </p:spPr>
      </p:pic>
      <p:pic>
        <p:nvPicPr>
          <p:cNvPr id="130" name="1ButtonMushroom- copy copy.gif"/>
          <p:cNvPicPr/>
          <p:nvPr/>
        </p:nvPicPr>
        <p:blipFill>
          <a:blip r:embed="rId6">
            <a:extLst/>
          </a:blip>
          <a:stretch>
            <a:fillRect/>
          </a:stretch>
        </p:blipFill>
        <p:spPr>
          <a:xfrm>
            <a:off x="4051300" y="1181100"/>
            <a:ext cx="944881" cy="914400"/>
          </a:xfrm>
          <a:prstGeom prst="rect">
            <a:avLst/>
          </a:prstGeom>
          <a:ln w="12700">
            <a:miter lim="400000"/>
          </a:ln>
        </p:spPr>
      </p:pic>
      <p:pic>
        <p:nvPicPr>
          <p:cNvPr id="131" name="4Sliced_Black_Olives.gif"/>
          <p:cNvPicPr/>
          <p:nvPr/>
        </p:nvPicPr>
        <p:blipFill>
          <a:blip r:embed="rId8">
            <a:extLst/>
          </a:blip>
          <a:srcRect l="58887" t="48951" r="18398" b="24942"/>
          <a:stretch>
            <a:fillRect/>
          </a:stretch>
        </p:blipFill>
        <p:spPr>
          <a:xfrm rot="18534390">
            <a:off x="10176425" y="2665993"/>
            <a:ext cx="428626" cy="444501"/>
          </a:xfrm>
          <a:prstGeom prst="rect">
            <a:avLst/>
          </a:prstGeom>
          <a:ln w="12700">
            <a:miter lim="400000"/>
          </a:ln>
        </p:spPr>
      </p:pic>
      <p:pic>
        <p:nvPicPr>
          <p:cNvPr id="132" name="1ButtonMushroom- copy copy.gif"/>
          <p:cNvPicPr/>
          <p:nvPr/>
        </p:nvPicPr>
        <p:blipFill>
          <a:blip r:embed="rId6">
            <a:extLst/>
          </a:blip>
          <a:stretch>
            <a:fillRect/>
          </a:stretch>
        </p:blipFill>
        <p:spPr>
          <a:xfrm rot="2063998">
            <a:off x="9512299" y="2832100"/>
            <a:ext cx="944881" cy="914400"/>
          </a:xfrm>
          <a:prstGeom prst="rect">
            <a:avLst/>
          </a:prstGeom>
          <a:ln w="12700">
            <a:miter lim="400000"/>
          </a:ln>
        </p:spPr>
      </p:pic>
      <p:pic>
        <p:nvPicPr>
          <p:cNvPr id="133" name="4Sliced_Black_Olives.gif"/>
          <p:cNvPicPr/>
          <p:nvPr/>
        </p:nvPicPr>
        <p:blipFill>
          <a:blip r:embed="rId8">
            <a:extLst/>
          </a:blip>
          <a:srcRect l="58888" t="48951" r="18398" b="24942"/>
          <a:stretch>
            <a:fillRect/>
          </a:stretch>
        </p:blipFill>
        <p:spPr>
          <a:xfrm rot="18534390">
            <a:off x="9415035" y="5126006"/>
            <a:ext cx="428626" cy="444501"/>
          </a:xfrm>
          <a:prstGeom prst="rect">
            <a:avLst/>
          </a:prstGeom>
          <a:ln w="12700">
            <a:miter lim="400000"/>
          </a:ln>
        </p:spPr>
      </p:pic>
      <p:pic>
        <p:nvPicPr>
          <p:cNvPr id="134" name="3Broccoli.gif"/>
          <p:cNvPicPr/>
          <p:nvPr/>
        </p:nvPicPr>
        <p:blipFill>
          <a:blip r:embed="rId5">
            <a:extLst/>
          </a:blip>
          <a:srcRect l="57218" t="31807" b="12128"/>
          <a:stretch>
            <a:fillRect/>
          </a:stretch>
        </p:blipFill>
        <p:spPr>
          <a:xfrm rot="8913083">
            <a:off x="8704084" y="4889953"/>
            <a:ext cx="861269" cy="977901"/>
          </a:xfrm>
          <a:prstGeom prst="rect">
            <a:avLst/>
          </a:prstGeom>
          <a:ln w="12700">
            <a:miter lim="400000"/>
          </a:ln>
        </p:spPr>
      </p:pic>
      <p:pic>
        <p:nvPicPr>
          <p:cNvPr id="135" name="4Sliced_Black_Olives.gif"/>
          <p:cNvPicPr/>
          <p:nvPr/>
        </p:nvPicPr>
        <p:blipFill>
          <a:blip r:embed="rId8">
            <a:extLst/>
          </a:blip>
          <a:srcRect l="58888" t="48951" r="18398" b="24941"/>
          <a:stretch>
            <a:fillRect/>
          </a:stretch>
        </p:blipFill>
        <p:spPr>
          <a:xfrm rot="18534390">
            <a:off x="4614435" y="6853206"/>
            <a:ext cx="428626" cy="444501"/>
          </a:xfrm>
          <a:prstGeom prst="rect">
            <a:avLst/>
          </a:prstGeom>
          <a:ln w="12700">
            <a:miter lim="400000"/>
          </a:ln>
        </p:spPr>
      </p:pic>
      <p:pic>
        <p:nvPicPr>
          <p:cNvPr id="136" name="3Broccoli.gif"/>
          <p:cNvPicPr/>
          <p:nvPr/>
        </p:nvPicPr>
        <p:blipFill>
          <a:blip r:embed="rId5">
            <a:extLst/>
          </a:blip>
          <a:srcRect l="57216" t="31805" b="12129"/>
          <a:stretch>
            <a:fillRect/>
          </a:stretch>
        </p:blipFill>
        <p:spPr>
          <a:xfrm rot="5227262">
            <a:off x="4434093" y="6906913"/>
            <a:ext cx="861290" cy="977901"/>
          </a:xfrm>
          <a:prstGeom prst="rect">
            <a:avLst/>
          </a:prstGeom>
          <a:ln w="12700">
            <a:miter lim="400000"/>
          </a:ln>
        </p:spPr>
      </p:pic>
    </p:spTree>
    <p:extLst>
      <p:ext uri="{BB962C8B-B14F-4D97-AF65-F5344CB8AC3E}">
        <p14:creationId xmlns:p14="http://schemas.microsoft.com/office/powerpoint/2010/main" val="3549952963"/>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228600" y="-8763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Sampling</a:t>
            </a:r>
          </a:p>
        </p:txBody>
      </p:sp>
      <p:sp>
        <p:nvSpPr>
          <p:cNvPr id="139" name="Shape 139"/>
          <p:cNvSpPr/>
          <p:nvPr/>
        </p:nvSpPr>
        <p:spPr>
          <a:xfrm>
            <a:off x="469900" y="2019300"/>
            <a:ext cx="5930900" cy="939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spcBef>
                <a:spcPts val="400"/>
              </a:spcBef>
              <a:defRPr sz="4000" b="1">
                <a:latin typeface="Arial"/>
                <a:ea typeface="Arial"/>
                <a:cs typeface="Arial"/>
                <a:sym typeface="Arial"/>
              </a:defRPr>
            </a:lvl1pPr>
          </a:lstStyle>
          <a:p>
            <a:pPr lvl="0">
              <a:defRPr sz="1800" b="0"/>
            </a:pPr>
            <a:r>
              <a:rPr sz="4000" b="1"/>
              <a:t>Multiple Samples</a:t>
            </a:r>
          </a:p>
        </p:txBody>
      </p:sp>
      <p:pic>
        <p:nvPicPr>
          <p:cNvPr id="140" name="droppedImage.pdf"/>
          <p:cNvPicPr/>
          <p:nvPr/>
        </p:nvPicPr>
        <p:blipFill>
          <a:blip r:embed="rId3">
            <a:extLst/>
          </a:blip>
          <a:stretch>
            <a:fillRect/>
          </a:stretch>
        </p:blipFill>
        <p:spPr>
          <a:xfrm>
            <a:off x="1257300" y="3568700"/>
            <a:ext cx="2324100" cy="1968500"/>
          </a:xfrm>
          <a:prstGeom prst="rect">
            <a:avLst/>
          </a:prstGeom>
          <a:ln w="12700">
            <a:miter lim="400000"/>
          </a:ln>
        </p:spPr>
      </p:pic>
      <p:pic>
        <p:nvPicPr>
          <p:cNvPr id="141" name="droppedImage.pdf"/>
          <p:cNvPicPr/>
          <p:nvPr/>
        </p:nvPicPr>
        <p:blipFill>
          <a:blip r:embed="rId4">
            <a:extLst/>
          </a:blip>
          <a:stretch>
            <a:fillRect/>
          </a:stretch>
        </p:blipFill>
        <p:spPr>
          <a:xfrm>
            <a:off x="3886200" y="3556000"/>
            <a:ext cx="2413000" cy="2006600"/>
          </a:xfrm>
          <a:prstGeom prst="rect">
            <a:avLst/>
          </a:prstGeom>
          <a:ln w="12700">
            <a:miter lim="400000"/>
          </a:ln>
        </p:spPr>
      </p:pic>
      <p:pic>
        <p:nvPicPr>
          <p:cNvPr id="142" name="droppedImage.pdf"/>
          <p:cNvPicPr/>
          <p:nvPr/>
        </p:nvPicPr>
        <p:blipFill>
          <a:blip r:embed="rId5">
            <a:extLst/>
          </a:blip>
          <a:stretch>
            <a:fillRect/>
          </a:stretch>
        </p:blipFill>
        <p:spPr>
          <a:xfrm>
            <a:off x="6604000" y="3543300"/>
            <a:ext cx="2298700" cy="2032000"/>
          </a:xfrm>
          <a:prstGeom prst="rect">
            <a:avLst/>
          </a:prstGeom>
          <a:ln w="12700">
            <a:miter lim="400000"/>
          </a:ln>
        </p:spPr>
      </p:pic>
      <p:pic>
        <p:nvPicPr>
          <p:cNvPr id="143" name="droppedImage.pdf"/>
          <p:cNvPicPr/>
          <p:nvPr/>
        </p:nvPicPr>
        <p:blipFill>
          <a:blip r:embed="rId6">
            <a:extLst/>
          </a:blip>
          <a:stretch>
            <a:fillRect/>
          </a:stretch>
        </p:blipFill>
        <p:spPr>
          <a:xfrm>
            <a:off x="9321800" y="3543300"/>
            <a:ext cx="2451100" cy="2032000"/>
          </a:xfrm>
          <a:prstGeom prst="rect">
            <a:avLst/>
          </a:prstGeom>
          <a:ln w="12700">
            <a:miter lim="400000"/>
          </a:ln>
        </p:spPr>
      </p:pic>
      <p:sp>
        <p:nvSpPr>
          <p:cNvPr id="144" name="Shape 144"/>
          <p:cNvSpPr/>
          <p:nvPr/>
        </p:nvSpPr>
        <p:spPr>
          <a:xfrm>
            <a:off x="110068" y="6159500"/>
            <a:ext cx="12890500" cy="3251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lgn="l">
              <a:spcBef>
                <a:spcPts val="400"/>
              </a:spcBef>
              <a:defRPr sz="1800"/>
            </a:pPr>
            <a:r>
              <a:rPr sz="4000" dirty="0">
                <a:latin typeface="Arial"/>
                <a:ea typeface="Arial"/>
                <a:cs typeface="Arial"/>
                <a:sym typeface="Arial"/>
              </a:rPr>
              <a:t>No guarantee that any sample is perfectly representative</a:t>
            </a:r>
          </a:p>
          <a:p>
            <a:pPr lvl="0" algn="l">
              <a:spcBef>
                <a:spcPts val="400"/>
              </a:spcBef>
              <a:defRPr sz="1800"/>
            </a:pPr>
            <a:endParaRPr sz="4000" dirty="0">
              <a:latin typeface="Arial"/>
              <a:ea typeface="Arial"/>
              <a:cs typeface="Arial"/>
              <a:sym typeface="Arial"/>
            </a:endParaRPr>
          </a:p>
          <a:p>
            <a:pPr lvl="0" algn="l">
              <a:spcBef>
                <a:spcPts val="400"/>
              </a:spcBef>
              <a:defRPr sz="1800"/>
            </a:pPr>
            <a:r>
              <a:rPr sz="4000" dirty="0">
                <a:latin typeface="Arial"/>
                <a:ea typeface="Arial"/>
                <a:cs typeface="Arial"/>
                <a:sym typeface="Arial"/>
              </a:rPr>
              <a:t>Therefore, we repeatedly sample = </a:t>
            </a:r>
            <a:r>
              <a:rPr sz="4000" b="1" dirty="0">
                <a:latin typeface="Arial"/>
                <a:ea typeface="Arial"/>
                <a:cs typeface="Arial"/>
                <a:sym typeface="Arial"/>
              </a:rPr>
              <a:t>Replication</a:t>
            </a:r>
          </a:p>
        </p:txBody>
      </p:sp>
    </p:spTree>
    <p:extLst>
      <p:ext uri="{BB962C8B-B14F-4D97-AF65-F5344CB8AC3E}">
        <p14:creationId xmlns:p14="http://schemas.microsoft.com/office/powerpoint/2010/main" val="2438017250"/>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p:nvPr/>
        </p:nvSpPr>
        <p:spPr>
          <a:xfrm>
            <a:off x="228600" y="1435100"/>
            <a:ext cx="12547600" cy="6822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7799" lvl="0" defTabSz="1295400">
              <a:lnSpc>
                <a:spcPct val="120000"/>
              </a:lnSpc>
              <a:spcBef>
                <a:spcPts val="5200"/>
              </a:spcBef>
              <a:buClr>
                <a:srgbClr val="000000"/>
              </a:buClr>
              <a:buFont typeface="Arial Bold"/>
              <a:defRPr sz="1800"/>
            </a:pPr>
            <a:r>
              <a:rPr lang="en-US" sz="3800" dirty="0" smtClean="0">
                <a:uFill>
                  <a:solidFill/>
                </a:uFill>
                <a:latin typeface="Arial"/>
                <a:ea typeface="Arial"/>
                <a:cs typeface="Arial"/>
                <a:sym typeface="Arial"/>
              </a:rPr>
              <a:t>Water </a:t>
            </a:r>
            <a:r>
              <a:rPr sz="3800" dirty="0" smtClean="0">
                <a:uFill>
                  <a:solidFill/>
                </a:uFill>
                <a:latin typeface="Arial"/>
                <a:ea typeface="Arial"/>
                <a:cs typeface="Arial"/>
                <a:sym typeface="Arial"/>
              </a:rPr>
              <a:t>samples</a:t>
            </a:r>
            <a:r>
              <a:rPr lang="en-US" sz="3800" dirty="0" smtClean="0">
                <a:uFill>
                  <a:solidFill/>
                </a:uFill>
                <a:latin typeface="Arial"/>
                <a:ea typeface="Arial"/>
                <a:cs typeface="Arial"/>
                <a:sym typeface="Arial"/>
              </a:rPr>
              <a:t>, </a:t>
            </a:r>
            <a:r>
              <a:rPr lang="en-US" sz="3800" dirty="0">
                <a:uFill>
                  <a:solidFill/>
                </a:uFill>
                <a:latin typeface="Arial"/>
                <a:ea typeface="Arial"/>
                <a:cs typeface="Arial"/>
                <a:sym typeface="Arial"/>
              </a:rPr>
              <a:t>b</a:t>
            </a:r>
            <a:r>
              <a:rPr sz="3800" dirty="0" smtClean="0">
                <a:uFill>
                  <a:solidFill/>
                </a:uFill>
                <a:latin typeface="Arial"/>
                <a:ea typeface="Arial"/>
                <a:cs typeface="Arial"/>
                <a:sym typeface="Arial"/>
              </a:rPr>
              <a:t>lood </a:t>
            </a:r>
            <a:r>
              <a:rPr sz="3800" dirty="0">
                <a:uFill>
                  <a:solidFill/>
                </a:uFill>
                <a:latin typeface="Arial"/>
                <a:ea typeface="Arial"/>
                <a:cs typeface="Arial"/>
                <a:sym typeface="Arial"/>
              </a:rPr>
              <a:t>draws, ice cores, fin clips</a:t>
            </a:r>
          </a:p>
        </p:txBody>
      </p:sp>
      <p:sp>
        <p:nvSpPr>
          <p:cNvPr id="149" name="Shape 149"/>
          <p:cNvSpPr/>
          <p:nvPr/>
        </p:nvSpPr>
        <p:spPr>
          <a:xfrm>
            <a:off x="228600" y="-1092200"/>
            <a:ext cx="12547600" cy="2501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a:defRPr sz="8000" b="1">
                <a:solidFill>
                  <a:srgbClr val="00A1D9"/>
                </a:solidFill>
                <a:latin typeface="Arial"/>
                <a:ea typeface="Arial"/>
                <a:cs typeface="Arial"/>
                <a:sym typeface="Arial"/>
              </a:defRPr>
            </a:lvl1pPr>
          </a:lstStyle>
          <a:p>
            <a:pPr lvl="0">
              <a:defRPr sz="1800" b="0">
                <a:solidFill>
                  <a:srgbClr val="000000"/>
                </a:solidFill>
              </a:defRPr>
            </a:pPr>
            <a:r>
              <a:rPr sz="8000" b="1">
                <a:solidFill>
                  <a:srgbClr val="00A1D9"/>
                </a:solidFill>
              </a:rPr>
              <a:t>Sampling</a:t>
            </a:r>
          </a:p>
        </p:txBody>
      </p:sp>
      <p:pic>
        <p:nvPicPr>
          <p:cNvPr id="150" name="ljkpic1.jpg"/>
          <p:cNvPicPr/>
          <p:nvPr/>
        </p:nvPicPr>
        <p:blipFill>
          <a:blip r:embed="rId3">
            <a:extLst/>
          </a:blip>
          <a:stretch>
            <a:fillRect/>
          </a:stretch>
        </p:blipFill>
        <p:spPr>
          <a:xfrm>
            <a:off x="839257" y="6031074"/>
            <a:ext cx="2600466" cy="3335557"/>
          </a:xfrm>
          <a:prstGeom prst="rect">
            <a:avLst/>
          </a:prstGeom>
          <a:ln w="12700">
            <a:miter lim="400000"/>
          </a:ln>
        </p:spPr>
      </p:pic>
      <p:pic>
        <p:nvPicPr>
          <p:cNvPr id="151" name="droppedImage.pdf"/>
          <p:cNvPicPr/>
          <p:nvPr/>
        </p:nvPicPr>
        <p:blipFill>
          <a:blip r:embed="rId4">
            <a:extLst/>
          </a:blip>
          <a:srcRect l="47407"/>
          <a:stretch>
            <a:fillRect/>
          </a:stretch>
        </p:blipFill>
        <p:spPr>
          <a:xfrm>
            <a:off x="701096" y="2454929"/>
            <a:ext cx="2791545" cy="3313222"/>
          </a:xfrm>
          <a:prstGeom prst="rect">
            <a:avLst/>
          </a:prstGeom>
          <a:ln w="12700">
            <a:miter lim="400000"/>
          </a:ln>
        </p:spPr>
      </p:pic>
      <p:pic>
        <p:nvPicPr>
          <p:cNvPr id="155" name="IMG_6019.tiff"/>
          <p:cNvPicPr/>
          <p:nvPr/>
        </p:nvPicPr>
        <p:blipFill>
          <a:blip r:embed="rId5">
            <a:extLst/>
          </a:blip>
          <a:srcRect l="781" r="51718" b="7291"/>
          <a:stretch>
            <a:fillRect/>
          </a:stretch>
        </p:blipFill>
        <p:spPr>
          <a:xfrm>
            <a:off x="3916819" y="2454929"/>
            <a:ext cx="3068465" cy="4530356"/>
          </a:xfrm>
          <a:prstGeom prst="rect">
            <a:avLst/>
          </a:prstGeom>
          <a:ln w="12700">
            <a:miter lim="400000"/>
          </a:ln>
        </p:spPr>
      </p:pic>
      <p:pic>
        <p:nvPicPr>
          <p:cNvPr id="156" name="icecores.png"/>
          <p:cNvPicPr/>
          <p:nvPr/>
        </p:nvPicPr>
        <p:blipFill>
          <a:blip r:embed="rId6">
            <a:extLst/>
          </a:blip>
          <a:stretch>
            <a:fillRect/>
          </a:stretch>
        </p:blipFill>
        <p:spPr>
          <a:xfrm>
            <a:off x="7309851" y="2454929"/>
            <a:ext cx="4491045" cy="3313222"/>
          </a:xfrm>
          <a:prstGeom prst="rect">
            <a:avLst/>
          </a:prstGeom>
          <a:ln w="12700">
            <a:miter lim="400000"/>
          </a:ln>
        </p:spPr>
      </p:pic>
      <p:pic>
        <p:nvPicPr>
          <p:cNvPr id="157" name="wpIMGP0298.tiff"/>
          <p:cNvPicPr/>
          <p:nvPr/>
        </p:nvPicPr>
        <p:blipFill>
          <a:blip r:embed="rId7">
            <a:extLst/>
          </a:blip>
          <a:stretch>
            <a:fillRect/>
          </a:stretch>
        </p:blipFill>
        <p:spPr>
          <a:xfrm>
            <a:off x="7309851" y="6985285"/>
            <a:ext cx="4491045" cy="2381346"/>
          </a:xfrm>
          <a:prstGeom prst="rect">
            <a:avLst/>
          </a:prstGeom>
          <a:ln w="12700">
            <a:miter lim="400000"/>
          </a:ln>
        </p:spPr>
      </p:pic>
      <p:pic>
        <p:nvPicPr>
          <p:cNvPr id="158" name="IMG_6032.tiff"/>
          <p:cNvPicPr/>
          <p:nvPr/>
        </p:nvPicPr>
        <p:blipFill>
          <a:blip r:embed="rId8">
            <a:extLst/>
          </a:blip>
          <a:stretch>
            <a:fillRect/>
          </a:stretch>
        </p:blipFill>
        <p:spPr>
          <a:xfrm>
            <a:off x="4049114" y="7271131"/>
            <a:ext cx="2936170" cy="2095500"/>
          </a:xfrm>
          <a:prstGeom prst="rect">
            <a:avLst/>
          </a:prstGeom>
          <a:ln w="12700">
            <a:miter lim="400000"/>
          </a:ln>
        </p:spPr>
      </p:pic>
    </p:spTree>
    <p:extLst>
      <p:ext uri="{BB962C8B-B14F-4D97-AF65-F5344CB8AC3E}">
        <p14:creationId xmlns:p14="http://schemas.microsoft.com/office/powerpoint/2010/main" val="12924056"/>
      </p:ext>
    </p:extLst>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1224</TotalTime>
  <Words>1464</Words>
  <Application>Microsoft Macintosh PowerPoint</Application>
  <PresentationFormat>Custom</PresentationFormat>
  <Paragraphs>187</Paragraphs>
  <Slides>22</Slides>
  <Notes>21</Notes>
  <HiddenSlides>9</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Joanna Philippoff</cp:lastModifiedBy>
  <cp:revision>33</cp:revision>
  <dcterms:modified xsi:type="dcterms:W3CDTF">2016-02-18T08:05:55Z</dcterms:modified>
</cp:coreProperties>
</file>