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88" r:id="rId2"/>
    <p:sldId id="289" r:id="rId3"/>
    <p:sldId id="290" r:id="rId4"/>
    <p:sldId id="291" r:id="rId5"/>
    <p:sldId id="293" r:id="rId6"/>
    <p:sldId id="294" r:id="rId7"/>
    <p:sldId id="295" r:id="rId8"/>
    <p:sldId id="296" r:id="rId9"/>
    <p:sldId id="297" r:id="rId10"/>
    <p:sldId id="298" r:id="rId11"/>
    <p:sldId id="299" r:id="rId12"/>
    <p:sldId id="300" r:id="rId13"/>
    <p:sldId id="301" r:id="rId14"/>
    <p:sldId id="302" r:id="rId15"/>
    <p:sldId id="303" r:id="rId16"/>
    <p:sldId id="307" r:id="rId17"/>
    <p:sldId id="309" r:id="rId18"/>
    <p:sldId id="311" r:id="rId19"/>
    <p:sldId id="312" r:id="rId20"/>
  </p:sldIdLst>
  <p:sldSz cx="13004800" cy="9753600"/>
  <p:notesSz cx="6858000" cy="9144000"/>
  <p:defaultTextStyle>
    <a:lvl1pPr defTabSz="457200">
      <a:defRPr sz="1200">
        <a:latin typeface="Helvetica"/>
        <a:ea typeface="Helvetica"/>
        <a:cs typeface="Helvetica"/>
        <a:sym typeface="Helvetica"/>
      </a:defRPr>
    </a:lvl1pPr>
    <a:lvl2pPr indent="228600" defTabSz="457200">
      <a:defRPr sz="1200">
        <a:latin typeface="Helvetica"/>
        <a:ea typeface="Helvetica"/>
        <a:cs typeface="Helvetica"/>
        <a:sym typeface="Helvetica"/>
      </a:defRPr>
    </a:lvl2pPr>
    <a:lvl3pPr indent="457200" defTabSz="457200">
      <a:defRPr sz="1200">
        <a:latin typeface="Helvetica"/>
        <a:ea typeface="Helvetica"/>
        <a:cs typeface="Helvetica"/>
        <a:sym typeface="Helvetica"/>
      </a:defRPr>
    </a:lvl3pPr>
    <a:lvl4pPr indent="685800" defTabSz="457200">
      <a:defRPr sz="1200">
        <a:latin typeface="Helvetica"/>
        <a:ea typeface="Helvetica"/>
        <a:cs typeface="Helvetica"/>
        <a:sym typeface="Helvetica"/>
      </a:defRPr>
    </a:lvl4pPr>
    <a:lvl5pPr indent="914400" defTabSz="457200">
      <a:defRPr sz="1200">
        <a:latin typeface="Helvetica"/>
        <a:ea typeface="Helvetica"/>
        <a:cs typeface="Helvetica"/>
        <a:sym typeface="Helvetica"/>
      </a:defRPr>
    </a:lvl5pPr>
    <a:lvl6pPr indent="1143000" defTabSz="457200">
      <a:defRPr sz="1200">
        <a:latin typeface="Helvetica"/>
        <a:ea typeface="Helvetica"/>
        <a:cs typeface="Helvetica"/>
        <a:sym typeface="Helvetica"/>
      </a:defRPr>
    </a:lvl6pPr>
    <a:lvl7pPr indent="1371600" defTabSz="457200">
      <a:defRPr sz="1200">
        <a:latin typeface="Helvetica"/>
        <a:ea typeface="Helvetica"/>
        <a:cs typeface="Helvetica"/>
        <a:sym typeface="Helvetica"/>
      </a:defRPr>
    </a:lvl7pPr>
    <a:lvl8pPr indent="1600200" defTabSz="457200">
      <a:defRPr sz="1200">
        <a:latin typeface="Helvetica"/>
        <a:ea typeface="Helvetica"/>
        <a:cs typeface="Helvetica"/>
        <a:sym typeface="Helvetica"/>
      </a:defRPr>
    </a:lvl8pPr>
    <a:lvl9pPr indent="1828800" defTabSz="457200">
      <a:defRPr sz="1200">
        <a:latin typeface="Helvetica"/>
        <a:ea typeface="Helvetica"/>
        <a:cs typeface="Helvetica"/>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 styleId="{D51ADE6A-740E-44AE-83CC-AE7238B6C88D}"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 styleId="{4A9BC294-FFE2-49D5-8D69-9E1BD2C41BD5}"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BBFC77FB-9ED0-4EC9-95AA-A1379042E648}" styleName="">
    <a:tblBg/>
    <a:wholeTbl>
      <a:tcTxStyle b="off" i="off">
        <a:font>
          <a:latin typeface="Palatino"/>
          <a:ea typeface="Palatino"/>
          <a:cs typeface="Palatino"/>
        </a:font>
        <a:srgbClr val="868686"/>
      </a:tcTxStyle>
      <a:tcStyle>
        <a:tcBdr>
          <a:left>
            <a:ln w="25400" cap="flat">
              <a:solidFill>
                <a:srgbClr val="BBBBBB"/>
              </a:solidFill>
              <a:prstDash val="solid"/>
              <a:miter lim="400000"/>
            </a:ln>
          </a:left>
          <a:right>
            <a:ln w="25400" cap="flat">
              <a:solidFill>
                <a:srgbClr val="BBBBBB"/>
              </a:solidFill>
              <a:prstDash val="solid"/>
              <a:miter lim="400000"/>
            </a:ln>
          </a:right>
          <a:top>
            <a:ln w="25400" cap="flat">
              <a:solidFill>
                <a:srgbClr val="BBBBBB"/>
              </a:solidFill>
              <a:prstDash val="solid"/>
              <a:miter lim="400000"/>
            </a:ln>
          </a:top>
          <a:bottom>
            <a:ln w="25400" cap="flat">
              <a:solidFill>
                <a:srgbClr val="BBBBBB"/>
              </a:solidFill>
              <a:prstDash val="solid"/>
              <a:miter lim="400000"/>
            </a:ln>
          </a:bottom>
          <a:insideH>
            <a:ln w="25400" cap="flat">
              <a:solidFill>
                <a:srgbClr val="BBBBBB"/>
              </a:solidFill>
              <a:prstDash val="solid"/>
              <a:miter lim="400000"/>
            </a:ln>
          </a:insideH>
          <a:insideV>
            <a:ln w="25400" cap="flat">
              <a:solidFill>
                <a:srgbClr val="BBBBBB"/>
              </a:solidFill>
              <a:prstDash val="solid"/>
              <a:miter lim="400000"/>
            </a:ln>
          </a:insideV>
        </a:tcBdr>
        <a:fill>
          <a:noFill/>
        </a:fill>
      </a:tcStyle>
    </a:wholeTbl>
    <a:band2H>
      <a:tcTxStyle/>
      <a:tcStyle>
        <a:tcBdr/>
        <a:fill>
          <a:solidFill>
            <a:srgbClr val="73D14F">
              <a:alpha val="37000"/>
            </a:srgbClr>
          </a:solidFill>
        </a:fill>
      </a:tcStyle>
    </a:band2H>
    <a:firstCol>
      <a:tcTxStyle b="off" i="off">
        <a:font>
          <a:latin typeface="Futura"/>
          <a:ea typeface="Futura"/>
          <a:cs typeface="Futura"/>
        </a:font>
        <a:srgbClr val="FFFFFF"/>
      </a:tcTxStyle>
      <a:tcStyle>
        <a:tcBdr>
          <a:left>
            <a:ln w="25400" cap="flat">
              <a:solidFill>
                <a:srgbClr val="5498CF"/>
              </a:solidFill>
              <a:prstDash val="solid"/>
              <a:miter lim="400000"/>
            </a:ln>
          </a:left>
          <a:right>
            <a:ln w="25400" cap="flat">
              <a:solidFill>
                <a:srgbClr val="5498CF"/>
              </a:solidFill>
              <a:prstDash val="solid"/>
              <a:miter lim="400000"/>
            </a:ln>
          </a:right>
          <a:top>
            <a:ln w="25400" cap="flat">
              <a:solidFill>
                <a:srgbClr val="5498CF"/>
              </a:solidFill>
              <a:prstDash val="solid"/>
              <a:miter lim="400000"/>
            </a:ln>
          </a:top>
          <a:bottom>
            <a:ln w="25400" cap="flat">
              <a:solidFill>
                <a:srgbClr val="5498CF"/>
              </a:solidFill>
              <a:prstDash val="solid"/>
              <a:miter lim="400000"/>
            </a:ln>
          </a:bottom>
          <a:insideH>
            <a:ln w="25400" cap="flat">
              <a:solidFill>
                <a:srgbClr val="5498CF"/>
              </a:solidFill>
              <a:prstDash val="solid"/>
              <a:miter lim="400000"/>
            </a:ln>
          </a:insideH>
          <a:insideV>
            <a:ln w="25400" cap="flat">
              <a:solidFill>
                <a:srgbClr val="5498CF"/>
              </a:solidFill>
              <a:prstDash val="solid"/>
              <a:miter lim="400000"/>
            </a:ln>
          </a:insideV>
        </a:tcBdr>
        <a:fill>
          <a:solidFill>
            <a:srgbClr val="50A0E1">
              <a:alpha val="70000"/>
            </a:srgbClr>
          </a:solidFill>
        </a:fill>
      </a:tcStyle>
    </a:firstCol>
    <a:lastRow>
      <a:tcTxStyle b="off" i="off">
        <a:font>
          <a:latin typeface="Futura"/>
          <a:ea typeface="Futura"/>
          <a:cs typeface="Futura"/>
        </a:font>
        <a:srgbClr val="FFFFFF"/>
      </a:tcTxStyle>
      <a:tcStyle>
        <a:tcBdr>
          <a:left>
            <a:ln w="25400" cap="flat">
              <a:solidFill>
                <a:srgbClr val="5498CF"/>
              </a:solidFill>
              <a:prstDash val="solid"/>
              <a:miter lim="400000"/>
            </a:ln>
          </a:left>
          <a:right>
            <a:ln w="25400" cap="flat">
              <a:solidFill>
                <a:srgbClr val="5498CF"/>
              </a:solidFill>
              <a:prstDash val="solid"/>
              <a:miter lim="400000"/>
            </a:ln>
          </a:right>
          <a:top>
            <a:ln w="25400" cap="flat">
              <a:solidFill>
                <a:srgbClr val="5498CF"/>
              </a:solidFill>
              <a:prstDash val="solid"/>
              <a:miter lim="400000"/>
            </a:ln>
          </a:top>
          <a:bottom>
            <a:ln w="25400" cap="flat">
              <a:solidFill>
                <a:srgbClr val="5498CF"/>
              </a:solidFill>
              <a:prstDash val="solid"/>
              <a:miter lim="400000"/>
            </a:ln>
          </a:bottom>
          <a:insideH>
            <a:ln w="25400" cap="flat">
              <a:solidFill>
                <a:srgbClr val="5498CF"/>
              </a:solidFill>
              <a:prstDash val="solid"/>
              <a:miter lim="400000"/>
            </a:ln>
          </a:insideH>
          <a:insideV>
            <a:ln w="25400" cap="flat">
              <a:solidFill>
                <a:srgbClr val="5498CF"/>
              </a:solidFill>
              <a:prstDash val="solid"/>
              <a:miter lim="400000"/>
            </a:ln>
          </a:insideV>
        </a:tcBdr>
        <a:fill>
          <a:solidFill>
            <a:srgbClr val="50A0E1">
              <a:alpha val="70000"/>
            </a:srgbClr>
          </a:solidFill>
        </a:fill>
      </a:tcStyle>
    </a:lastRow>
    <a:firstRow>
      <a:tcTxStyle b="off" i="off">
        <a:font>
          <a:latin typeface="Futura"/>
          <a:ea typeface="Futura"/>
          <a:cs typeface="Futura"/>
        </a:font>
        <a:srgbClr val="FFFFFF"/>
      </a:tcTxStyle>
      <a:tcStyle>
        <a:tcBdr>
          <a:left>
            <a:ln w="25400" cap="flat">
              <a:solidFill>
                <a:srgbClr val="5498CF"/>
              </a:solidFill>
              <a:prstDash val="solid"/>
              <a:miter lim="400000"/>
            </a:ln>
          </a:left>
          <a:right>
            <a:ln w="25400" cap="flat">
              <a:solidFill>
                <a:srgbClr val="5498CF"/>
              </a:solidFill>
              <a:prstDash val="solid"/>
              <a:miter lim="400000"/>
            </a:ln>
          </a:right>
          <a:top>
            <a:ln w="25400" cap="flat">
              <a:solidFill>
                <a:srgbClr val="5498CF"/>
              </a:solidFill>
              <a:prstDash val="solid"/>
              <a:miter lim="400000"/>
            </a:ln>
          </a:top>
          <a:bottom>
            <a:ln w="25400" cap="flat">
              <a:solidFill>
                <a:srgbClr val="5498CF"/>
              </a:solidFill>
              <a:prstDash val="solid"/>
              <a:miter lim="400000"/>
            </a:ln>
          </a:bottom>
          <a:insideH>
            <a:ln w="25400" cap="flat">
              <a:solidFill>
                <a:srgbClr val="5498CF"/>
              </a:solidFill>
              <a:prstDash val="solid"/>
              <a:miter lim="400000"/>
            </a:ln>
          </a:insideH>
          <a:insideV>
            <a:ln w="25400" cap="flat">
              <a:solidFill>
                <a:srgbClr val="5498CF"/>
              </a:solidFill>
              <a:prstDash val="solid"/>
              <a:miter lim="400000"/>
            </a:ln>
          </a:insideV>
        </a:tcBdr>
        <a:fill>
          <a:solidFill>
            <a:srgbClr val="50A0E1">
              <a:alpha val="70000"/>
            </a:srgbClr>
          </a:solidFill>
        </a:fill>
      </a:tcStyle>
    </a:firstRow>
  </a:tblStyle>
  <a:tblStyle styleId="{3DC5C2F9-1CAC-4260-A1DD-9FCDBB877499}" styleName="">
    <a:tblBg/>
    <a:wholeTbl>
      <a:tcTxStyle b="off" i="off">
        <a:font>
          <a:latin typeface="Geneva"/>
          <a:ea typeface="Geneva"/>
          <a:cs typeface="Geneva"/>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
          <a:latin typeface="Geneva"/>
          <a:ea typeface="Geneva"/>
          <a:cs typeface="Geneva"/>
        </a:font>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
          <a:latin typeface="Geneva"/>
          <a:ea typeface="Geneva"/>
          <a:cs typeface="Geneva"/>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
          <a:latin typeface="Geneva"/>
          <a:ea typeface="Geneva"/>
          <a:cs typeface="Geneva"/>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6CBB8FF1-D9AA-43F3-AF6F-95CC898621D3}" styleName="">
    <a:tblBg/>
    <a:wholeTbl>
      <a:tcTxStyle b="off" i="off">
        <a:font>
          <a:latin typeface="Arial"/>
          <a:ea typeface="Arial"/>
          <a:cs typeface="Arial"/>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EFF1F3"/>
          </a:solidFill>
        </a:fill>
      </a:tcStyle>
    </a:band2H>
    <a:firstCol>
      <a:tcTxStyle b="off" i="off">
        <a:font>
          <a:latin typeface="Arial"/>
          <a:ea typeface="Arial"/>
          <a:cs typeface="Arial"/>
        </a:font>
        <a:srgbClr val="FFFFFF"/>
      </a:tcTxStyle>
      <a:tcStyle>
        <a:tcBdr>
          <a:left>
            <a:ln w="28575"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0000">
              <a:alpha val="25000"/>
            </a:srgbClr>
          </a:solidFill>
        </a:fill>
      </a:tcStyle>
    </a:firstCol>
    <a:lastRow>
      <a:tcTxStyle b="off" i="off">
        <a:font>
          <a:latin typeface="Arial"/>
          <a:ea typeface="Arial"/>
          <a:cs typeface="Arial"/>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28575"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0000">
              <a:alpha val="25000"/>
            </a:srgbClr>
          </a:solidFill>
        </a:fill>
      </a:tcStyle>
    </a:lastRow>
    <a:firstRow>
      <a:tcTxStyle b="off" i="off">
        <a:font>
          <a:latin typeface="Arial"/>
          <a:ea typeface="Arial"/>
          <a:cs typeface="Arial"/>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28575"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0000">
              <a:alpha val="2500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914" autoAdjust="0"/>
  </p:normalViewPr>
  <p:slideViewPr>
    <p:cSldViewPr snapToGrid="0" snapToObjects="1">
      <p:cViewPr varScale="1">
        <p:scale>
          <a:sx n="46" d="100"/>
          <a:sy n="46" d="100"/>
        </p:scale>
        <p:origin x="-1720" y="-104"/>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5" name="Shape 65"/>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66" name="Shape 66"/>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412903178"/>
      </p:ext>
    </p:extLst>
  </p:cSld>
  <p:clrMap bg1="lt1" tx1="dk1" bg2="lt2" tx2="dk2" accent1="accent1" accent2="accent2" accent3="accent3" accent4="accent4" accent5="accent5" accent6="accent6" hlink="hlink" folHlink="folHlink"/>
  <p:notesStyle>
    <a:lvl1pPr defTabSz="584200">
      <a:defRPr sz="2200">
        <a:latin typeface="Lucida Grande"/>
        <a:ea typeface="Lucida Grande"/>
        <a:cs typeface="Lucida Grande"/>
        <a:sym typeface="Lucida Grande"/>
      </a:defRPr>
    </a:lvl1pPr>
    <a:lvl2pPr indent="228600" defTabSz="584200">
      <a:defRPr sz="2200">
        <a:latin typeface="Lucida Grande"/>
        <a:ea typeface="Lucida Grande"/>
        <a:cs typeface="Lucida Grande"/>
        <a:sym typeface="Lucida Grande"/>
      </a:defRPr>
    </a:lvl2pPr>
    <a:lvl3pPr indent="457200" defTabSz="584200">
      <a:defRPr sz="2200">
        <a:latin typeface="Lucida Grande"/>
        <a:ea typeface="Lucida Grande"/>
        <a:cs typeface="Lucida Grande"/>
        <a:sym typeface="Lucida Grande"/>
      </a:defRPr>
    </a:lvl3pPr>
    <a:lvl4pPr indent="685800" defTabSz="584200">
      <a:defRPr sz="2200">
        <a:latin typeface="Lucida Grande"/>
        <a:ea typeface="Lucida Grande"/>
        <a:cs typeface="Lucida Grande"/>
        <a:sym typeface="Lucida Grande"/>
      </a:defRPr>
    </a:lvl4pPr>
    <a:lvl5pPr indent="914400" defTabSz="584200">
      <a:defRPr sz="2200">
        <a:latin typeface="Lucida Grande"/>
        <a:ea typeface="Lucida Grande"/>
        <a:cs typeface="Lucida Grande"/>
        <a:sym typeface="Lucida Grande"/>
      </a:defRPr>
    </a:lvl5pPr>
    <a:lvl6pPr indent="1143000" defTabSz="584200">
      <a:defRPr sz="2200">
        <a:latin typeface="Lucida Grande"/>
        <a:ea typeface="Lucida Grande"/>
        <a:cs typeface="Lucida Grande"/>
        <a:sym typeface="Lucida Grande"/>
      </a:defRPr>
    </a:lvl6pPr>
    <a:lvl7pPr indent="1371600" defTabSz="584200">
      <a:defRPr sz="2200">
        <a:latin typeface="Lucida Grande"/>
        <a:ea typeface="Lucida Grande"/>
        <a:cs typeface="Lucida Grande"/>
        <a:sym typeface="Lucida Grande"/>
      </a:defRPr>
    </a:lvl7pPr>
    <a:lvl8pPr indent="1600200" defTabSz="584200">
      <a:defRPr sz="2200">
        <a:latin typeface="Lucida Grande"/>
        <a:ea typeface="Lucida Grande"/>
        <a:cs typeface="Lucida Grande"/>
        <a:sym typeface="Lucida Grande"/>
      </a:defRPr>
    </a:lvl8pPr>
    <a:lvl9pPr indent="1828800" defTabSz="58420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Shape 344"/>
          <p:cNvSpPr>
            <a:spLocks noGrp="1" noRot="1" noChangeAspect="1"/>
          </p:cNvSpPr>
          <p:nvPr>
            <p:ph type="sldImg"/>
          </p:nvPr>
        </p:nvSpPr>
        <p:spPr>
          <a:prstGeom prst="rect">
            <a:avLst/>
          </a:prstGeom>
        </p:spPr>
        <p:txBody>
          <a:bodyPr/>
          <a:lstStyle/>
          <a:p>
            <a:pPr lvl="0"/>
            <a:endParaRPr/>
          </a:p>
        </p:txBody>
      </p:sp>
      <p:sp>
        <p:nvSpPr>
          <p:cNvPr id="345" name="Shape 345"/>
          <p:cNvSpPr>
            <a:spLocks noGrp="1"/>
          </p:cNvSpPr>
          <p:nvPr>
            <p:ph type="body" sz="quarter" idx="1"/>
          </p:nvPr>
        </p:nvSpPr>
        <p:spPr>
          <a:prstGeom prst="rect">
            <a:avLst/>
          </a:prstGeom>
        </p:spPr>
        <p:txBody>
          <a:bodyPr/>
          <a:lstStyle/>
          <a:p>
            <a:pPr lvl="0" defTabSz="457200">
              <a:defRPr sz="1800"/>
            </a:pPr>
            <a:r>
              <a:rPr sz="3600" dirty="0">
                <a:latin typeface="Helvetica"/>
                <a:ea typeface="Helvetica"/>
                <a:cs typeface="Helvetica"/>
                <a:sym typeface="Helvetica"/>
              </a:rPr>
              <a:t>A transect line can be a physical item that is purchased commercially (e.g., transect tape or surveyor’s tape </a:t>
            </a:r>
            <a:r>
              <a:rPr lang="en-US" sz="3600" dirty="0" smtClean="0">
                <a:latin typeface="Helvetica"/>
                <a:ea typeface="Helvetica"/>
                <a:cs typeface="Helvetica"/>
                <a:sym typeface="Helvetica"/>
              </a:rPr>
              <a:t>from</a:t>
            </a:r>
            <a:r>
              <a:rPr sz="3600" dirty="0" smtClean="0">
                <a:latin typeface="Helvetica"/>
                <a:ea typeface="Helvetica"/>
                <a:cs typeface="Helvetica"/>
                <a:sym typeface="Helvetica"/>
              </a:rPr>
              <a:t> </a:t>
            </a:r>
            <a:r>
              <a:rPr sz="3600" dirty="0">
                <a:latin typeface="Helvetica"/>
                <a:ea typeface="Helvetica"/>
                <a:cs typeface="Helvetica"/>
                <a:sym typeface="Helvetica"/>
              </a:rPr>
              <a:t>forestry suppliers)</a:t>
            </a:r>
          </a:p>
          <a:p>
            <a:pPr lvl="0" defTabSz="457200">
              <a:defRPr sz="1800"/>
            </a:pPr>
            <a:r>
              <a:rPr sz="3600" dirty="0">
                <a:latin typeface="Helvetica"/>
                <a:ea typeface="Helvetica"/>
                <a:cs typeface="Helvetica"/>
                <a:sym typeface="Helvetica"/>
              </a:rPr>
              <a:t>But - can </a:t>
            </a:r>
            <a:r>
              <a:rPr lang="en-US" sz="3600" dirty="0" smtClean="0">
                <a:latin typeface="Helvetica"/>
                <a:ea typeface="Helvetica"/>
                <a:cs typeface="Helvetica"/>
                <a:sym typeface="Helvetica"/>
              </a:rPr>
              <a:t>also </a:t>
            </a:r>
            <a:r>
              <a:rPr sz="3600" dirty="0" smtClean="0">
                <a:latin typeface="Helvetica"/>
                <a:ea typeface="Helvetica"/>
                <a:cs typeface="Helvetica"/>
                <a:sym typeface="Helvetica"/>
              </a:rPr>
              <a:t>be </a:t>
            </a:r>
            <a:r>
              <a:rPr sz="3600" dirty="0">
                <a:latin typeface="Helvetica"/>
                <a:ea typeface="Helvetica"/>
                <a:cs typeface="Helvetica"/>
                <a:sym typeface="Helvetica"/>
              </a:rPr>
              <a:t>marking regular intervals on a piece of rope (e.g. flagging tape). </a:t>
            </a:r>
          </a:p>
          <a:p>
            <a:pPr lvl="0" defTabSz="457200">
              <a:defRPr sz="1800"/>
            </a:pPr>
            <a:r>
              <a:rPr sz="3600" dirty="0" smtClean="0">
                <a:latin typeface="Helvetica"/>
                <a:ea typeface="Helvetica"/>
                <a:cs typeface="Helvetica"/>
                <a:sym typeface="Helvetica"/>
              </a:rPr>
              <a:t>A </a:t>
            </a:r>
            <a:r>
              <a:rPr sz="3600" dirty="0">
                <a:latin typeface="Helvetica"/>
                <a:ea typeface="Helvetica"/>
                <a:cs typeface="Helvetica"/>
                <a:sym typeface="Helvetica"/>
              </a:rPr>
              <a:t>transect line can also be an invisible line between two points. For example, ships can sample along an invisible transect line across the ocean using maps and GPS.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Shape 407"/>
          <p:cNvSpPr>
            <a:spLocks noGrp="1" noRot="1" noChangeAspect="1"/>
          </p:cNvSpPr>
          <p:nvPr>
            <p:ph type="sldImg"/>
          </p:nvPr>
        </p:nvSpPr>
        <p:spPr>
          <a:prstGeom prst="rect">
            <a:avLst/>
          </a:prstGeom>
        </p:spPr>
        <p:txBody>
          <a:bodyPr/>
          <a:lstStyle/>
          <a:p>
            <a:pPr lvl="0"/>
            <a:endParaRPr/>
          </a:p>
        </p:txBody>
      </p:sp>
      <p:sp>
        <p:nvSpPr>
          <p:cNvPr id="408" name="Shape 408"/>
          <p:cNvSpPr>
            <a:spLocks noGrp="1"/>
          </p:cNvSpPr>
          <p:nvPr>
            <p:ph type="body" sz="quarter" idx="1"/>
          </p:nvPr>
        </p:nvSpPr>
        <p:spPr>
          <a:prstGeom prst="rect">
            <a:avLst/>
          </a:prstGeom>
        </p:spPr>
        <p:txBody>
          <a:bodyPr/>
          <a:lstStyle>
            <a:lvl1pPr defTabSz="457200">
              <a:defRPr sz="3200">
                <a:latin typeface="Helvetica"/>
                <a:ea typeface="Helvetica"/>
                <a:cs typeface="Helvetica"/>
                <a:sym typeface="Helvetica"/>
              </a:defRPr>
            </a:lvl1pPr>
          </a:lstStyle>
          <a:p>
            <a:pPr lvl="0">
              <a:defRPr sz="1800"/>
            </a:pPr>
            <a:r>
              <a:rPr sz="3200" dirty="0"/>
              <a:t>Quadrats are placed at designated points along the transect to get detailed information about a study site. </a:t>
            </a:r>
            <a:endParaRPr lang="en-US" sz="3200" dirty="0" smtClean="0"/>
          </a:p>
          <a:p>
            <a:pPr lvl="0">
              <a:defRPr sz="1800"/>
            </a:pPr>
            <a:endParaRPr lang="en-US" sz="3200" dirty="0" smtClean="0"/>
          </a:p>
          <a:p>
            <a:pPr lvl="0">
              <a:defRPr sz="1800"/>
            </a:pPr>
            <a:r>
              <a:rPr lang="en-US" sz="3200" dirty="0" smtClean="0"/>
              <a:t>Q</a:t>
            </a:r>
            <a:r>
              <a:rPr sz="3200" dirty="0" smtClean="0"/>
              <a:t>uadrat</a:t>
            </a:r>
            <a:r>
              <a:rPr lang="en-US" sz="3200" dirty="0" smtClean="0"/>
              <a:t>s</a:t>
            </a:r>
            <a:r>
              <a:rPr sz="3200" dirty="0" smtClean="0"/>
              <a:t> </a:t>
            </a:r>
            <a:r>
              <a:rPr sz="3200" dirty="0"/>
              <a:t>should always be placed the same way in relation to the quadrat. </a:t>
            </a:r>
            <a:endParaRPr lang="en-US" sz="3200" dirty="0" smtClean="0"/>
          </a:p>
          <a:p>
            <a:pPr lvl="0">
              <a:defRPr sz="1800"/>
            </a:pPr>
            <a:r>
              <a:rPr sz="3200" dirty="0" smtClean="0"/>
              <a:t>It </a:t>
            </a:r>
            <a:r>
              <a:rPr sz="3200" dirty="0"/>
              <a:t>does not matter where the quadrat is placed as long as the placement is the same for the entire </a:t>
            </a:r>
            <a:r>
              <a:rPr sz="3200" dirty="0" smtClean="0"/>
              <a:t>class. </a:t>
            </a:r>
            <a:endParaRPr lang="en-US" sz="3200" dirty="0" smtClean="0"/>
          </a:p>
          <a:p>
            <a:pPr lvl="0">
              <a:defRPr sz="1800"/>
            </a:pPr>
            <a:endParaRPr lang="en-US" sz="3200" dirty="0" smtClean="0"/>
          </a:p>
          <a:p>
            <a:pPr lvl="0">
              <a:defRPr sz="1800"/>
            </a:pPr>
            <a:r>
              <a:rPr lang="en-US" sz="3200" b="1" dirty="0" smtClean="0"/>
              <a:t>Question: </a:t>
            </a:r>
            <a:r>
              <a:rPr lang="en-US" sz="3200" dirty="0" smtClean="0"/>
              <a:t>How do you want to place our quadrats? </a:t>
            </a:r>
          </a:p>
          <a:p>
            <a:pPr lvl="0">
              <a:defRPr sz="1800"/>
            </a:pPr>
            <a:r>
              <a:rPr lang="en-US" sz="3200" dirty="0" smtClean="0"/>
              <a:t>As long as everyone agrees, it does not matter how place as long as everyone consistent. However,</a:t>
            </a:r>
            <a:r>
              <a:rPr lang="en-US" sz="3200" baseline="0" dirty="0" smtClean="0"/>
              <a:t> k</a:t>
            </a:r>
            <a:r>
              <a:rPr sz="3200" dirty="0" smtClean="0"/>
              <a:t>eep </a:t>
            </a:r>
            <a:r>
              <a:rPr sz="3200" dirty="0"/>
              <a:t>in mind that although it might be easier to remember to always place the quadrat right over the transect point, the transect tape might obscure some organisms.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Shape 413"/>
          <p:cNvSpPr>
            <a:spLocks noGrp="1" noRot="1" noChangeAspect="1"/>
          </p:cNvSpPr>
          <p:nvPr>
            <p:ph type="sldImg"/>
          </p:nvPr>
        </p:nvSpPr>
        <p:spPr>
          <a:prstGeom prst="rect">
            <a:avLst/>
          </a:prstGeom>
        </p:spPr>
        <p:txBody>
          <a:bodyPr/>
          <a:lstStyle/>
          <a:p>
            <a:pPr lvl="0"/>
            <a:endParaRPr/>
          </a:p>
        </p:txBody>
      </p:sp>
      <p:sp>
        <p:nvSpPr>
          <p:cNvPr id="414" name="Shape 414"/>
          <p:cNvSpPr>
            <a:spLocks noGrp="1"/>
          </p:cNvSpPr>
          <p:nvPr>
            <p:ph type="body" sz="quarter" idx="1"/>
          </p:nvPr>
        </p:nvSpPr>
        <p:spPr>
          <a:prstGeom prst="rect">
            <a:avLst/>
          </a:prstGeom>
        </p:spPr>
        <p:txBody>
          <a:bodyPr/>
          <a:lstStyle/>
          <a:p>
            <a:pPr lvl="0" defTabSz="457200">
              <a:defRPr sz="1800"/>
            </a:pPr>
            <a:r>
              <a:rPr sz="3200" dirty="0">
                <a:latin typeface="Helvetica"/>
                <a:ea typeface="Helvetica"/>
                <a:cs typeface="Helvetica"/>
                <a:sym typeface="Helvetica"/>
              </a:rPr>
              <a:t>Place a quadrat with intersecting lines along pre- determined points on the transect line and record what is underneath each intersection within the quadrat frame. This method is similar to that used with </a:t>
            </a:r>
            <a:r>
              <a:rPr sz="3200" dirty="0" smtClean="0">
                <a:latin typeface="Helvetica"/>
                <a:ea typeface="Helvetica"/>
                <a:cs typeface="Helvetica"/>
                <a:sym typeface="Helvetica"/>
              </a:rPr>
              <a:t>the </a:t>
            </a:r>
            <a:r>
              <a:rPr sz="3200" dirty="0">
                <a:latin typeface="Helvetica"/>
                <a:ea typeface="Helvetica"/>
                <a:cs typeface="Helvetica"/>
                <a:sym typeface="Helvetica"/>
              </a:rPr>
              <a:t>transect, but there are multiple intersections within the frame to be counted. </a:t>
            </a:r>
            <a:endParaRPr lang="en-US" sz="3200" dirty="0" smtClean="0">
              <a:latin typeface="Helvetica"/>
              <a:ea typeface="Helvetica"/>
              <a:cs typeface="Helvetica"/>
              <a:sym typeface="Helvetica"/>
            </a:endParaRPr>
          </a:p>
          <a:p>
            <a:pPr lvl="0" defTabSz="457200">
              <a:defRPr sz="1800"/>
            </a:pPr>
            <a:endParaRPr lang="en-US" sz="3200" dirty="0" smtClean="0">
              <a:latin typeface="Helvetica"/>
              <a:ea typeface="Helvetica"/>
              <a:cs typeface="Helvetica"/>
              <a:sym typeface="Helvetica"/>
            </a:endParaRPr>
          </a:p>
          <a:p>
            <a:pPr lvl="0" defTabSz="457200">
              <a:defRPr sz="1800"/>
            </a:pPr>
            <a:r>
              <a:rPr lang="en-US" sz="3200" dirty="0" smtClean="0">
                <a:latin typeface="Helvetica"/>
                <a:ea typeface="Helvetica"/>
                <a:cs typeface="Helvetica"/>
                <a:sym typeface="Helvetica"/>
              </a:rPr>
              <a:t>Doing</a:t>
            </a:r>
            <a:r>
              <a:rPr lang="en-US" sz="3200" baseline="0" dirty="0" smtClean="0">
                <a:latin typeface="Helvetica"/>
                <a:ea typeface="Helvetica"/>
                <a:cs typeface="Helvetica"/>
                <a:sym typeface="Helvetica"/>
              </a:rPr>
              <a:t> this increases our sample size as getting so many more data points. In OPIHI, we will need to get </a:t>
            </a:r>
            <a:r>
              <a:rPr lang="en-US" sz="3200" b="1" baseline="0" dirty="0" smtClean="0">
                <a:latin typeface="Helvetica"/>
                <a:ea typeface="Helvetica"/>
                <a:cs typeface="Helvetica"/>
                <a:sym typeface="Helvetica"/>
              </a:rPr>
              <a:t>25 quadrats in the intertidal</a:t>
            </a:r>
            <a:r>
              <a:rPr lang="en-US" sz="3200" baseline="0" dirty="0" smtClean="0">
                <a:latin typeface="Helvetica"/>
                <a:ea typeface="Helvetica"/>
                <a:cs typeface="Helvetica"/>
                <a:sym typeface="Helvetica"/>
              </a:rPr>
              <a:t> on each field trip. </a:t>
            </a:r>
            <a:endParaRPr sz="3200" dirty="0">
              <a:latin typeface="Helvetica"/>
              <a:ea typeface="Helvetica"/>
              <a:cs typeface="Helvetica"/>
              <a:sym typeface="Helvetica"/>
            </a:endParaRPr>
          </a:p>
          <a:p>
            <a:pPr lvl="0" defTabSz="457200">
              <a:defRPr sz="1800"/>
            </a:pPr>
            <a:endParaRPr sz="3200" dirty="0">
              <a:latin typeface="Helvetica"/>
              <a:ea typeface="Helvetica"/>
              <a:cs typeface="Helvetica"/>
              <a:sym typeface="Helvetica"/>
            </a:endParaRPr>
          </a:p>
          <a:p>
            <a:pPr lvl="0" defTabSz="457200">
              <a:defRPr sz="1800"/>
            </a:pPr>
            <a:r>
              <a:rPr sz="3200" dirty="0">
                <a:latin typeface="Helvetica"/>
                <a:ea typeface="Helvetica"/>
                <a:cs typeface="Helvetica"/>
                <a:sym typeface="Helvetica"/>
              </a:rPr>
              <a:t>GO THROUGH </a:t>
            </a:r>
            <a:r>
              <a:rPr lang="en-US" sz="3200" dirty="0" smtClean="0">
                <a:latin typeface="Helvetica"/>
                <a:ea typeface="Helvetica"/>
                <a:cs typeface="Helvetica"/>
                <a:sym typeface="Helvetica"/>
              </a:rPr>
              <a:t>THE </a:t>
            </a:r>
            <a:r>
              <a:rPr sz="3200" dirty="0" smtClean="0">
                <a:latin typeface="Helvetica"/>
                <a:ea typeface="Helvetica"/>
                <a:cs typeface="Helvetica"/>
                <a:sym typeface="Helvetica"/>
              </a:rPr>
              <a:t>TABLE</a:t>
            </a:r>
            <a:r>
              <a:rPr lang="en-US" sz="3200" dirty="0" smtClean="0">
                <a:latin typeface="Helvetica"/>
                <a:ea typeface="Helvetica"/>
                <a:cs typeface="Helvetica"/>
                <a:sym typeface="Helvetica"/>
              </a:rPr>
              <a:t> (so students understand how to fill out)</a:t>
            </a:r>
            <a:r>
              <a:rPr sz="3200" dirty="0" smtClean="0">
                <a:latin typeface="Helvetica"/>
                <a:ea typeface="Helvetica"/>
                <a:cs typeface="Helvetica"/>
                <a:sym typeface="Helvetica"/>
              </a:rPr>
              <a:t>. </a:t>
            </a:r>
            <a:endParaRPr lang="en-US" sz="3200" dirty="0" smtClean="0">
              <a:latin typeface="Helvetica"/>
              <a:ea typeface="Helvetica"/>
              <a:cs typeface="Helvetica"/>
              <a:sym typeface="Helvetica"/>
            </a:endParaRPr>
          </a:p>
          <a:p>
            <a:pPr lvl="0" defTabSz="457200">
              <a:defRPr sz="1800"/>
            </a:pPr>
            <a:r>
              <a:rPr sz="3200" dirty="0" smtClean="0">
                <a:latin typeface="Helvetica"/>
                <a:ea typeface="Helvetica"/>
                <a:cs typeface="Helvetica"/>
                <a:sym typeface="Helvetica"/>
              </a:rPr>
              <a:t>Categories </a:t>
            </a:r>
            <a:r>
              <a:rPr sz="3200" dirty="0">
                <a:latin typeface="Helvetica"/>
                <a:ea typeface="Helvetica"/>
                <a:cs typeface="Helvetica"/>
                <a:sym typeface="Helvetica"/>
              </a:rPr>
              <a:t>in 1st column, transect points in other columns. </a:t>
            </a:r>
            <a:endParaRPr lang="en-US" sz="3200" dirty="0" smtClean="0">
              <a:latin typeface="Helvetica"/>
              <a:ea typeface="Helvetica"/>
              <a:cs typeface="Helvetica"/>
              <a:sym typeface="Helvetica"/>
            </a:endParaRPr>
          </a:p>
          <a:p>
            <a:pPr lvl="0" defTabSz="457200">
              <a:defRPr sz="1800"/>
            </a:pPr>
            <a:r>
              <a:rPr sz="3200" dirty="0" smtClean="0">
                <a:latin typeface="Helvetica"/>
                <a:ea typeface="Helvetica"/>
                <a:cs typeface="Helvetica"/>
                <a:sym typeface="Helvetica"/>
              </a:rPr>
              <a:t>Since </a:t>
            </a:r>
            <a:r>
              <a:rPr sz="3200" dirty="0">
                <a:latin typeface="Helvetica"/>
                <a:ea typeface="Helvetica"/>
                <a:cs typeface="Helvetica"/>
                <a:sym typeface="Helvetica"/>
              </a:rPr>
              <a:t>there are nine </a:t>
            </a:r>
            <a:r>
              <a:rPr sz="3200" dirty="0" smtClean="0">
                <a:latin typeface="Helvetica"/>
                <a:ea typeface="Helvetica"/>
                <a:cs typeface="Helvetica"/>
                <a:sym typeface="Helvetica"/>
              </a:rPr>
              <a:t>intercepts</a:t>
            </a:r>
            <a:r>
              <a:rPr lang="en-US" sz="3200" dirty="0" smtClean="0">
                <a:latin typeface="Helvetica"/>
                <a:ea typeface="Helvetica"/>
                <a:cs typeface="Helvetica"/>
                <a:sym typeface="Helvetica"/>
              </a:rPr>
              <a:t> (in middle, if do not use edge of quadrat)</a:t>
            </a:r>
            <a:r>
              <a:rPr sz="3200" dirty="0" smtClean="0">
                <a:latin typeface="Helvetica"/>
                <a:ea typeface="Helvetica"/>
                <a:cs typeface="Helvetica"/>
                <a:sym typeface="Helvetica"/>
              </a:rPr>
              <a:t>, </a:t>
            </a:r>
            <a:r>
              <a:rPr sz="3200" dirty="0">
                <a:latin typeface="Helvetica"/>
                <a:ea typeface="Helvetica"/>
                <a:cs typeface="Helvetica"/>
                <a:sym typeface="Helvetica"/>
              </a:rPr>
              <a:t>the total in each column should add up to </a:t>
            </a:r>
            <a:r>
              <a:rPr sz="3200" dirty="0" smtClean="0">
                <a:latin typeface="Helvetica"/>
                <a:ea typeface="Helvetica"/>
                <a:cs typeface="Helvetica"/>
                <a:sym typeface="Helvetica"/>
              </a:rPr>
              <a:t>nine. </a:t>
            </a:r>
            <a:endParaRPr lang="en-US" sz="3200" dirty="0" smtClean="0">
              <a:latin typeface="Helvetica"/>
              <a:ea typeface="Helvetica"/>
              <a:cs typeface="Helvetica"/>
              <a:sym typeface="Helvetica"/>
            </a:endParaRPr>
          </a:p>
          <a:p>
            <a:pPr lvl="0" defTabSz="457200">
              <a:defRPr sz="1800"/>
            </a:pPr>
            <a:r>
              <a:rPr sz="3200" dirty="0" smtClean="0">
                <a:latin typeface="Helvetica"/>
                <a:ea typeface="Helvetica"/>
                <a:cs typeface="Helvetica"/>
                <a:sym typeface="Helvetica"/>
              </a:rPr>
              <a:t>CHECK </a:t>
            </a:r>
            <a:r>
              <a:rPr sz="3200" dirty="0">
                <a:latin typeface="Helvetica"/>
                <a:ea typeface="Helvetica"/>
                <a:cs typeface="Helvetica"/>
                <a:sym typeface="Helvetica"/>
              </a:rPr>
              <a:t>NUMBER of points before moving to next transect point.</a:t>
            </a:r>
          </a:p>
          <a:p>
            <a:pPr lvl="0" defTabSz="457200">
              <a:defRPr sz="1800"/>
            </a:pPr>
            <a:endParaRPr sz="3200" dirty="0">
              <a:latin typeface="Helvetica"/>
              <a:ea typeface="Helvetica"/>
              <a:cs typeface="Helvetica"/>
              <a:sym typeface="Helvetica"/>
            </a:endParaRPr>
          </a:p>
          <a:p>
            <a:pPr lvl="0" defTabSz="457200">
              <a:defRPr sz="1800"/>
            </a:pPr>
            <a:r>
              <a:rPr lang="en-US" sz="3200" dirty="0" smtClean="0">
                <a:latin typeface="Helvetica"/>
                <a:ea typeface="Helvetica"/>
                <a:cs typeface="Helvetica"/>
                <a:sym typeface="Helvetica"/>
              </a:rPr>
              <a:t>In the circle study site,</a:t>
            </a:r>
            <a:r>
              <a:rPr lang="en-US" sz="3200" baseline="0" dirty="0" smtClean="0">
                <a:latin typeface="Helvetica"/>
                <a:ea typeface="Helvetica"/>
                <a:cs typeface="Helvetica"/>
                <a:sym typeface="Helvetica"/>
              </a:rPr>
              <a:t> t</a:t>
            </a:r>
            <a:r>
              <a:rPr sz="3200" dirty="0" smtClean="0">
                <a:latin typeface="Helvetica"/>
                <a:ea typeface="Helvetica"/>
                <a:cs typeface="Helvetica"/>
                <a:sym typeface="Helvetica"/>
              </a:rPr>
              <a:t>he </a:t>
            </a:r>
            <a:r>
              <a:rPr sz="3200" dirty="0">
                <a:latin typeface="Helvetica"/>
                <a:ea typeface="Helvetica"/>
                <a:cs typeface="Helvetica"/>
                <a:sym typeface="Helvetica"/>
              </a:rPr>
              <a:t>quadrat point-intercept method has allowed us to record three of the four species at this site, but we are still missing green, it is so small it has never occurred under an intercept.</a:t>
            </a:r>
          </a:p>
          <a:p>
            <a:pPr lvl="0" defTabSz="457200">
              <a:defRPr sz="1800"/>
            </a:pPr>
            <a:endParaRPr sz="3200" dirty="0">
              <a:latin typeface="Helvetica"/>
              <a:ea typeface="Helvetica"/>
              <a:cs typeface="Helvetica"/>
              <a:sym typeface="Helvetica"/>
            </a:endParaRPr>
          </a:p>
          <a:p>
            <a:pPr lvl="0" defTabSz="457200">
              <a:defRPr sz="1800"/>
            </a:pPr>
            <a:endParaRPr sz="3200" dirty="0">
              <a:latin typeface="Helvetica"/>
              <a:ea typeface="Helvetica"/>
              <a:cs typeface="Helvetica"/>
              <a:sym typeface="Helvetic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Shape 419"/>
          <p:cNvSpPr>
            <a:spLocks noGrp="1" noRot="1" noChangeAspect="1"/>
          </p:cNvSpPr>
          <p:nvPr>
            <p:ph type="sldImg"/>
          </p:nvPr>
        </p:nvSpPr>
        <p:spPr>
          <a:prstGeom prst="rect">
            <a:avLst/>
          </a:prstGeom>
        </p:spPr>
        <p:txBody>
          <a:bodyPr/>
          <a:lstStyle/>
          <a:p>
            <a:pPr lvl="0"/>
            <a:endParaRPr/>
          </a:p>
        </p:txBody>
      </p:sp>
      <p:sp>
        <p:nvSpPr>
          <p:cNvPr id="420" name="Shape 420"/>
          <p:cNvSpPr>
            <a:spLocks noGrp="1"/>
          </p:cNvSpPr>
          <p:nvPr>
            <p:ph type="body" sz="quarter" idx="1"/>
          </p:nvPr>
        </p:nvSpPr>
        <p:spPr>
          <a:prstGeom prst="rect">
            <a:avLst/>
          </a:prstGeom>
        </p:spPr>
        <p:txBody>
          <a:bodyPr/>
          <a:lstStyle/>
          <a:p>
            <a:pPr lvl="0" defTabSz="457200">
              <a:defRPr sz="1800"/>
            </a:pPr>
            <a:r>
              <a:rPr lang="en-US" sz="3200" b="1" dirty="0" smtClean="0">
                <a:latin typeface="Helvetica"/>
                <a:ea typeface="Helvetica"/>
                <a:cs typeface="Helvetica"/>
                <a:sym typeface="Helvetica"/>
              </a:rPr>
              <a:t>Question: </a:t>
            </a:r>
            <a:r>
              <a:rPr lang="en-US" sz="3200" dirty="0" smtClean="0">
                <a:latin typeface="Helvetica"/>
                <a:ea typeface="Helvetica"/>
                <a:cs typeface="Helvetica"/>
                <a:sym typeface="Helvetica"/>
              </a:rPr>
              <a:t>Ask if anyone captured the more rare/small</a:t>
            </a:r>
            <a:r>
              <a:rPr lang="en-US" sz="3200" baseline="0" dirty="0" smtClean="0">
                <a:latin typeface="Helvetica"/>
                <a:ea typeface="Helvetica"/>
                <a:cs typeface="Helvetica"/>
                <a:sym typeface="Helvetica"/>
              </a:rPr>
              <a:t> organisms. </a:t>
            </a:r>
          </a:p>
          <a:p>
            <a:pPr lvl="0" defTabSz="457200">
              <a:defRPr sz="1800"/>
            </a:pPr>
            <a:endParaRPr lang="en-US" sz="3200" baseline="0" dirty="0" smtClean="0">
              <a:latin typeface="Helvetica"/>
              <a:ea typeface="Helvetica"/>
              <a:cs typeface="Helvetica"/>
              <a:sym typeface="Helvetica"/>
            </a:endParaRPr>
          </a:p>
          <a:p>
            <a:pPr lvl="0" defTabSz="457200">
              <a:defRPr sz="1800"/>
            </a:pPr>
            <a:r>
              <a:rPr lang="en-US" sz="3200" baseline="0" dirty="0" smtClean="0">
                <a:latin typeface="Helvetica"/>
                <a:ea typeface="Helvetica"/>
                <a:cs typeface="Helvetica"/>
                <a:sym typeface="Helvetica"/>
              </a:rPr>
              <a:t>Quadrat Point-intercept:</a:t>
            </a:r>
            <a:endParaRPr sz="3200" dirty="0">
              <a:latin typeface="Helvetica"/>
              <a:ea typeface="Helvetica"/>
              <a:cs typeface="Helvetica"/>
              <a:sym typeface="Helvetica"/>
            </a:endParaRPr>
          </a:p>
          <a:p>
            <a:pPr lvl="0" defTabSz="457200">
              <a:defRPr sz="1800"/>
            </a:pPr>
            <a:r>
              <a:rPr sz="3200" dirty="0">
                <a:latin typeface="Helvetica"/>
                <a:ea typeface="Helvetica"/>
                <a:cs typeface="Helvetica"/>
                <a:sym typeface="Helvetica"/>
              </a:rPr>
              <a:t>PRO = Captures more information, </a:t>
            </a:r>
            <a:r>
              <a:rPr lang="en-US" sz="3200" dirty="0" smtClean="0">
                <a:latin typeface="Helvetica"/>
                <a:ea typeface="Helvetica"/>
                <a:cs typeface="Helvetica"/>
                <a:sym typeface="Helvetica"/>
              </a:rPr>
              <a:t>still </a:t>
            </a:r>
            <a:r>
              <a:rPr sz="3200" dirty="0" smtClean="0">
                <a:latin typeface="Helvetica"/>
                <a:ea typeface="Helvetica"/>
                <a:cs typeface="Helvetica"/>
                <a:sym typeface="Helvetica"/>
              </a:rPr>
              <a:t>accurate</a:t>
            </a:r>
            <a:r>
              <a:rPr sz="3200" dirty="0">
                <a:latin typeface="Helvetica"/>
                <a:ea typeface="Helvetica"/>
                <a:cs typeface="Helvetica"/>
                <a:sym typeface="Helvetica"/>
              </a:rPr>
              <a:t>, easy to replicate </a:t>
            </a:r>
          </a:p>
          <a:p>
            <a:pPr lvl="0" defTabSz="457200">
              <a:defRPr sz="1800"/>
            </a:pPr>
            <a:r>
              <a:rPr sz="3200" dirty="0">
                <a:latin typeface="Helvetica"/>
                <a:ea typeface="Helvetica"/>
                <a:cs typeface="Helvetica"/>
                <a:sym typeface="Helvetica"/>
              </a:rPr>
              <a:t>CON = takes more time, still misses stuff</a:t>
            </a:r>
          </a:p>
          <a:p>
            <a:pPr lvl="0" defTabSz="457200">
              <a:defRPr sz="1800"/>
            </a:pPr>
            <a:endParaRPr sz="1200" dirty="0">
              <a:latin typeface="Helvetica"/>
              <a:ea typeface="Helvetica"/>
              <a:cs typeface="Helvetica"/>
              <a:sym typeface="Helvetica"/>
            </a:endParaRPr>
          </a:p>
          <a:p>
            <a:pPr lvl="0" defTabSz="457200">
              <a:defRPr sz="1800"/>
            </a:pPr>
            <a:endParaRPr sz="1200" dirty="0">
              <a:latin typeface="Helvetica"/>
              <a:ea typeface="Helvetica"/>
              <a:cs typeface="Helvetica"/>
              <a:sym typeface="Helvetic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Shape 425"/>
          <p:cNvSpPr>
            <a:spLocks noGrp="1" noRot="1" noChangeAspect="1"/>
          </p:cNvSpPr>
          <p:nvPr>
            <p:ph type="sldImg"/>
          </p:nvPr>
        </p:nvSpPr>
        <p:spPr>
          <a:prstGeom prst="rect">
            <a:avLst/>
          </a:prstGeom>
        </p:spPr>
        <p:txBody>
          <a:bodyPr/>
          <a:lstStyle/>
          <a:p>
            <a:pPr lvl="0"/>
            <a:endParaRPr/>
          </a:p>
        </p:txBody>
      </p:sp>
      <p:sp>
        <p:nvSpPr>
          <p:cNvPr id="426" name="Shape 426"/>
          <p:cNvSpPr>
            <a:spLocks noGrp="1"/>
          </p:cNvSpPr>
          <p:nvPr>
            <p:ph type="body" sz="quarter" idx="1"/>
          </p:nvPr>
        </p:nvSpPr>
        <p:spPr>
          <a:prstGeom prst="rect">
            <a:avLst/>
          </a:prstGeom>
        </p:spPr>
        <p:txBody>
          <a:bodyPr/>
          <a:lstStyle/>
          <a:p>
            <a:pPr lvl="0" defTabSz="457200">
              <a:defRPr sz="1800"/>
            </a:pPr>
            <a:r>
              <a:rPr sz="3200" dirty="0">
                <a:latin typeface="Helvetica"/>
                <a:ea typeface="Helvetica"/>
                <a:cs typeface="Helvetica"/>
                <a:sym typeface="Helvetica"/>
              </a:rPr>
              <a:t>In the quadrat percent cover method, </a:t>
            </a:r>
            <a:r>
              <a:rPr lang="en-US" sz="3200" dirty="0" smtClean="0">
                <a:latin typeface="Helvetica"/>
                <a:ea typeface="Helvetica"/>
                <a:cs typeface="Helvetica"/>
                <a:sym typeface="Helvetica"/>
              </a:rPr>
              <a:t>you</a:t>
            </a:r>
            <a:r>
              <a:rPr sz="3200" dirty="0" smtClean="0">
                <a:latin typeface="Helvetica"/>
                <a:ea typeface="Helvetica"/>
                <a:cs typeface="Helvetica"/>
                <a:sym typeface="Helvetica"/>
              </a:rPr>
              <a:t> </a:t>
            </a:r>
            <a:r>
              <a:rPr lang="en-US" sz="3200" dirty="0" smtClean="0">
                <a:latin typeface="Helvetica"/>
                <a:ea typeface="Helvetica"/>
                <a:cs typeface="Helvetica"/>
                <a:sym typeface="Helvetica"/>
              </a:rPr>
              <a:t>estimate and </a:t>
            </a:r>
            <a:r>
              <a:rPr sz="3200" dirty="0" smtClean="0">
                <a:latin typeface="Helvetica"/>
                <a:ea typeface="Helvetica"/>
                <a:cs typeface="Helvetica"/>
                <a:sym typeface="Helvetica"/>
              </a:rPr>
              <a:t>record </a:t>
            </a:r>
            <a:r>
              <a:rPr lang="en-US" sz="3200" dirty="0" smtClean="0">
                <a:latin typeface="Helvetica"/>
                <a:ea typeface="Helvetica"/>
                <a:cs typeface="Helvetica"/>
                <a:sym typeface="Helvetica"/>
              </a:rPr>
              <a:t>the percentage </a:t>
            </a:r>
            <a:r>
              <a:rPr sz="3200" dirty="0" smtClean="0">
                <a:latin typeface="Helvetica"/>
                <a:ea typeface="Helvetica"/>
                <a:cs typeface="Helvetica"/>
                <a:sym typeface="Helvetica"/>
              </a:rPr>
              <a:t>that </a:t>
            </a:r>
            <a:r>
              <a:rPr sz="3200" dirty="0">
                <a:latin typeface="Helvetica"/>
                <a:ea typeface="Helvetica"/>
                <a:cs typeface="Helvetica"/>
                <a:sym typeface="Helvetica"/>
              </a:rPr>
              <a:t>each organism takes up within the </a:t>
            </a:r>
            <a:r>
              <a:rPr sz="3200" dirty="0" smtClean="0">
                <a:latin typeface="Helvetica"/>
                <a:ea typeface="Helvetica"/>
                <a:cs typeface="Helvetica"/>
                <a:sym typeface="Helvetica"/>
              </a:rPr>
              <a:t>quadrat. </a:t>
            </a:r>
            <a:endParaRPr lang="en-US" sz="3200" dirty="0" smtClean="0">
              <a:latin typeface="Helvetica"/>
              <a:ea typeface="Helvetica"/>
              <a:cs typeface="Helvetica"/>
              <a:sym typeface="Helvetica"/>
            </a:endParaRPr>
          </a:p>
          <a:p>
            <a:pPr lvl="0" defTabSz="457200">
              <a:defRPr sz="1800"/>
            </a:pPr>
            <a:r>
              <a:rPr lang="en-US" sz="3200" dirty="0" smtClean="0">
                <a:latin typeface="Helvetica"/>
                <a:ea typeface="Helvetica"/>
                <a:cs typeface="Helvetica"/>
                <a:sym typeface="Helvetica"/>
              </a:rPr>
              <a:t>You</a:t>
            </a:r>
            <a:r>
              <a:rPr sz="3200" dirty="0" smtClean="0">
                <a:latin typeface="Helvetica"/>
                <a:ea typeface="Helvetica"/>
                <a:cs typeface="Helvetica"/>
                <a:sym typeface="Helvetica"/>
              </a:rPr>
              <a:t> </a:t>
            </a:r>
            <a:r>
              <a:rPr sz="3200" dirty="0">
                <a:latin typeface="Helvetica"/>
                <a:ea typeface="Helvetica"/>
                <a:cs typeface="Helvetica"/>
                <a:sym typeface="Helvetica"/>
              </a:rPr>
              <a:t>do not need to pay attention to the intercepts inside the quadrat, although they can be useful reference points to help with estimation of percent </a:t>
            </a:r>
            <a:r>
              <a:rPr sz="3200" dirty="0" smtClean="0">
                <a:latin typeface="Helvetica"/>
                <a:ea typeface="Helvetica"/>
                <a:cs typeface="Helvetica"/>
                <a:sym typeface="Helvetica"/>
              </a:rPr>
              <a:t>cover</a:t>
            </a:r>
            <a:r>
              <a:rPr lang="en-US" sz="3200" dirty="0" smtClean="0">
                <a:latin typeface="Helvetica"/>
                <a:ea typeface="Helvetica"/>
                <a:cs typeface="Helvetica"/>
                <a:sym typeface="Helvetica"/>
              </a:rPr>
              <a:t> (see squares modification)</a:t>
            </a:r>
            <a:r>
              <a:rPr sz="3200" dirty="0" smtClean="0">
                <a:latin typeface="Helvetica"/>
                <a:ea typeface="Helvetica"/>
                <a:cs typeface="Helvetica"/>
                <a:sym typeface="Helvetica"/>
              </a:rPr>
              <a:t>. </a:t>
            </a:r>
            <a:endParaRPr sz="3200" dirty="0">
              <a:latin typeface="Helvetica"/>
              <a:ea typeface="Helvetica"/>
              <a:cs typeface="Helvetica"/>
              <a:sym typeface="Helvetica"/>
            </a:endParaRPr>
          </a:p>
          <a:p>
            <a:pPr lvl="0" defTabSz="457200">
              <a:defRPr sz="1800"/>
            </a:pPr>
            <a:endParaRPr sz="3200" dirty="0">
              <a:latin typeface="Helvetica"/>
              <a:ea typeface="Helvetica"/>
              <a:cs typeface="Helvetica"/>
              <a:sym typeface="Helvetica"/>
            </a:endParaRPr>
          </a:p>
          <a:p>
            <a:pPr lvl="0" defTabSz="457200">
              <a:defRPr sz="1800"/>
            </a:pPr>
            <a:r>
              <a:rPr sz="3200" dirty="0">
                <a:latin typeface="Helvetica"/>
                <a:ea typeface="Helvetica"/>
                <a:cs typeface="Helvetica"/>
                <a:sym typeface="Helvetica"/>
              </a:rPr>
              <a:t>A helpful tip when using the quadrat percent cover method is to </a:t>
            </a:r>
            <a:r>
              <a:rPr sz="3200" b="1" dirty="0">
                <a:latin typeface="Helvetica"/>
                <a:ea typeface="Helvetica"/>
                <a:cs typeface="Helvetica"/>
                <a:sym typeface="Helvetica"/>
              </a:rPr>
              <a:t>imagine all the organisms of one species pushed into a corner</a:t>
            </a:r>
            <a:r>
              <a:rPr sz="3200" dirty="0">
                <a:latin typeface="Helvetica"/>
                <a:ea typeface="Helvetica"/>
                <a:cs typeface="Helvetica"/>
                <a:sym typeface="Helvetica"/>
              </a:rPr>
              <a:t> of the quadrat and estimate what percentage of the quadrat they take up. It is often </a:t>
            </a:r>
            <a:r>
              <a:rPr sz="3200" b="1" dirty="0">
                <a:latin typeface="Helvetica"/>
                <a:ea typeface="Helvetica"/>
                <a:cs typeface="Helvetica"/>
                <a:sym typeface="Helvetica"/>
              </a:rPr>
              <a:t>easier to start with the rare organisms and rare substrate</a:t>
            </a:r>
            <a:r>
              <a:rPr sz="3200" dirty="0">
                <a:latin typeface="Helvetica"/>
                <a:ea typeface="Helvetica"/>
                <a:cs typeface="Helvetica"/>
                <a:sym typeface="Helvetica"/>
              </a:rPr>
              <a:t> and finish with the most common organisms and substrate. </a:t>
            </a:r>
          </a:p>
          <a:p>
            <a:pPr lvl="0" defTabSz="457200">
              <a:defRPr sz="1800"/>
            </a:pPr>
            <a:r>
              <a:rPr sz="3200" dirty="0">
                <a:latin typeface="Helvetica"/>
                <a:ea typeface="Helvetica"/>
                <a:cs typeface="Helvetica"/>
                <a:sym typeface="Helvetica"/>
              </a:rPr>
              <a:t>The total percent in each quadrat column should add up to 100. Note that species that occur in less than 1% of the area are not considered in the total.</a:t>
            </a:r>
          </a:p>
          <a:p>
            <a:pPr lvl="0" defTabSz="457200">
              <a:defRPr sz="1800"/>
            </a:pPr>
            <a:endParaRPr sz="3200" dirty="0">
              <a:latin typeface="Helvetica"/>
              <a:ea typeface="Helvetica"/>
              <a:cs typeface="Helvetica"/>
              <a:sym typeface="Helvetica"/>
            </a:endParaRPr>
          </a:p>
          <a:p>
            <a:pPr lvl="0" defTabSz="457200">
              <a:defRPr sz="1800"/>
            </a:pPr>
            <a:r>
              <a:rPr lang="en-US" sz="3200" dirty="0" smtClean="0">
                <a:latin typeface="Helvetica"/>
                <a:ea typeface="Helvetica"/>
                <a:cs typeface="Helvetica"/>
                <a:sym typeface="Helvetica"/>
              </a:rPr>
              <a:t>Take quadrat percent cover information at the same transect locations as the point-intercept method so we can directly compare each of the methods. In</a:t>
            </a:r>
            <a:r>
              <a:rPr lang="en-US" sz="3200" baseline="0" dirty="0" smtClean="0">
                <a:latin typeface="Helvetica"/>
                <a:ea typeface="Helvetica"/>
                <a:cs typeface="Helvetica"/>
                <a:sym typeface="Helvetica"/>
              </a:rPr>
              <a:t> the field, you would take these methods at the same time. </a:t>
            </a:r>
            <a:endParaRPr sz="3200" dirty="0">
              <a:latin typeface="Helvetica"/>
              <a:ea typeface="Helvetica"/>
              <a:cs typeface="Helvetica"/>
              <a:sym typeface="Helvetic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Shape 431"/>
          <p:cNvSpPr>
            <a:spLocks noGrp="1" noRot="1" noChangeAspect="1"/>
          </p:cNvSpPr>
          <p:nvPr>
            <p:ph type="sldImg"/>
          </p:nvPr>
        </p:nvSpPr>
        <p:spPr>
          <a:prstGeom prst="rect">
            <a:avLst/>
          </a:prstGeom>
        </p:spPr>
        <p:txBody>
          <a:bodyPr/>
          <a:lstStyle/>
          <a:p>
            <a:pPr lvl="0"/>
            <a:endParaRPr/>
          </a:p>
        </p:txBody>
      </p:sp>
      <p:sp>
        <p:nvSpPr>
          <p:cNvPr id="432" name="Shape 432"/>
          <p:cNvSpPr>
            <a:spLocks noGrp="1"/>
          </p:cNvSpPr>
          <p:nvPr>
            <p:ph type="body" sz="quarter" idx="1"/>
          </p:nvPr>
        </p:nvSpPr>
        <p:spPr>
          <a:prstGeom prst="rect">
            <a:avLst/>
          </a:prstGeom>
        </p:spPr>
        <p:txBody>
          <a:bodyPr/>
          <a:lstStyle/>
          <a:p>
            <a:pPr marL="0" marR="0" lvl="0" indent="0" defTabSz="457200" eaLnBrk="1" fontAlgn="auto" latinLnBrk="0" hangingPunct="1">
              <a:lnSpc>
                <a:spcPct val="100000"/>
              </a:lnSpc>
              <a:spcBef>
                <a:spcPts val="0"/>
              </a:spcBef>
              <a:spcAft>
                <a:spcPts val="0"/>
              </a:spcAft>
              <a:buClrTx/>
              <a:buSzTx/>
              <a:buFontTx/>
              <a:buNone/>
              <a:tabLst/>
              <a:defRPr sz="1800"/>
            </a:pPr>
            <a:r>
              <a:rPr lang="en-US" sz="3200" baseline="0" dirty="0" smtClean="0">
                <a:latin typeface="Helvetica"/>
                <a:ea typeface="Helvetica"/>
                <a:cs typeface="Helvetica"/>
                <a:sym typeface="Helvetica"/>
              </a:rPr>
              <a:t>Quadrat Percent Cover:</a:t>
            </a:r>
            <a:endParaRPr lang="en-US" sz="3200" dirty="0" smtClean="0">
              <a:latin typeface="Helvetica"/>
              <a:ea typeface="Helvetica"/>
              <a:cs typeface="Helvetica"/>
              <a:sym typeface="Helvetica"/>
            </a:endParaRPr>
          </a:p>
          <a:p>
            <a:pPr lvl="0" defTabSz="457200">
              <a:defRPr sz="1800"/>
            </a:pPr>
            <a:r>
              <a:rPr sz="3200" dirty="0" smtClean="0">
                <a:latin typeface="Helvetica"/>
                <a:ea typeface="Helvetica"/>
                <a:cs typeface="Helvetica"/>
                <a:sym typeface="Helvetica"/>
              </a:rPr>
              <a:t>PRO </a:t>
            </a:r>
            <a:r>
              <a:rPr sz="3200" dirty="0">
                <a:latin typeface="Helvetica"/>
                <a:ea typeface="Helvetica"/>
                <a:cs typeface="Helvetica"/>
                <a:sym typeface="Helvetica"/>
              </a:rPr>
              <a:t>= captures EVERYTHING in quadrat</a:t>
            </a:r>
          </a:p>
          <a:p>
            <a:pPr lvl="0" defTabSz="457200">
              <a:defRPr sz="1800"/>
            </a:pPr>
            <a:r>
              <a:rPr sz="3200" dirty="0">
                <a:latin typeface="Helvetica"/>
                <a:ea typeface="Helvetica"/>
                <a:cs typeface="Helvetica"/>
                <a:sym typeface="Helvetica"/>
              </a:rPr>
              <a:t>CON = takes MOST time, estimation error (uncertainty - larger degree of error)</a:t>
            </a:r>
          </a:p>
          <a:p>
            <a:pPr lvl="0" defTabSz="457200">
              <a:defRPr sz="1800"/>
            </a:pPr>
            <a:r>
              <a:rPr sz="3200" dirty="0">
                <a:latin typeface="Helvetica"/>
                <a:ea typeface="Helvetica"/>
                <a:cs typeface="Helvetica"/>
                <a:sym typeface="Helvetica"/>
              </a:rPr>
              <a:t>Best for looking at small areas when want to capture all organisms in area</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show if going to use this modification to percent cover</a:t>
            </a:r>
            <a:endParaRPr lang="en-US" dirty="0"/>
          </a:p>
        </p:txBody>
      </p:sp>
    </p:spTree>
    <p:extLst>
      <p:ext uri="{BB962C8B-B14F-4D97-AF65-F5344CB8AC3E}">
        <p14:creationId xmlns:p14="http://schemas.microsoft.com/office/powerpoint/2010/main" val="993715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Shape 467"/>
          <p:cNvSpPr>
            <a:spLocks noGrp="1" noRot="1" noChangeAspect="1"/>
          </p:cNvSpPr>
          <p:nvPr>
            <p:ph type="sldImg"/>
          </p:nvPr>
        </p:nvSpPr>
        <p:spPr>
          <a:prstGeom prst="rect">
            <a:avLst/>
          </a:prstGeom>
        </p:spPr>
        <p:txBody>
          <a:bodyPr/>
          <a:lstStyle/>
          <a:p>
            <a:pPr lvl="0"/>
            <a:endParaRPr/>
          </a:p>
        </p:txBody>
      </p:sp>
      <p:sp>
        <p:nvSpPr>
          <p:cNvPr id="468" name="Shape 468"/>
          <p:cNvSpPr>
            <a:spLocks noGrp="1"/>
          </p:cNvSpPr>
          <p:nvPr>
            <p:ph type="body" sz="quarter" idx="1"/>
          </p:nvPr>
        </p:nvSpPr>
        <p:spPr>
          <a:prstGeom prst="rect">
            <a:avLst/>
          </a:prstGeom>
        </p:spPr>
        <p:txBody>
          <a:bodyPr/>
          <a:lstStyle/>
          <a:p>
            <a:pPr lvl="0" defTabSz="457200">
              <a:defRPr sz="1800"/>
            </a:pPr>
            <a:r>
              <a:rPr lang="en-US" sz="3200" dirty="0" smtClean="0">
                <a:latin typeface="Helvetica"/>
                <a:ea typeface="Helvetica"/>
                <a:cs typeface="Helvetica"/>
                <a:sym typeface="Helvetica"/>
              </a:rPr>
              <a:t>The relative representation of species in a location refers to </a:t>
            </a:r>
            <a:r>
              <a:rPr lang="en-US" sz="3200" b="1" dirty="0" smtClean="0">
                <a:latin typeface="Helvetica"/>
                <a:ea typeface="Helvetica"/>
                <a:cs typeface="Helvetica"/>
                <a:sym typeface="Helvetica"/>
              </a:rPr>
              <a:t>how rare or common a species is</a:t>
            </a:r>
            <a:r>
              <a:rPr lang="en-US" sz="3200" dirty="0" smtClean="0">
                <a:latin typeface="Helvetica"/>
                <a:ea typeface="Helvetica"/>
                <a:cs typeface="Helvetica"/>
                <a:sym typeface="Helvetica"/>
              </a:rPr>
              <a:t> relative to other species in a defined area or community. Relative species abundance is often displayed as the </a:t>
            </a:r>
            <a:r>
              <a:rPr lang="en-US" sz="3200" b="1" dirty="0" smtClean="0">
                <a:latin typeface="Helvetica"/>
                <a:ea typeface="Helvetica"/>
                <a:cs typeface="Helvetica"/>
                <a:sym typeface="Helvetica"/>
              </a:rPr>
              <a:t>number of species or the percent cover of each species</a:t>
            </a:r>
            <a:r>
              <a:rPr lang="en-US" sz="3200" dirty="0" smtClean="0">
                <a:latin typeface="Helvetica"/>
                <a:ea typeface="Helvetica"/>
                <a:cs typeface="Helvetica"/>
                <a:sym typeface="Helvetica"/>
              </a:rPr>
              <a:t> in a sample. </a:t>
            </a:r>
          </a:p>
          <a:p>
            <a:pPr lvl="0" defTabSz="457200">
              <a:defRPr sz="1800"/>
            </a:pPr>
            <a:endParaRPr lang="en-US" sz="3200" dirty="0" smtClean="0">
              <a:latin typeface="Helvetica"/>
              <a:ea typeface="Helvetica"/>
              <a:cs typeface="Helvetica"/>
              <a:sym typeface="Helvetica"/>
            </a:endParaRPr>
          </a:p>
          <a:p>
            <a:pPr lvl="0" defTabSz="457200">
              <a:defRPr sz="1800"/>
            </a:pPr>
            <a:r>
              <a:rPr lang="en-US" sz="3200" dirty="0" smtClean="0">
                <a:latin typeface="Helvetica"/>
                <a:ea typeface="Helvetica"/>
                <a:cs typeface="Helvetica"/>
                <a:sym typeface="Helvetica"/>
              </a:rPr>
              <a:t>Calculating relative species abundance from transect as well as from quadrat point intercept and quadrat percent cover methods </a:t>
            </a:r>
            <a:r>
              <a:rPr lang="en-US" sz="3200" b="1" dirty="0" smtClean="0">
                <a:latin typeface="Helvetica"/>
                <a:ea typeface="Helvetica"/>
                <a:cs typeface="Helvetica"/>
                <a:sym typeface="Helvetica"/>
              </a:rPr>
              <a:t>allows direct comparisons</a:t>
            </a:r>
            <a:r>
              <a:rPr lang="en-US" sz="3200" dirty="0" smtClean="0">
                <a:latin typeface="Helvetica"/>
                <a:ea typeface="Helvetica"/>
                <a:cs typeface="Helvetica"/>
                <a:sym typeface="Helvetica"/>
              </a:rPr>
              <a:t> between methods. </a:t>
            </a:r>
          </a:p>
          <a:p>
            <a:pPr lvl="0" defTabSz="457200">
              <a:defRPr sz="1800"/>
            </a:pPr>
            <a:endParaRPr lang="en-US" sz="3200" dirty="0" smtClean="0">
              <a:latin typeface="Helvetica"/>
              <a:ea typeface="Helvetica"/>
              <a:cs typeface="Helvetica"/>
              <a:sym typeface="Helvetica"/>
            </a:endParaRPr>
          </a:p>
          <a:p>
            <a:pPr lvl="0" defTabSz="457200">
              <a:defRPr sz="1800"/>
            </a:pPr>
            <a:r>
              <a:rPr sz="3200" dirty="0" smtClean="0">
                <a:latin typeface="Helvetica"/>
                <a:ea typeface="Helvetica"/>
                <a:cs typeface="Helvetica"/>
                <a:sym typeface="Helvetica"/>
              </a:rPr>
              <a:t>What </a:t>
            </a:r>
            <a:r>
              <a:rPr sz="3200" dirty="0">
                <a:latin typeface="Helvetica"/>
                <a:ea typeface="Helvetica"/>
                <a:cs typeface="Helvetica"/>
                <a:sym typeface="Helvetica"/>
              </a:rPr>
              <a:t>does this graph tell you?</a:t>
            </a:r>
          </a:p>
          <a:p>
            <a:pPr lvl="0" defTabSz="457200">
              <a:defRPr sz="1800"/>
            </a:pPr>
            <a:r>
              <a:rPr sz="3200" dirty="0">
                <a:latin typeface="Helvetica"/>
                <a:ea typeface="Helvetica"/>
                <a:cs typeface="Helvetica"/>
                <a:sym typeface="Helvetica"/>
              </a:rPr>
              <a:t>Quadrat percent cover captured all species</a:t>
            </a:r>
          </a:p>
          <a:p>
            <a:pPr lvl="0" defTabSz="457200">
              <a:defRPr sz="1800"/>
            </a:pPr>
            <a:r>
              <a:rPr sz="3200" dirty="0">
                <a:latin typeface="Helvetica"/>
                <a:ea typeface="Helvetica"/>
                <a:cs typeface="Helvetica"/>
                <a:sym typeface="Helvetica"/>
              </a:rPr>
              <a:t>But.... tell you which is best method? No.... depends on goals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Shape 479"/>
          <p:cNvSpPr>
            <a:spLocks noGrp="1" noRot="1" noChangeAspect="1"/>
          </p:cNvSpPr>
          <p:nvPr>
            <p:ph type="sldImg"/>
          </p:nvPr>
        </p:nvSpPr>
        <p:spPr>
          <a:prstGeom prst="rect">
            <a:avLst/>
          </a:prstGeom>
        </p:spPr>
        <p:txBody>
          <a:bodyPr/>
          <a:lstStyle/>
          <a:p>
            <a:pPr lvl="0"/>
            <a:endParaRPr/>
          </a:p>
        </p:txBody>
      </p:sp>
      <p:sp>
        <p:nvSpPr>
          <p:cNvPr id="480" name="Shape 480"/>
          <p:cNvSpPr>
            <a:spLocks noGrp="1"/>
          </p:cNvSpPr>
          <p:nvPr>
            <p:ph type="body" sz="quarter" idx="1"/>
          </p:nvPr>
        </p:nvSpPr>
        <p:spPr>
          <a:prstGeom prst="rect">
            <a:avLst/>
          </a:prstGeom>
        </p:spPr>
        <p:txBody>
          <a:bodyPr/>
          <a:lstStyle>
            <a:lvl1pPr defTabSz="457200">
              <a:defRPr sz="3200">
                <a:latin typeface="Helvetica"/>
                <a:ea typeface="Helvetica"/>
                <a:cs typeface="Helvetica"/>
                <a:sym typeface="Helvetica"/>
              </a:defRPr>
            </a:lvl1pPr>
          </a:lstStyle>
          <a:p>
            <a:pPr lvl="0">
              <a:defRPr sz="1800"/>
            </a:pPr>
            <a:r>
              <a:rPr lang="en-US" sz="3200" dirty="0" smtClean="0"/>
              <a:t>You can use small objects</a:t>
            </a:r>
            <a:r>
              <a:rPr lang="en-US" sz="3200" baseline="0" dirty="0" smtClean="0"/>
              <a:t> (e.g., cups) to represent different water quality measurements and talk about how students would sample their mock environment. </a:t>
            </a:r>
            <a:endParaRPr sz="3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Shape 495"/>
          <p:cNvSpPr>
            <a:spLocks noGrp="1" noRot="1" noChangeAspect="1"/>
          </p:cNvSpPr>
          <p:nvPr>
            <p:ph type="sldImg"/>
          </p:nvPr>
        </p:nvSpPr>
        <p:spPr>
          <a:prstGeom prst="rect">
            <a:avLst/>
          </a:prstGeom>
        </p:spPr>
        <p:txBody>
          <a:bodyPr/>
          <a:lstStyle/>
          <a:p>
            <a:pPr lvl="0"/>
            <a:endParaRPr/>
          </a:p>
        </p:txBody>
      </p:sp>
      <p:sp>
        <p:nvSpPr>
          <p:cNvPr id="496" name="Shape 496"/>
          <p:cNvSpPr>
            <a:spLocks noGrp="1"/>
          </p:cNvSpPr>
          <p:nvPr>
            <p:ph type="body" sz="quarter" idx="1"/>
          </p:nvPr>
        </p:nvSpPr>
        <p:spPr>
          <a:prstGeom prst="rect">
            <a:avLst/>
          </a:prstGeom>
        </p:spPr>
        <p:txBody>
          <a:bodyPr/>
          <a:lstStyle/>
          <a:p>
            <a:pPr lvl="4" defTabSz="457200">
              <a:defRPr sz="1800"/>
            </a:pPr>
            <a:r>
              <a:rPr sz="3200" dirty="0" smtClean="0">
                <a:latin typeface="Helvetica"/>
                <a:ea typeface="Helvetica"/>
                <a:cs typeface="Helvetica"/>
                <a:sym typeface="Helvetica"/>
              </a:rPr>
              <a:t>Richness</a:t>
            </a:r>
            <a:r>
              <a:rPr lang="en-US" sz="3200" dirty="0" smtClean="0">
                <a:latin typeface="Helvetica"/>
                <a:ea typeface="Helvetica"/>
                <a:cs typeface="Helvetica"/>
                <a:sym typeface="Helvetica"/>
              </a:rPr>
              <a:t> in both squares is the</a:t>
            </a:r>
            <a:r>
              <a:rPr sz="3200" dirty="0" smtClean="0">
                <a:latin typeface="Helvetica"/>
                <a:ea typeface="Helvetica"/>
                <a:cs typeface="Helvetica"/>
                <a:sym typeface="Helvetica"/>
              </a:rPr>
              <a:t> </a:t>
            </a:r>
            <a:r>
              <a:rPr sz="3200" dirty="0">
                <a:latin typeface="Helvetica"/>
                <a:ea typeface="Helvetica"/>
                <a:cs typeface="Helvetica"/>
                <a:sym typeface="Helvetica"/>
              </a:rPr>
              <a:t>SAME, Abundance in 1st MORE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Shape 503"/>
          <p:cNvSpPr>
            <a:spLocks noGrp="1" noRot="1" noChangeAspect="1"/>
          </p:cNvSpPr>
          <p:nvPr>
            <p:ph type="sldImg"/>
          </p:nvPr>
        </p:nvSpPr>
        <p:spPr>
          <a:prstGeom prst="rect">
            <a:avLst/>
          </a:prstGeom>
        </p:spPr>
        <p:txBody>
          <a:bodyPr/>
          <a:lstStyle/>
          <a:p>
            <a:pPr lvl="0"/>
            <a:endParaRPr/>
          </a:p>
        </p:txBody>
      </p:sp>
      <p:sp>
        <p:nvSpPr>
          <p:cNvPr id="504" name="Shape 504"/>
          <p:cNvSpPr>
            <a:spLocks noGrp="1"/>
          </p:cNvSpPr>
          <p:nvPr>
            <p:ph type="body" sz="quarter" idx="1"/>
          </p:nvPr>
        </p:nvSpPr>
        <p:spPr>
          <a:prstGeom prst="rect">
            <a:avLst/>
          </a:prstGeom>
        </p:spPr>
        <p:txBody>
          <a:bodyPr/>
          <a:lstStyle/>
          <a:p>
            <a:pPr lvl="0">
              <a:defRPr sz="1800"/>
            </a:pPr>
            <a:r>
              <a:rPr lang="en-US" sz="3200" dirty="0" smtClean="0"/>
              <a:t>Evenness</a:t>
            </a:r>
            <a:r>
              <a:rPr lang="en-US" sz="3200" baseline="0" dirty="0" smtClean="0"/>
              <a:t> = more even in top square</a:t>
            </a:r>
            <a:endParaRPr sz="3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Shape 350"/>
          <p:cNvSpPr>
            <a:spLocks noGrp="1" noRot="1" noChangeAspect="1"/>
          </p:cNvSpPr>
          <p:nvPr>
            <p:ph type="sldImg"/>
          </p:nvPr>
        </p:nvSpPr>
        <p:spPr>
          <a:prstGeom prst="rect">
            <a:avLst/>
          </a:prstGeom>
        </p:spPr>
        <p:txBody>
          <a:bodyPr/>
          <a:lstStyle/>
          <a:p>
            <a:pPr lvl="0"/>
            <a:endParaRPr/>
          </a:p>
        </p:txBody>
      </p:sp>
      <p:sp>
        <p:nvSpPr>
          <p:cNvPr id="351" name="Shape 351"/>
          <p:cNvSpPr>
            <a:spLocks noGrp="1"/>
          </p:cNvSpPr>
          <p:nvPr>
            <p:ph type="body" sz="quarter" idx="1"/>
          </p:nvPr>
        </p:nvSpPr>
        <p:spPr>
          <a:prstGeom prst="rect">
            <a:avLst/>
          </a:prstGeom>
        </p:spPr>
        <p:txBody>
          <a:bodyPr/>
          <a:lstStyle/>
          <a:p>
            <a:pPr lvl="0" defTabSz="457200">
              <a:defRPr sz="1800"/>
            </a:pPr>
            <a:r>
              <a:rPr sz="3200" dirty="0">
                <a:latin typeface="Helvetica"/>
                <a:ea typeface="Helvetica"/>
                <a:cs typeface="Helvetica"/>
                <a:sym typeface="Helvetica"/>
              </a:rPr>
              <a:t>To practice surveying/describing site = use </a:t>
            </a:r>
            <a:r>
              <a:rPr lang="en-US" sz="3200" dirty="0" smtClean="0">
                <a:latin typeface="Helvetica"/>
                <a:ea typeface="Helvetica"/>
                <a:cs typeface="Helvetica"/>
                <a:sym typeface="Helvetica"/>
              </a:rPr>
              <a:t>circle </a:t>
            </a:r>
            <a:r>
              <a:rPr sz="3200" dirty="0" smtClean="0">
                <a:latin typeface="Helvetica"/>
                <a:ea typeface="Helvetica"/>
                <a:cs typeface="Helvetica"/>
                <a:sym typeface="Helvetica"/>
              </a:rPr>
              <a:t>mock </a:t>
            </a:r>
            <a:r>
              <a:rPr sz="3200" dirty="0">
                <a:latin typeface="Helvetica"/>
                <a:ea typeface="Helvetica"/>
                <a:cs typeface="Helvetica"/>
                <a:sym typeface="Helvetica"/>
              </a:rPr>
              <a:t>study site </a:t>
            </a:r>
            <a:r>
              <a:rPr lang="en-US" sz="3200" dirty="0" smtClean="0">
                <a:latin typeface="Helvetica"/>
                <a:ea typeface="Helvetica"/>
                <a:cs typeface="Helvetica"/>
                <a:sym typeface="Helvetica"/>
              </a:rPr>
              <a:t>on presentation</a:t>
            </a:r>
            <a:r>
              <a:rPr lang="en-US" sz="3200" baseline="0" dirty="0" smtClean="0">
                <a:latin typeface="Helvetica"/>
                <a:ea typeface="Helvetica"/>
                <a:cs typeface="Helvetica"/>
                <a:sym typeface="Helvetica"/>
              </a:rPr>
              <a:t> slides </a:t>
            </a:r>
            <a:r>
              <a:rPr sz="3200" dirty="0" smtClean="0">
                <a:latin typeface="Helvetica"/>
                <a:ea typeface="Helvetica"/>
                <a:cs typeface="Helvetica"/>
                <a:sym typeface="Helvetica"/>
              </a:rPr>
              <a:t>as </a:t>
            </a:r>
            <a:r>
              <a:rPr sz="3200" dirty="0">
                <a:latin typeface="Helvetica"/>
                <a:ea typeface="Helvetica"/>
                <a:cs typeface="Helvetica"/>
                <a:sym typeface="Helvetica"/>
              </a:rPr>
              <a:t>a model (</a:t>
            </a:r>
            <a:r>
              <a:rPr sz="3200" dirty="0" smtClean="0">
                <a:latin typeface="Helvetica"/>
                <a:ea typeface="Helvetica"/>
                <a:cs typeface="Helvetica"/>
                <a:sym typeface="Helvetica"/>
              </a:rPr>
              <a:t>blanket</a:t>
            </a:r>
            <a:r>
              <a:rPr lang="en-US" sz="3200" baseline="0" dirty="0" smtClean="0">
                <a:latin typeface="Helvetica"/>
                <a:ea typeface="Helvetica"/>
                <a:cs typeface="Helvetica"/>
                <a:sym typeface="Helvetica"/>
              </a:rPr>
              <a:t> with “organisms” also a model</a:t>
            </a:r>
            <a:r>
              <a:rPr sz="3200" dirty="0" smtClean="0">
                <a:latin typeface="Helvetica"/>
                <a:ea typeface="Helvetica"/>
                <a:cs typeface="Helvetica"/>
                <a:sym typeface="Helvetica"/>
              </a:rPr>
              <a:t>)</a:t>
            </a:r>
            <a:r>
              <a:rPr sz="3200" dirty="0">
                <a:latin typeface="Helvetica"/>
                <a:ea typeface="Helvetica"/>
                <a:cs typeface="Helvetica"/>
                <a:sym typeface="Helvetica"/>
              </a:rPr>
              <a:t>. </a:t>
            </a:r>
            <a:endParaRPr lang="en-US" sz="3200" dirty="0" smtClean="0">
              <a:latin typeface="Helvetica"/>
              <a:ea typeface="Helvetica"/>
              <a:cs typeface="Helvetica"/>
              <a:sym typeface="Helvetica"/>
            </a:endParaRPr>
          </a:p>
          <a:p>
            <a:pPr marL="0" marR="0" lvl="0" indent="0" defTabSz="457200" eaLnBrk="1" fontAlgn="auto" latinLnBrk="0" hangingPunct="1">
              <a:lnSpc>
                <a:spcPct val="100000"/>
              </a:lnSpc>
              <a:spcBef>
                <a:spcPts val="0"/>
              </a:spcBef>
              <a:spcAft>
                <a:spcPts val="0"/>
              </a:spcAft>
              <a:buClrTx/>
              <a:buSzTx/>
              <a:buFontTx/>
              <a:buNone/>
              <a:tabLst/>
              <a:defRPr sz="1800"/>
            </a:pPr>
            <a:r>
              <a:rPr lang="en-US" sz="3200" dirty="0" smtClean="0">
                <a:latin typeface="Helvetica"/>
                <a:ea typeface="Helvetica"/>
                <a:cs typeface="Helvetica"/>
                <a:sym typeface="Helvetica"/>
              </a:rPr>
              <a:t>Unusual as omnipotent (we are god!). </a:t>
            </a:r>
          </a:p>
          <a:p>
            <a:pPr lvl="0" defTabSz="457200">
              <a:defRPr sz="1800"/>
            </a:pPr>
            <a:endParaRPr sz="3200" dirty="0">
              <a:latin typeface="Helvetica"/>
              <a:ea typeface="Helvetica"/>
              <a:cs typeface="Helvetica"/>
              <a:sym typeface="Helvetica"/>
            </a:endParaRPr>
          </a:p>
          <a:p>
            <a:pPr lvl="0" defTabSz="457200">
              <a:defRPr sz="1800"/>
            </a:pPr>
            <a:r>
              <a:rPr sz="3200" dirty="0" smtClean="0">
                <a:latin typeface="Helvetica"/>
                <a:ea typeface="Helvetica"/>
                <a:cs typeface="Helvetica"/>
                <a:sym typeface="Helvetica"/>
              </a:rPr>
              <a:t>In </a:t>
            </a:r>
            <a:r>
              <a:rPr sz="3200" dirty="0">
                <a:latin typeface="Helvetica"/>
                <a:ea typeface="Helvetica"/>
                <a:cs typeface="Helvetica"/>
                <a:sym typeface="Helvetica"/>
              </a:rPr>
              <a:t>ppt model…  circle = organisms, substrate = sand. </a:t>
            </a:r>
          </a:p>
          <a:p>
            <a:pPr lvl="0" defTabSz="457200">
              <a:defRPr sz="1800"/>
            </a:pPr>
            <a:r>
              <a:rPr sz="3200" dirty="0">
                <a:latin typeface="Helvetica"/>
                <a:ea typeface="Helvetica"/>
                <a:cs typeface="Helvetica"/>
                <a:sym typeface="Helvetica"/>
              </a:rPr>
              <a:t>Circles are not moving. Neither are cards/craft sticks. </a:t>
            </a:r>
            <a:r>
              <a:rPr lang="en-US" sz="3200" dirty="0" smtClean="0">
                <a:latin typeface="Helvetica"/>
                <a:ea typeface="Helvetica"/>
                <a:cs typeface="Helvetica"/>
                <a:sym typeface="Helvetica"/>
              </a:rPr>
              <a:t>Thus</a:t>
            </a:r>
            <a:r>
              <a:rPr lang="en-US" sz="3200" baseline="0" dirty="0" smtClean="0">
                <a:latin typeface="Helvetica"/>
                <a:ea typeface="Helvetica"/>
                <a:cs typeface="Helvetica"/>
                <a:sym typeface="Helvetica"/>
              </a:rPr>
              <a:t> these are b</a:t>
            </a:r>
            <a:r>
              <a:rPr sz="3200" dirty="0" smtClean="0">
                <a:latin typeface="Helvetica"/>
                <a:ea typeface="Helvetica"/>
                <a:cs typeface="Helvetica"/>
                <a:sym typeface="Helvetica"/>
              </a:rPr>
              <a:t>enthic</a:t>
            </a:r>
            <a:r>
              <a:rPr lang="en-US" sz="3200" dirty="0" smtClean="0">
                <a:latin typeface="Helvetica"/>
                <a:ea typeface="Helvetica"/>
                <a:cs typeface="Helvetica"/>
                <a:sym typeface="Helvetica"/>
              </a:rPr>
              <a:t> (bottom)</a:t>
            </a:r>
            <a:r>
              <a:rPr sz="3200" dirty="0" smtClean="0">
                <a:latin typeface="Helvetica"/>
                <a:ea typeface="Helvetica"/>
                <a:cs typeface="Helvetica"/>
                <a:sym typeface="Helvetica"/>
              </a:rPr>
              <a:t>, </a:t>
            </a:r>
            <a:r>
              <a:rPr sz="3200" dirty="0">
                <a:latin typeface="Helvetica"/>
                <a:ea typeface="Helvetica"/>
                <a:cs typeface="Helvetica"/>
                <a:sym typeface="Helvetica"/>
              </a:rPr>
              <a:t>sessile </a:t>
            </a:r>
            <a:r>
              <a:rPr lang="en-US" sz="3200" dirty="0" smtClean="0">
                <a:latin typeface="Helvetica"/>
                <a:ea typeface="Helvetica"/>
                <a:cs typeface="Helvetica"/>
                <a:sym typeface="Helvetica"/>
              </a:rPr>
              <a:t>(stationary)</a:t>
            </a:r>
            <a:r>
              <a:rPr lang="en-US" sz="3200" baseline="0" dirty="0" smtClean="0">
                <a:latin typeface="Helvetica"/>
                <a:ea typeface="Helvetica"/>
                <a:cs typeface="Helvetica"/>
                <a:sym typeface="Helvetica"/>
              </a:rPr>
              <a:t> </a:t>
            </a:r>
            <a:r>
              <a:rPr sz="3200" dirty="0" smtClean="0">
                <a:latin typeface="Helvetica"/>
                <a:ea typeface="Helvetica"/>
                <a:cs typeface="Helvetica"/>
                <a:sym typeface="Helvetica"/>
              </a:rPr>
              <a:t>organisms</a:t>
            </a:r>
            <a:r>
              <a:rPr sz="3200" dirty="0">
                <a:latin typeface="Helvetica"/>
                <a:ea typeface="Helvetica"/>
                <a:cs typeface="Helvetica"/>
                <a:sym typeface="Helvetica"/>
              </a:rPr>
              <a:t>. </a:t>
            </a:r>
          </a:p>
          <a:p>
            <a:pPr lvl="0" defTabSz="457200">
              <a:defRPr sz="1800"/>
            </a:pPr>
            <a:r>
              <a:rPr sz="3200" dirty="0">
                <a:latin typeface="Helvetica"/>
                <a:ea typeface="Helvetica"/>
                <a:cs typeface="Helvetica"/>
                <a:sym typeface="Helvetica"/>
              </a:rPr>
              <a:t>Not unrealistic model… </a:t>
            </a:r>
            <a:r>
              <a:rPr sz="3200" dirty="0" smtClean="0">
                <a:latin typeface="Helvetica"/>
                <a:ea typeface="Helvetica"/>
                <a:cs typeface="Helvetica"/>
                <a:sym typeface="Helvetica"/>
              </a:rPr>
              <a:t>fish </a:t>
            </a:r>
            <a:r>
              <a:rPr sz="3200" dirty="0">
                <a:latin typeface="Helvetica"/>
                <a:ea typeface="Helvetica"/>
                <a:cs typeface="Helvetica"/>
                <a:sym typeface="Helvetica"/>
              </a:rPr>
              <a:t>do not tend to stick </a:t>
            </a:r>
            <a:r>
              <a:rPr sz="3200" dirty="0" smtClean="0">
                <a:latin typeface="Helvetica"/>
                <a:ea typeface="Helvetica"/>
                <a:cs typeface="Helvetica"/>
                <a:sym typeface="Helvetica"/>
              </a:rPr>
              <a:t>around</a:t>
            </a:r>
            <a:r>
              <a:rPr lang="en-US" sz="3200" baseline="0" dirty="0" smtClean="0">
                <a:latin typeface="Helvetica"/>
                <a:ea typeface="Helvetica"/>
                <a:cs typeface="Helvetica"/>
                <a:sym typeface="Helvetica"/>
              </a:rPr>
              <a:t> in intertidal!</a:t>
            </a:r>
            <a:endParaRPr sz="3200" dirty="0">
              <a:latin typeface="Helvetica"/>
              <a:ea typeface="Helvetica"/>
              <a:cs typeface="Helvetica"/>
              <a:sym typeface="Helvetica"/>
            </a:endParaRPr>
          </a:p>
          <a:p>
            <a:pPr lvl="0" defTabSz="457200">
              <a:defRPr sz="1800"/>
            </a:pPr>
            <a:endParaRPr lang="en-US" sz="3200" dirty="0" smtClean="0">
              <a:latin typeface="Helvetica"/>
              <a:ea typeface="Helvetica"/>
              <a:cs typeface="Helvetica"/>
              <a:sym typeface="Helvetica"/>
            </a:endParaRPr>
          </a:p>
          <a:p>
            <a:pPr lvl="0" defTabSz="457200">
              <a:defRPr sz="1800"/>
            </a:pPr>
            <a:r>
              <a:rPr lang="en-US" sz="3200" b="1" dirty="0" smtClean="0">
                <a:latin typeface="Helvetica"/>
                <a:ea typeface="Helvetica"/>
                <a:cs typeface="Helvetica"/>
                <a:sym typeface="Helvetica"/>
              </a:rPr>
              <a:t>Questions: </a:t>
            </a:r>
            <a:r>
              <a:rPr lang="en-US" sz="3200" dirty="0" smtClean="0">
                <a:latin typeface="Helvetica"/>
                <a:ea typeface="Helvetica"/>
                <a:cs typeface="Helvetica"/>
                <a:sym typeface="Helvetica"/>
              </a:rPr>
              <a:t>Which category do you think is the most abundant?</a:t>
            </a:r>
            <a:r>
              <a:rPr lang="en-US" sz="3200" baseline="0" dirty="0" smtClean="0">
                <a:latin typeface="Helvetica"/>
                <a:ea typeface="Helvetica"/>
                <a:cs typeface="Helvetica"/>
                <a:sym typeface="Helvetica"/>
              </a:rPr>
              <a:t> Which is the least? Why? </a:t>
            </a:r>
            <a:endParaRPr sz="3200" dirty="0">
              <a:latin typeface="Helvetica"/>
              <a:ea typeface="Helvetica"/>
              <a:cs typeface="Helvetica"/>
              <a:sym typeface="Helvetica"/>
            </a:endParaRPr>
          </a:p>
          <a:p>
            <a:pPr lvl="0" defTabSz="457200">
              <a:defRPr sz="1800"/>
            </a:pPr>
            <a:r>
              <a:rPr sz="3200" dirty="0">
                <a:latin typeface="Helvetica"/>
                <a:ea typeface="Helvetica"/>
                <a:cs typeface="Helvetica"/>
                <a:sym typeface="Helvetica"/>
              </a:rPr>
              <a:t>Hypothesis. Abundance = how rare or common something is in our defined area. Abundance = AREA (not number). </a:t>
            </a:r>
            <a:r>
              <a:rPr sz="3200" i="1" dirty="0" smtClean="0">
                <a:latin typeface="Helvetica"/>
                <a:ea typeface="Helvetica"/>
                <a:cs typeface="Helvetica"/>
                <a:sym typeface="Helvetica"/>
              </a:rPr>
              <a:t>[</a:t>
            </a:r>
            <a:r>
              <a:rPr sz="3200" i="1" dirty="0">
                <a:latin typeface="Helvetica"/>
                <a:ea typeface="Helvetica"/>
                <a:cs typeface="Helvetica"/>
                <a:sym typeface="Helvetica"/>
              </a:rPr>
              <a:t>Count = richness]</a:t>
            </a:r>
          </a:p>
          <a:p>
            <a:pPr lvl="0" defTabSz="457200">
              <a:defRPr sz="1800"/>
            </a:pPr>
            <a:endParaRPr sz="3200" dirty="0">
              <a:latin typeface="Helvetica"/>
              <a:ea typeface="Helvetica"/>
              <a:cs typeface="Helvetica"/>
              <a:sym typeface="Helvetica"/>
            </a:endParaRPr>
          </a:p>
          <a:p>
            <a:pPr lvl="0" defTabSz="457200">
              <a:defRPr sz="1800"/>
            </a:pPr>
            <a:r>
              <a:rPr lang="en-US" sz="3200" dirty="0" smtClean="0">
                <a:latin typeface="Helvetica"/>
                <a:ea typeface="Helvetica"/>
                <a:cs typeface="Helvetica"/>
                <a:sym typeface="Helvetica"/>
              </a:rPr>
              <a:t>At some</a:t>
            </a:r>
            <a:r>
              <a:rPr lang="en-US" sz="3200" baseline="0" dirty="0" smtClean="0">
                <a:latin typeface="Helvetica"/>
                <a:ea typeface="Helvetica"/>
                <a:cs typeface="Helvetica"/>
                <a:sym typeface="Helvetica"/>
              </a:rPr>
              <a:t> point during activities – cover categories </a:t>
            </a:r>
            <a:r>
              <a:rPr sz="3200" dirty="0" smtClean="0">
                <a:latin typeface="Helvetica"/>
                <a:ea typeface="Helvetica"/>
                <a:cs typeface="Helvetica"/>
                <a:sym typeface="Helvetica"/>
              </a:rPr>
              <a:t>(</a:t>
            </a:r>
            <a:r>
              <a:rPr sz="3200" dirty="0">
                <a:latin typeface="Helvetica"/>
                <a:ea typeface="Helvetica"/>
                <a:cs typeface="Helvetica"/>
                <a:sym typeface="Helvetica"/>
              </a:rPr>
              <a:t>e.g., males, females, juveniles, adults</a:t>
            </a:r>
            <a:r>
              <a:rPr sz="3200" dirty="0" smtClean="0">
                <a:latin typeface="Helvetica"/>
                <a:ea typeface="Helvetica"/>
                <a:cs typeface="Helvetica"/>
                <a:sym typeface="Helvetica"/>
              </a:rPr>
              <a:t>)</a:t>
            </a:r>
            <a:r>
              <a:rPr lang="en-US" sz="3200" baseline="0" dirty="0" smtClean="0">
                <a:latin typeface="Helvetica"/>
                <a:ea typeface="Helvetica"/>
                <a:cs typeface="Helvetica"/>
                <a:sym typeface="Helvetica"/>
              </a:rPr>
              <a:t> – are all index cards same? Are all blanket colors same? </a:t>
            </a:r>
            <a:endParaRPr sz="3200" dirty="0">
              <a:latin typeface="Helvetica"/>
              <a:ea typeface="Helvetica"/>
              <a:cs typeface="Helvetica"/>
              <a:sym typeface="Helvetic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hape 355"/>
          <p:cNvSpPr>
            <a:spLocks noGrp="1" noRot="1" noChangeAspect="1"/>
          </p:cNvSpPr>
          <p:nvPr>
            <p:ph type="sldImg"/>
          </p:nvPr>
        </p:nvSpPr>
        <p:spPr>
          <a:prstGeom prst="rect">
            <a:avLst/>
          </a:prstGeom>
        </p:spPr>
        <p:txBody>
          <a:bodyPr/>
          <a:lstStyle/>
          <a:p>
            <a:pPr lvl="0"/>
            <a:endParaRPr/>
          </a:p>
        </p:txBody>
      </p:sp>
      <p:sp>
        <p:nvSpPr>
          <p:cNvPr id="356" name="Shape 356"/>
          <p:cNvSpPr>
            <a:spLocks noGrp="1"/>
          </p:cNvSpPr>
          <p:nvPr>
            <p:ph type="body" sz="quarter" idx="1"/>
          </p:nvPr>
        </p:nvSpPr>
        <p:spPr>
          <a:prstGeom prst="rect">
            <a:avLst/>
          </a:prstGeom>
        </p:spPr>
        <p:txBody>
          <a:bodyPr/>
          <a:lstStyle/>
          <a:p>
            <a:pPr lvl="0" defTabSz="457200">
              <a:defRPr sz="1800"/>
            </a:pPr>
            <a:r>
              <a:rPr sz="3200" dirty="0">
                <a:latin typeface="Helvetica"/>
                <a:ea typeface="Helvetica"/>
                <a:cs typeface="Helvetica"/>
                <a:sym typeface="Helvetica"/>
              </a:rPr>
              <a:t>Census = COUNT </a:t>
            </a:r>
            <a:r>
              <a:rPr sz="3200" dirty="0" smtClean="0">
                <a:latin typeface="Helvetica"/>
                <a:ea typeface="Helvetica"/>
                <a:cs typeface="Helvetica"/>
                <a:sym typeface="Helvetica"/>
              </a:rPr>
              <a:t>everything</a:t>
            </a:r>
            <a:r>
              <a:rPr lang="en-US" sz="3200" baseline="0" dirty="0" smtClean="0">
                <a:latin typeface="Helvetica"/>
                <a:ea typeface="Helvetica"/>
                <a:cs typeface="Helvetica"/>
                <a:sym typeface="Helvetica"/>
              </a:rPr>
              <a:t> = </a:t>
            </a:r>
            <a:r>
              <a:rPr sz="3200" dirty="0" smtClean="0">
                <a:latin typeface="Helvetica"/>
                <a:ea typeface="Helvetica"/>
                <a:cs typeface="Helvetica"/>
                <a:sym typeface="Helvetica"/>
              </a:rPr>
              <a:t>time </a:t>
            </a:r>
            <a:r>
              <a:rPr sz="3200" dirty="0">
                <a:latin typeface="Helvetica"/>
                <a:ea typeface="Helvetica"/>
                <a:cs typeface="Helvetica"/>
                <a:sym typeface="Helvetica"/>
              </a:rPr>
              <a:t>consuming, </a:t>
            </a:r>
            <a:r>
              <a:rPr sz="3200" dirty="0" smtClean="0">
                <a:latin typeface="Helvetica"/>
                <a:ea typeface="Helvetica"/>
                <a:cs typeface="Helvetica"/>
                <a:sym typeface="Helvetica"/>
              </a:rPr>
              <a:t>costly</a:t>
            </a:r>
            <a:r>
              <a:rPr lang="en-US" sz="3200" dirty="0" smtClean="0">
                <a:latin typeface="Helvetica"/>
                <a:ea typeface="Helvetica"/>
                <a:cs typeface="Helvetica"/>
                <a:sym typeface="Helvetica"/>
              </a:rPr>
              <a:t>… and </a:t>
            </a:r>
            <a:r>
              <a:rPr sz="3200" dirty="0" smtClean="0">
                <a:latin typeface="Helvetica"/>
                <a:ea typeface="Helvetica"/>
                <a:cs typeface="Helvetica"/>
                <a:sym typeface="Helvetica"/>
              </a:rPr>
              <a:t>still </a:t>
            </a:r>
            <a:r>
              <a:rPr sz="3200" dirty="0">
                <a:latin typeface="Helvetica"/>
                <a:ea typeface="Helvetica"/>
                <a:cs typeface="Helvetica"/>
                <a:sym typeface="Helvetica"/>
              </a:rPr>
              <a:t>misses </a:t>
            </a:r>
            <a:r>
              <a:rPr sz="3200" dirty="0" smtClean="0">
                <a:latin typeface="Helvetica"/>
                <a:ea typeface="Helvetica"/>
                <a:cs typeface="Helvetica"/>
                <a:sym typeface="Helvetica"/>
              </a:rPr>
              <a:t>things</a:t>
            </a:r>
            <a:r>
              <a:rPr lang="en-US" sz="3200" baseline="0" dirty="0" smtClean="0">
                <a:latin typeface="Helvetica"/>
                <a:ea typeface="Helvetica"/>
                <a:cs typeface="Helvetica"/>
                <a:sym typeface="Helvetica"/>
              </a:rPr>
              <a:t> (think </a:t>
            </a:r>
            <a:r>
              <a:rPr sz="3200" dirty="0" smtClean="0">
                <a:latin typeface="Helvetica"/>
                <a:ea typeface="Helvetica"/>
                <a:cs typeface="Helvetica"/>
                <a:sym typeface="Helvetica"/>
              </a:rPr>
              <a:t>US census</a:t>
            </a:r>
            <a:r>
              <a:rPr lang="en-US" sz="3200" dirty="0" smtClean="0">
                <a:latin typeface="Helvetica"/>
                <a:ea typeface="Helvetica"/>
                <a:cs typeface="Helvetica"/>
                <a:sym typeface="Helvetica"/>
              </a:rPr>
              <a:t>, misses population like illegal</a:t>
            </a:r>
            <a:r>
              <a:rPr lang="en-US" sz="3200" baseline="0" dirty="0" smtClean="0">
                <a:latin typeface="Helvetica"/>
                <a:ea typeface="Helvetica"/>
                <a:cs typeface="Helvetica"/>
                <a:sym typeface="Helvetica"/>
              </a:rPr>
              <a:t> immigrants, homeless)</a:t>
            </a:r>
            <a:endParaRPr sz="3200" dirty="0">
              <a:latin typeface="Helvetica"/>
              <a:ea typeface="Helvetica"/>
              <a:cs typeface="Helvetica"/>
              <a:sym typeface="Helvetica"/>
            </a:endParaRPr>
          </a:p>
          <a:p>
            <a:pPr lvl="0" defTabSz="457200">
              <a:defRPr sz="1800"/>
            </a:pPr>
            <a:r>
              <a:rPr sz="3200" dirty="0">
                <a:latin typeface="Helvetica"/>
                <a:ea typeface="Helvetica"/>
                <a:cs typeface="Helvetica"/>
                <a:sym typeface="Helvetica"/>
              </a:rPr>
              <a:t>Survey = </a:t>
            </a:r>
            <a:r>
              <a:rPr lang="en-US" sz="3200" dirty="0" smtClean="0">
                <a:latin typeface="Helvetica"/>
                <a:ea typeface="Helvetica"/>
                <a:cs typeface="Helvetica"/>
                <a:sym typeface="Helvetica"/>
              </a:rPr>
              <a:t>using samples </a:t>
            </a:r>
            <a:r>
              <a:rPr sz="3200" dirty="0" smtClean="0">
                <a:latin typeface="Helvetica"/>
                <a:ea typeface="Helvetica"/>
                <a:cs typeface="Helvetica"/>
                <a:sym typeface="Helvetica"/>
              </a:rPr>
              <a:t>to </a:t>
            </a:r>
            <a:r>
              <a:rPr sz="3200" dirty="0">
                <a:latin typeface="Helvetica"/>
                <a:ea typeface="Helvetica"/>
                <a:cs typeface="Helvetica"/>
                <a:sym typeface="Helvetica"/>
              </a:rPr>
              <a:t>examine and describe area</a:t>
            </a:r>
          </a:p>
          <a:p>
            <a:pPr lvl="0" defTabSz="457200">
              <a:defRPr sz="1800"/>
            </a:pPr>
            <a:endParaRPr sz="3200" dirty="0">
              <a:latin typeface="Helvetica"/>
              <a:ea typeface="Helvetica"/>
              <a:cs typeface="Helvetica"/>
              <a:sym typeface="Helvetica"/>
            </a:endParaRPr>
          </a:p>
          <a:p>
            <a:pPr lvl="0" defTabSz="457200">
              <a:defRPr sz="1800"/>
            </a:pPr>
            <a:r>
              <a:rPr sz="3200" dirty="0">
                <a:latin typeface="Helvetica"/>
                <a:ea typeface="Helvetica"/>
                <a:cs typeface="Helvetica"/>
                <a:sym typeface="Helvetica"/>
              </a:rPr>
              <a:t>Census </a:t>
            </a:r>
            <a:r>
              <a:rPr lang="en-US" sz="3200" dirty="0" smtClean="0">
                <a:latin typeface="Helvetica"/>
                <a:ea typeface="Helvetica"/>
                <a:cs typeface="Helvetica"/>
                <a:sym typeface="Wingdings"/>
              </a:rPr>
              <a:t></a:t>
            </a:r>
            <a:r>
              <a:rPr sz="3200" dirty="0" smtClean="0">
                <a:latin typeface="Helvetica"/>
                <a:ea typeface="Helvetica"/>
                <a:cs typeface="Helvetica"/>
                <a:sym typeface="Helvetica"/>
              </a:rPr>
              <a:t> </a:t>
            </a:r>
            <a:r>
              <a:rPr sz="3200" dirty="0">
                <a:latin typeface="Helvetica"/>
                <a:ea typeface="Helvetica"/>
                <a:cs typeface="Helvetica"/>
                <a:sym typeface="Helvetica"/>
              </a:rPr>
              <a:t>not as powerful as survey. With </a:t>
            </a:r>
            <a:r>
              <a:rPr lang="en-US" sz="3200" dirty="0" smtClean="0">
                <a:latin typeface="Helvetica"/>
                <a:ea typeface="Helvetica"/>
                <a:cs typeface="Helvetica"/>
                <a:sym typeface="Helvetica"/>
              </a:rPr>
              <a:t>good</a:t>
            </a:r>
            <a:r>
              <a:rPr lang="en-US" sz="3200" baseline="0" dirty="0" smtClean="0">
                <a:latin typeface="Helvetica"/>
                <a:ea typeface="Helvetica"/>
                <a:cs typeface="Helvetica"/>
                <a:sym typeface="Helvetica"/>
              </a:rPr>
              <a:t> sampling design and analyses, can analyze </a:t>
            </a:r>
            <a:r>
              <a:rPr sz="3200" dirty="0" smtClean="0">
                <a:latin typeface="Helvetica"/>
                <a:ea typeface="Helvetica"/>
                <a:cs typeface="Helvetica"/>
                <a:sym typeface="Helvetica"/>
              </a:rPr>
              <a:t>samples</a:t>
            </a:r>
            <a:r>
              <a:rPr lang="en-US" sz="3200" dirty="0" smtClean="0">
                <a:latin typeface="Helvetica"/>
                <a:ea typeface="Helvetica"/>
                <a:cs typeface="Helvetica"/>
                <a:sym typeface="Helvetica"/>
              </a:rPr>
              <a:t> </a:t>
            </a:r>
            <a:r>
              <a:rPr sz="3200" dirty="0" smtClean="0">
                <a:latin typeface="Helvetica"/>
                <a:ea typeface="Helvetica"/>
                <a:cs typeface="Helvetica"/>
                <a:sym typeface="Helvetica"/>
              </a:rPr>
              <a:t>statistically</a:t>
            </a:r>
            <a:r>
              <a:rPr sz="3200" dirty="0">
                <a:latin typeface="Helvetica"/>
                <a:ea typeface="Helvetica"/>
                <a:cs typeface="Helvetica"/>
                <a:sym typeface="Helvetica"/>
              </a:rPr>
              <a:t>, can estimate and infer </a:t>
            </a:r>
            <a:r>
              <a:rPr sz="3200" dirty="0" smtClean="0">
                <a:latin typeface="Helvetica"/>
                <a:ea typeface="Helvetica"/>
                <a:cs typeface="Helvetica"/>
                <a:sym typeface="Helvetica"/>
              </a:rPr>
              <a:t>things. </a:t>
            </a:r>
            <a:endParaRPr sz="3200" dirty="0">
              <a:latin typeface="Helvetica"/>
              <a:ea typeface="Helvetica"/>
              <a:cs typeface="Helvetica"/>
              <a:sym typeface="Helvetic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Shape 361"/>
          <p:cNvSpPr>
            <a:spLocks noGrp="1" noRot="1" noChangeAspect="1"/>
          </p:cNvSpPr>
          <p:nvPr>
            <p:ph type="sldImg"/>
          </p:nvPr>
        </p:nvSpPr>
        <p:spPr>
          <a:prstGeom prst="rect">
            <a:avLst/>
          </a:prstGeom>
        </p:spPr>
        <p:txBody>
          <a:bodyPr/>
          <a:lstStyle/>
          <a:p>
            <a:pPr lvl="0"/>
            <a:endParaRPr/>
          </a:p>
        </p:txBody>
      </p:sp>
      <p:sp>
        <p:nvSpPr>
          <p:cNvPr id="362" name="Shape 362"/>
          <p:cNvSpPr>
            <a:spLocks noGrp="1"/>
          </p:cNvSpPr>
          <p:nvPr>
            <p:ph type="body" sz="quarter" idx="1"/>
          </p:nvPr>
        </p:nvSpPr>
        <p:spPr>
          <a:prstGeom prst="rect">
            <a:avLst/>
          </a:prstGeom>
        </p:spPr>
        <p:txBody>
          <a:bodyPr/>
          <a:lstStyle/>
          <a:p>
            <a:pPr lvl="0" defTabSz="457200">
              <a:defRPr sz="1800"/>
            </a:pPr>
            <a:r>
              <a:rPr lang="en-US" sz="3200" dirty="0" smtClean="0">
                <a:latin typeface="Helvetica"/>
                <a:ea typeface="Helvetica"/>
                <a:cs typeface="Helvetica"/>
                <a:sym typeface="Helvetica"/>
              </a:rPr>
              <a:t>D</a:t>
            </a:r>
            <a:r>
              <a:rPr sz="3200" dirty="0" smtClean="0">
                <a:latin typeface="Helvetica"/>
                <a:ea typeface="Helvetica"/>
                <a:cs typeface="Helvetica"/>
                <a:sym typeface="Helvetica"/>
              </a:rPr>
              <a:t>ivide </a:t>
            </a:r>
            <a:r>
              <a:rPr sz="3200" dirty="0">
                <a:latin typeface="Helvetica"/>
                <a:ea typeface="Helvetica"/>
                <a:cs typeface="Helvetica"/>
                <a:sym typeface="Helvetica"/>
              </a:rPr>
              <a:t>into groups of three... each group gets transect. </a:t>
            </a:r>
            <a:r>
              <a:rPr lang="en-US" sz="3200" baseline="0" dirty="0" smtClean="0">
                <a:latin typeface="Helvetica"/>
                <a:ea typeface="Helvetica"/>
                <a:cs typeface="Helvetica"/>
                <a:sym typeface="Helvetica"/>
              </a:rPr>
              <a:t> </a:t>
            </a:r>
            <a:r>
              <a:rPr sz="3200" dirty="0" smtClean="0">
                <a:latin typeface="Helvetica"/>
                <a:ea typeface="Helvetica"/>
                <a:cs typeface="Helvetica"/>
                <a:sym typeface="Helvetica"/>
              </a:rPr>
              <a:t>This </a:t>
            </a:r>
            <a:r>
              <a:rPr sz="3200" dirty="0">
                <a:latin typeface="Helvetica"/>
                <a:ea typeface="Helvetica"/>
                <a:cs typeface="Helvetica"/>
                <a:sym typeface="Helvetica"/>
              </a:rPr>
              <a:t>is a transect... GIVE NO DIRECTIONS... lie your transect in environment.... </a:t>
            </a:r>
          </a:p>
          <a:p>
            <a:pPr lvl="0" defTabSz="457200">
              <a:defRPr sz="1800"/>
            </a:pPr>
            <a:endParaRPr sz="3200" dirty="0">
              <a:latin typeface="Helvetica"/>
              <a:ea typeface="Helvetica"/>
              <a:cs typeface="Helvetica"/>
              <a:sym typeface="Helvetica"/>
            </a:endParaRPr>
          </a:p>
          <a:p>
            <a:pPr lvl="0" defTabSz="457200">
              <a:defRPr sz="1800"/>
            </a:pPr>
            <a:r>
              <a:rPr lang="en-US" sz="3200" i="1" dirty="0" smtClean="0">
                <a:latin typeface="Helvetica"/>
                <a:ea typeface="Helvetica"/>
                <a:cs typeface="Helvetica"/>
                <a:sym typeface="Helvetica"/>
              </a:rPr>
              <a:t>Students will probably do a variety</a:t>
            </a:r>
            <a:r>
              <a:rPr lang="en-US" sz="3200" i="1" baseline="0" dirty="0" smtClean="0">
                <a:latin typeface="Helvetica"/>
                <a:ea typeface="Helvetica"/>
                <a:cs typeface="Helvetica"/>
                <a:sym typeface="Helvetica"/>
              </a:rPr>
              <a:t> of things with the transects. Whatever pattern evolves is OK and a good indication of prior knowledge</a:t>
            </a:r>
            <a:r>
              <a:rPr lang="en-US" sz="3200" baseline="0" dirty="0" smtClean="0">
                <a:latin typeface="Helvetica"/>
                <a:ea typeface="Helvetica"/>
                <a:cs typeface="Helvetica"/>
                <a:sym typeface="Helvetica"/>
              </a:rPr>
              <a:t>. </a:t>
            </a:r>
          </a:p>
          <a:p>
            <a:pPr lvl="0" defTabSz="457200">
              <a:defRPr sz="1800"/>
            </a:pPr>
            <a:endParaRPr lang="en-US" sz="3200" b="1" dirty="0" smtClean="0">
              <a:latin typeface="Helvetica"/>
              <a:ea typeface="Helvetica"/>
              <a:cs typeface="Helvetica"/>
              <a:sym typeface="Helvetica"/>
            </a:endParaRPr>
          </a:p>
          <a:p>
            <a:pPr lvl="0" defTabSz="457200">
              <a:defRPr sz="1800"/>
            </a:pPr>
            <a:r>
              <a:rPr lang="en-US" sz="3200" b="1" dirty="0" smtClean="0">
                <a:latin typeface="Helvetica"/>
                <a:ea typeface="Helvetica"/>
                <a:cs typeface="Helvetica"/>
                <a:sym typeface="Helvetica"/>
              </a:rPr>
              <a:t>Questions:</a:t>
            </a:r>
            <a:r>
              <a:rPr lang="en-US" sz="3200" b="1" baseline="0" dirty="0" smtClean="0">
                <a:latin typeface="Helvetica"/>
                <a:ea typeface="Helvetica"/>
                <a:cs typeface="Helvetica"/>
                <a:sym typeface="Helvetica"/>
              </a:rPr>
              <a:t> </a:t>
            </a:r>
          </a:p>
          <a:p>
            <a:pPr marL="457200" lvl="0" indent="-457200" defTabSz="457200">
              <a:buFont typeface="Arial"/>
              <a:buChar char="•"/>
              <a:defRPr sz="1800"/>
            </a:pPr>
            <a:r>
              <a:rPr sz="3200" dirty="0" smtClean="0">
                <a:latin typeface="Helvetica"/>
                <a:ea typeface="Helvetica"/>
                <a:cs typeface="Helvetica"/>
                <a:sym typeface="Helvetica"/>
              </a:rPr>
              <a:t>What </a:t>
            </a:r>
            <a:r>
              <a:rPr sz="3200" dirty="0">
                <a:latin typeface="Helvetica"/>
                <a:ea typeface="Helvetica"/>
                <a:cs typeface="Helvetica"/>
                <a:sym typeface="Helvetica"/>
              </a:rPr>
              <a:t>do you guys think of </a:t>
            </a:r>
            <a:r>
              <a:rPr sz="3200" dirty="0" smtClean="0">
                <a:latin typeface="Helvetica"/>
                <a:ea typeface="Helvetica"/>
                <a:cs typeface="Helvetica"/>
                <a:sym typeface="Helvetica"/>
              </a:rPr>
              <a:t>this</a:t>
            </a:r>
            <a:r>
              <a:rPr lang="en-US" sz="3200" dirty="0" smtClean="0">
                <a:latin typeface="Helvetica"/>
                <a:ea typeface="Helvetica"/>
                <a:cs typeface="Helvetica"/>
                <a:sym typeface="Helvetica"/>
              </a:rPr>
              <a:t> positioning</a:t>
            </a:r>
            <a:r>
              <a:rPr lang="en-US" sz="3200" baseline="0" dirty="0" smtClean="0">
                <a:latin typeface="Helvetica"/>
                <a:ea typeface="Helvetica"/>
                <a:cs typeface="Helvetica"/>
                <a:sym typeface="Helvetica"/>
              </a:rPr>
              <a:t> of our transects</a:t>
            </a:r>
            <a:r>
              <a:rPr sz="3200" dirty="0" smtClean="0">
                <a:latin typeface="Helvetica"/>
                <a:ea typeface="Helvetica"/>
                <a:cs typeface="Helvetica"/>
                <a:sym typeface="Helvetica"/>
              </a:rPr>
              <a:t>? </a:t>
            </a:r>
            <a:r>
              <a:rPr lang="en-US" sz="3200" dirty="0" smtClean="0">
                <a:latin typeface="Helvetica"/>
                <a:ea typeface="Helvetica"/>
                <a:cs typeface="Helvetica"/>
                <a:sym typeface="Helvetica"/>
              </a:rPr>
              <a:t>Do you like or not like? Why?</a:t>
            </a:r>
            <a:endParaRPr sz="3200" dirty="0">
              <a:latin typeface="Helvetica"/>
              <a:ea typeface="Helvetica"/>
              <a:cs typeface="Helvetica"/>
              <a:sym typeface="Helvetica"/>
            </a:endParaRPr>
          </a:p>
          <a:p>
            <a:pPr marL="457200" lvl="0" indent="-457200" defTabSz="457200">
              <a:buFont typeface="Arial"/>
              <a:buChar char="•"/>
              <a:defRPr sz="1800"/>
            </a:pPr>
            <a:r>
              <a:rPr lang="en-US" sz="3200" dirty="0" smtClean="0">
                <a:latin typeface="Helvetica"/>
                <a:ea typeface="Helvetica"/>
                <a:cs typeface="Helvetica"/>
                <a:sym typeface="Helvetica"/>
              </a:rPr>
              <a:t>W</a:t>
            </a:r>
            <a:r>
              <a:rPr sz="3200" dirty="0" smtClean="0">
                <a:latin typeface="Helvetica"/>
                <a:ea typeface="Helvetica"/>
                <a:cs typeface="Helvetica"/>
                <a:sym typeface="Helvetica"/>
              </a:rPr>
              <a:t>hy </a:t>
            </a:r>
            <a:r>
              <a:rPr sz="3200" dirty="0">
                <a:latin typeface="Helvetica"/>
                <a:ea typeface="Helvetica"/>
                <a:cs typeface="Helvetica"/>
                <a:sym typeface="Helvetica"/>
              </a:rPr>
              <a:t>did you put it this way?</a:t>
            </a:r>
          </a:p>
          <a:p>
            <a:pPr lvl="0" defTabSz="457200">
              <a:defRPr sz="1800"/>
            </a:pPr>
            <a:endParaRPr lang="en-US" sz="3200" dirty="0" smtClean="0">
              <a:latin typeface="Helvetica"/>
              <a:ea typeface="Helvetica"/>
              <a:cs typeface="Helvetica"/>
              <a:sym typeface="Helvetica"/>
            </a:endParaRPr>
          </a:p>
          <a:p>
            <a:pPr lvl="0" defTabSz="457200">
              <a:defRPr sz="1800"/>
            </a:pPr>
            <a:r>
              <a:rPr sz="3200" dirty="0" smtClean="0">
                <a:latin typeface="Helvetica"/>
                <a:ea typeface="Helvetica"/>
                <a:cs typeface="Helvetica"/>
                <a:sym typeface="Helvetica"/>
              </a:rPr>
              <a:t>Point out</a:t>
            </a:r>
            <a:r>
              <a:rPr lang="en-US" sz="3200" dirty="0" smtClean="0">
                <a:latin typeface="Helvetica"/>
                <a:ea typeface="Helvetica"/>
                <a:cs typeface="Helvetica"/>
                <a:sym typeface="Helvetica"/>
              </a:rPr>
              <a:t> things like:</a:t>
            </a:r>
          </a:p>
          <a:p>
            <a:pPr marL="457200" lvl="0" indent="-457200" defTabSz="457200">
              <a:buFont typeface="Arial"/>
              <a:buChar char="•"/>
              <a:defRPr sz="1800"/>
            </a:pPr>
            <a:r>
              <a:rPr lang="en-US" sz="3200" dirty="0" smtClean="0">
                <a:latin typeface="Helvetica"/>
                <a:ea typeface="Helvetica"/>
                <a:cs typeface="Helvetica"/>
                <a:sym typeface="Helvetica"/>
              </a:rPr>
              <a:t>I</a:t>
            </a:r>
            <a:r>
              <a:rPr sz="3200" dirty="0" smtClean="0">
                <a:latin typeface="Helvetica"/>
                <a:ea typeface="Helvetica"/>
                <a:cs typeface="Helvetica"/>
                <a:sym typeface="Helvetica"/>
              </a:rPr>
              <a:t>f transects cross (spider-web)… could hit the same thing multiple times.  </a:t>
            </a:r>
          </a:p>
          <a:p>
            <a:pPr marL="457200" lvl="0" indent="-457200" defTabSz="457200">
              <a:buFont typeface="Arial"/>
              <a:buChar char="•"/>
              <a:defRPr sz="1800"/>
            </a:pPr>
            <a:r>
              <a:rPr sz="3200" dirty="0" smtClean="0">
                <a:latin typeface="Helvetica"/>
                <a:ea typeface="Helvetica"/>
                <a:cs typeface="Helvetica"/>
                <a:sym typeface="Helvetica"/>
              </a:rPr>
              <a:t>Meters</a:t>
            </a:r>
            <a:r>
              <a:rPr lang="en-US" sz="3200" baseline="0" dirty="0" smtClean="0">
                <a:latin typeface="Helvetica"/>
                <a:ea typeface="Helvetica"/>
                <a:cs typeface="Helvetica"/>
                <a:sym typeface="Helvetica"/>
              </a:rPr>
              <a:t> vs. </a:t>
            </a:r>
            <a:r>
              <a:rPr sz="3200" dirty="0" smtClean="0">
                <a:latin typeface="Helvetica"/>
                <a:ea typeface="Helvetica"/>
                <a:cs typeface="Helvetica"/>
                <a:sym typeface="Helvetica"/>
              </a:rPr>
              <a:t>feet</a:t>
            </a:r>
            <a:endParaRPr lang="en-US" sz="3200" dirty="0" smtClean="0">
              <a:latin typeface="Helvetica"/>
              <a:ea typeface="Helvetica"/>
              <a:cs typeface="Helvetica"/>
              <a:sym typeface="Helvetica"/>
            </a:endParaRPr>
          </a:p>
          <a:p>
            <a:pPr marL="457200" lvl="0" indent="-457200" defTabSz="457200">
              <a:buFont typeface="Arial"/>
              <a:buChar char="•"/>
              <a:defRPr sz="1800"/>
            </a:pPr>
            <a:r>
              <a:rPr sz="3200" dirty="0" smtClean="0">
                <a:latin typeface="Helvetica"/>
                <a:ea typeface="Helvetica"/>
                <a:cs typeface="Helvetica"/>
                <a:sym typeface="Helvetica"/>
              </a:rPr>
              <a:t>0 point</a:t>
            </a:r>
            <a:r>
              <a:rPr lang="en-US" sz="3200" dirty="0" smtClean="0">
                <a:latin typeface="Helvetica"/>
                <a:ea typeface="Helvetica"/>
                <a:cs typeface="Helvetica"/>
                <a:sym typeface="Helvetica"/>
              </a:rPr>
              <a:t> at one end of transect (in water to protect transect)</a:t>
            </a:r>
          </a:p>
          <a:p>
            <a:pPr marL="457200" lvl="0" indent="-457200" defTabSz="457200">
              <a:buFont typeface="Arial"/>
              <a:buChar char="•"/>
              <a:defRPr sz="1800"/>
            </a:pPr>
            <a:r>
              <a:rPr lang="en-US" sz="3200" dirty="0" smtClean="0">
                <a:latin typeface="Helvetica"/>
                <a:ea typeface="Helvetica"/>
                <a:cs typeface="Helvetica"/>
                <a:sym typeface="Helvetica"/>
              </a:rPr>
              <a:t>Standardize</a:t>
            </a:r>
            <a:r>
              <a:rPr sz="3200" dirty="0" smtClean="0">
                <a:latin typeface="Helvetica"/>
                <a:ea typeface="Helvetica"/>
                <a:cs typeface="Helvetica"/>
                <a:sym typeface="Helvetica"/>
              </a:rPr>
              <a:t> length</a:t>
            </a:r>
            <a:r>
              <a:rPr lang="en-US" sz="3200" dirty="0" smtClean="0">
                <a:latin typeface="Helvetica"/>
                <a:ea typeface="Helvetica"/>
                <a:cs typeface="Helvetica"/>
                <a:sym typeface="Helvetica"/>
              </a:rPr>
              <a:t> &amp; positioning (perpendicular</a:t>
            </a:r>
            <a:r>
              <a:rPr lang="en-US" sz="3200" baseline="0" dirty="0" smtClean="0">
                <a:latin typeface="Helvetica"/>
                <a:ea typeface="Helvetica"/>
                <a:cs typeface="Helvetica"/>
                <a:sym typeface="Helvetica"/>
              </a:rPr>
              <a:t> to “water” to catch “zonation”)</a:t>
            </a:r>
            <a:endParaRPr lang="en-US" sz="3200" dirty="0" smtClean="0">
              <a:latin typeface="Helvetica"/>
              <a:ea typeface="Helvetica"/>
              <a:cs typeface="Helvetica"/>
              <a:sym typeface="Helvetica"/>
            </a:endParaRPr>
          </a:p>
          <a:p>
            <a:pPr lvl="0" defTabSz="457200">
              <a:defRPr sz="1800"/>
            </a:pPr>
            <a:endParaRPr sz="3200" dirty="0" smtClean="0">
              <a:latin typeface="Helvetica"/>
              <a:ea typeface="Helvetica"/>
              <a:cs typeface="Helvetica"/>
              <a:sym typeface="Helvetica"/>
            </a:endParaRPr>
          </a:p>
          <a:p>
            <a:pPr lvl="0" defTabSz="457200">
              <a:defRPr sz="1800"/>
            </a:pPr>
            <a:r>
              <a:rPr lang="en-US" sz="3200" dirty="0" smtClean="0">
                <a:latin typeface="Helvetica"/>
                <a:ea typeface="Helvetica"/>
                <a:cs typeface="Helvetica"/>
                <a:sym typeface="Helvetica"/>
              </a:rPr>
              <a:t>Now ask students</a:t>
            </a:r>
            <a:r>
              <a:rPr lang="en-US" sz="3200" baseline="0" dirty="0" smtClean="0">
                <a:latin typeface="Helvetica"/>
                <a:ea typeface="Helvetica"/>
                <a:cs typeface="Helvetica"/>
                <a:sym typeface="Helvetica"/>
              </a:rPr>
              <a:t> to</a:t>
            </a:r>
            <a:r>
              <a:rPr sz="3200" dirty="0" smtClean="0">
                <a:latin typeface="Helvetica"/>
                <a:ea typeface="Helvetica"/>
                <a:cs typeface="Helvetica"/>
                <a:sym typeface="Helvetica"/>
              </a:rPr>
              <a:t> coordinate... and see what they want to do...  Try to get them to standardize</a:t>
            </a:r>
            <a:endParaRPr sz="3200" dirty="0">
              <a:latin typeface="Helvetica"/>
              <a:ea typeface="Helvetica"/>
              <a:cs typeface="Helvetica"/>
              <a:sym typeface="Helvetic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Shape 374"/>
          <p:cNvSpPr>
            <a:spLocks noGrp="1" noRot="1" noChangeAspect="1"/>
          </p:cNvSpPr>
          <p:nvPr>
            <p:ph type="sldImg"/>
          </p:nvPr>
        </p:nvSpPr>
        <p:spPr>
          <a:prstGeom prst="rect">
            <a:avLst/>
          </a:prstGeom>
        </p:spPr>
        <p:txBody>
          <a:bodyPr/>
          <a:lstStyle/>
          <a:p>
            <a:pPr lvl="0"/>
            <a:endParaRPr/>
          </a:p>
        </p:txBody>
      </p:sp>
      <p:sp>
        <p:nvSpPr>
          <p:cNvPr id="375" name="Shape 375"/>
          <p:cNvSpPr>
            <a:spLocks noGrp="1"/>
          </p:cNvSpPr>
          <p:nvPr>
            <p:ph type="body" sz="quarter" idx="1"/>
          </p:nvPr>
        </p:nvSpPr>
        <p:spPr>
          <a:prstGeom prst="rect">
            <a:avLst/>
          </a:prstGeom>
        </p:spPr>
        <p:txBody>
          <a:bodyPr/>
          <a:lstStyle/>
          <a:p>
            <a:pPr marL="0" marR="0" lvl="0" indent="0" defTabSz="457200" eaLnBrk="1" fontAlgn="auto" latinLnBrk="0" hangingPunct="1">
              <a:lnSpc>
                <a:spcPct val="100000"/>
              </a:lnSpc>
              <a:spcBef>
                <a:spcPts val="0"/>
              </a:spcBef>
              <a:spcAft>
                <a:spcPts val="0"/>
              </a:spcAft>
              <a:buClrTx/>
              <a:buSzTx/>
              <a:buFontTx/>
              <a:buNone/>
              <a:tabLst/>
              <a:defRPr sz="1800"/>
            </a:pPr>
            <a:r>
              <a:rPr lang="en-US" sz="3200" dirty="0" smtClean="0">
                <a:latin typeface="Helvetica"/>
                <a:ea typeface="Helvetica"/>
                <a:cs typeface="Helvetica"/>
                <a:sym typeface="Helvetica"/>
              </a:rPr>
              <a:t>Only</a:t>
            </a:r>
            <a:r>
              <a:rPr lang="en-US" sz="3200" baseline="0" dirty="0" smtClean="0">
                <a:latin typeface="Helvetica"/>
                <a:ea typeface="Helvetica"/>
                <a:cs typeface="Helvetica"/>
                <a:sym typeface="Helvetica"/>
              </a:rPr>
              <a:t> g</a:t>
            </a:r>
            <a:r>
              <a:rPr lang="en-US" sz="3200" dirty="0" smtClean="0">
                <a:latin typeface="Helvetica"/>
                <a:ea typeface="Helvetica"/>
                <a:cs typeface="Helvetica"/>
                <a:sym typeface="Helvetica"/>
              </a:rPr>
              <a:t>o to this slide after they correct coordinate their transects. Let them struggle</a:t>
            </a:r>
            <a:r>
              <a:rPr lang="en-US" sz="3200" baseline="0" dirty="0" smtClean="0">
                <a:latin typeface="Helvetica"/>
                <a:ea typeface="Helvetica"/>
                <a:cs typeface="Helvetica"/>
                <a:sym typeface="Helvetica"/>
              </a:rPr>
              <a:t> first!</a:t>
            </a:r>
          </a:p>
          <a:p>
            <a:pPr marL="0" marR="0" lvl="0" indent="0" defTabSz="457200" eaLnBrk="1" fontAlgn="auto" latinLnBrk="0" hangingPunct="1">
              <a:lnSpc>
                <a:spcPct val="100000"/>
              </a:lnSpc>
              <a:spcBef>
                <a:spcPts val="0"/>
              </a:spcBef>
              <a:spcAft>
                <a:spcPts val="0"/>
              </a:spcAft>
              <a:buClrTx/>
              <a:buSzTx/>
              <a:buFontTx/>
              <a:buNone/>
              <a:tabLst/>
              <a:defRPr sz="1800"/>
            </a:pPr>
            <a:endParaRPr lang="en-US" sz="3200" baseline="0" dirty="0" smtClean="0">
              <a:latin typeface="Helvetica"/>
              <a:ea typeface="Helvetica"/>
              <a:cs typeface="Helvetica"/>
              <a:sym typeface="Helvetica"/>
            </a:endParaRPr>
          </a:p>
          <a:p>
            <a:pPr lvl="0" defTabSz="457200">
              <a:defRPr sz="1800"/>
            </a:pPr>
            <a:r>
              <a:rPr lang="en-US" sz="3200" dirty="0" smtClean="0">
                <a:latin typeface="Helvetica"/>
                <a:ea typeface="Helvetica"/>
                <a:cs typeface="Helvetica"/>
                <a:sym typeface="Helvetica"/>
              </a:rPr>
              <a:t>(Same points as previous slide, if have not already covered): </a:t>
            </a:r>
          </a:p>
          <a:p>
            <a:pPr marL="457200" lvl="0" indent="-457200" defTabSz="457200">
              <a:buFont typeface="Arial"/>
              <a:buChar char="•"/>
              <a:defRPr sz="1800"/>
            </a:pPr>
            <a:r>
              <a:rPr lang="en-US" sz="3200" dirty="0" smtClean="0">
                <a:latin typeface="Helvetica"/>
                <a:ea typeface="Helvetica"/>
                <a:cs typeface="Helvetica"/>
                <a:sym typeface="Helvetica"/>
              </a:rPr>
              <a:t>If transects cross (spider-web)… could hit the same thing multiple times.  </a:t>
            </a:r>
          </a:p>
          <a:p>
            <a:pPr marL="457200" lvl="0" indent="-457200" defTabSz="457200">
              <a:buFont typeface="Arial"/>
              <a:buChar char="•"/>
              <a:defRPr sz="1800"/>
            </a:pPr>
            <a:r>
              <a:rPr lang="en-US" sz="3200" dirty="0" smtClean="0">
                <a:latin typeface="Helvetica"/>
                <a:ea typeface="Helvetica"/>
                <a:cs typeface="Helvetica"/>
                <a:sym typeface="Helvetica"/>
              </a:rPr>
              <a:t>Meters</a:t>
            </a:r>
            <a:r>
              <a:rPr lang="en-US" sz="3200" baseline="0" dirty="0" smtClean="0">
                <a:latin typeface="Helvetica"/>
                <a:ea typeface="Helvetica"/>
                <a:cs typeface="Helvetica"/>
                <a:sym typeface="Helvetica"/>
              </a:rPr>
              <a:t> vs. </a:t>
            </a:r>
            <a:r>
              <a:rPr lang="en-US" sz="3200" dirty="0" smtClean="0">
                <a:latin typeface="Helvetica"/>
                <a:ea typeface="Helvetica"/>
                <a:cs typeface="Helvetica"/>
                <a:sym typeface="Helvetica"/>
              </a:rPr>
              <a:t>feet</a:t>
            </a:r>
          </a:p>
          <a:p>
            <a:pPr marL="457200" lvl="0" indent="-457200" defTabSz="457200">
              <a:buFont typeface="Arial"/>
              <a:buChar char="•"/>
              <a:defRPr sz="1800"/>
            </a:pPr>
            <a:r>
              <a:rPr lang="en-US" sz="3200" dirty="0" smtClean="0">
                <a:latin typeface="Helvetica"/>
                <a:ea typeface="Helvetica"/>
                <a:cs typeface="Helvetica"/>
                <a:sym typeface="Helvetica"/>
              </a:rPr>
              <a:t>0 point at one end of transect (in water to protect transect)</a:t>
            </a:r>
          </a:p>
          <a:p>
            <a:pPr marL="457200" lvl="0" indent="-457200" defTabSz="457200">
              <a:buFont typeface="Arial"/>
              <a:buChar char="•"/>
              <a:defRPr sz="1800"/>
            </a:pPr>
            <a:r>
              <a:rPr lang="en-US" sz="3200" dirty="0" smtClean="0">
                <a:latin typeface="Helvetica"/>
                <a:ea typeface="Helvetica"/>
                <a:cs typeface="Helvetica"/>
                <a:sym typeface="Helvetica"/>
              </a:rPr>
              <a:t>Standardize length &amp; positioning (perpendicular</a:t>
            </a:r>
            <a:r>
              <a:rPr lang="en-US" sz="3200" baseline="0" dirty="0" smtClean="0">
                <a:latin typeface="Helvetica"/>
                <a:ea typeface="Helvetica"/>
                <a:cs typeface="Helvetica"/>
                <a:sym typeface="Helvetica"/>
              </a:rPr>
              <a:t> to “water” to catch “zonation”)</a:t>
            </a:r>
          </a:p>
          <a:p>
            <a:pPr marL="457200" lvl="0" indent="-457200" defTabSz="457200">
              <a:buFont typeface="Arial"/>
              <a:buChar char="•"/>
              <a:defRPr sz="1800"/>
            </a:pPr>
            <a:endParaRPr lang="en-US" sz="3200" baseline="0" dirty="0" smtClean="0">
              <a:latin typeface="Helvetica"/>
              <a:ea typeface="Helvetica"/>
              <a:cs typeface="Helvetica"/>
              <a:sym typeface="Helvetica"/>
            </a:endParaRPr>
          </a:p>
          <a:p>
            <a:pPr marL="0" lvl="0" indent="0" defTabSz="457200">
              <a:buFont typeface="Arial"/>
              <a:buNone/>
              <a:defRPr sz="1800"/>
            </a:pPr>
            <a:r>
              <a:rPr lang="en-US" sz="3200" b="1" baseline="0" dirty="0" smtClean="0">
                <a:latin typeface="Helvetica"/>
                <a:ea typeface="Helvetica"/>
                <a:cs typeface="Helvetica"/>
                <a:sym typeface="Helvetica"/>
              </a:rPr>
              <a:t>Question: </a:t>
            </a:r>
            <a:r>
              <a:rPr lang="en-US" sz="3200" baseline="0" dirty="0" smtClean="0">
                <a:latin typeface="Helvetica"/>
                <a:ea typeface="Helvetica"/>
                <a:cs typeface="Helvetica"/>
                <a:sym typeface="Helvetica"/>
              </a:rPr>
              <a:t>How often should we take data points (transect point-intercepts) along our transect lines? </a:t>
            </a:r>
            <a:endParaRPr lang="en-US" sz="3200" dirty="0" smtClean="0">
              <a:latin typeface="Helvetica"/>
              <a:ea typeface="Helvetica"/>
              <a:cs typeface="Helvetica"/>
              <a:sym typeface="Helvetic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Shape 379"/>
          <p:cNvSpPr>
            <a:spLocks noGrp="1" noRot="1" noChangeAspect="1"/>
          </p:cNvSpPr>
          <p:nvPr>
            <p:ph type="sldImg"/>
          </p:nvPr>
        </p:nvSpPr>
        <p:spPr>
          <a:prstGeom prst="rect">
            <a:avLst/>
          </a:prstGeom>
        </p:spPr>
        <p:txBody>
          <a:bodyPr/>
          <a:lstStyle/>
          <a:p>
            <a:pPr lvl="0"/>
            <a:endParaRPr/>
          </a:p>
        </p:txBody>
      </p:sp>
      <p:sp>
        <p:nvSpPr>
          <p:cNvPr id="380" name="Shape 380"/>
          <p:cNvSpPr>
            <a:spLocks noGrp="1"/>
          </p:cNvSpPr>
          <p:nvPr>
            <p:ph type="body" sz="quarter" idx="1"/>
          </p:nvPr>
        </p:nvSpPr>
        <p:spPr>
          <a:prstGeom prst="rect">
            <a:avLst/>
          </a:prstGeom>
        </p:spPr>
        <p:txBody>
          <a:bodyPr/>
          <a:lstStyle/>
          <a:p>
            <a:pPr lvl="0" defTabSz="457200">
              <a:defRPr sz="1800"/>
            </a:pPr>
            <a:r>
              <a:rPr sz="3200" dirty="0" smtClean="0">
                <a:latin typeface="Helvetica"/>
                <a:ea typeface="Helvetica"/>
                <a:cs typeface="Helvetica"/>
                <a:sym typeface="Helvetica"/>
              </a:rPr>
              <a:t>Random </a:t>
            </a:r>
            <a:r>
              <a:rPr sz="3200" dirty="0">
                <a:latin typeface="Helvetica"/>
                <a:ea typeface="Helvetica"/>
                <a:cs typeface="Helvetica"/>
                <a:sym typeface="Helvetica"/>
              </a:rPr>
              <a:t>= unpredictable/</a:t>
            </a:r>
            <a:r>
              <a:rPr sz="3200" dirty="0" smtClean="0">
                <a:latin typeface="Helvetica"/>
                <a:ea typeface="Helvetica"/>
                <a:cs typeface="Helvetica"/>
                <a:sym typeface="Helvetica"/>
              </a:rPr>
              <a:t>unknown</a:t>
            </a:r>
            <a:r>
              <a:rPr lang="en-US" sz="3200" dirty="0" smtClean="0">
                <a:latin typeface="Helvetica"/>
                <a:ea typeface="Helvetica"/>
                <a:cs typeface="Helvetica"/>
                <a:sym typeface="Helvetica"/>
              </a:rPr>
              <a:t>.</a:t>
            </a:r>
            <a:r>
              <a:rPr lang="en-US" sz="3200" baseline="0" dirty="0" smtClean="0">
                <a:latin typeface="Helvetica"/>
                <a:ea typeface="Helvetica"/>
                <a:cs typeface="Helvetica"/>
                <a:sym typeface="Helvetica"/>
              </a:rPr>
              <a:t> Every </a:t>
            </a:r>
            <a:r>
              <a:rPr sz="3200" dirty="0" smtClean="0">
                <a:latin typeface="Helvetica"/>
                <a:ea typeface="Helvetica"/>
                <a:cs typeface="Helvetica"/>
                <a:sym typeface="Helvetica"/>
              </a:rPr>
              <a:t>area </a:t>
            </a:r>
            <a:r>
              <a:rPr sz="3200" dirty="0">
                <a:latin typeface="Helvetica"/>
                <a:ea typeface="Helvetica"/>
                <a:cs typeface="Helvetica"/>
                <a:sym typeface="Helvetica"/>
              </a:rPr>
              <a:t>equal chance of being sampled, </a:t>
            </a:r>
            <a:r>
              <a:rPr sz="3200" dirty="0" smtClean="0">
                <a:latin typeface="Helvetica"/>
                <a:ea typeface="Helvetica"/>
                <a:cs typeface="Helvetica"/>
                <a:sym typeface="Helvetica"/>
              </a:rPr>
              <a:t>but</a:t>
            </a:r>
            <a:r>
              <a:rPr lang="en-US" sz="3200" baseline="0" dirty="0" smtClean="0">
                <a:latin typeface="Helvetica"/>
                <a:ea typeface="Helvetica"/>
                <a:cs typeface="Helvetica"/>
                <a:sym typeface="Helvetica"/>
              </a:rPr>
              <a:t> </a:t>
            </a:r>
            <a:r>
              <a:rPr sz="3200" dirty="0" smtClean="0">
                <a:latin typeface="Helvetica"/>
                <a:ea typeface="Helvetica"/>
                <a:cs typeface="Helvetica"/>
                <a:sym typeface="Helvetica"/>
              </a:rPr>
              <a:t>run </a:t>
            </a:r>
            <a:r>
              <a:rPr sz="3200" dirty="0">
                <a:latin typeface="Helvetica"/>
                <a:ea typeface="Helvetica"/>
                <a:cs typeface="Helvetica"/>
                <a:sym typeface="Helvetica"/>
              </a:rPr>
              <a:t>risk of, by </a:t>
            </a:r>
            <a:r>
              <a:rPr sz="3200" dirty="0" smtClean="0">
                <a:latin typeface="Helvetica"/>
                <a:ea typeface="Helvetica"/>
                <a:cs typeface="Helvetica"/>
                <a:sym typeface="Helvetica"/>
              </a:rPr>
              <a:t>chance</a:t>
            </a:r>
            <a:r>
              <a:rPr lang="en-US" sz="3200" dirty="0" smtClean="0">
                <a:latin typeface="Helvetica"/>
                <a:ea typeface="Helvetica"/>
                <a:cs typeface="Helvetica"/>
                <a:sym typeface="Helvetica"/>
              </a:rPr>
              <a:t>,</a:t>
            </a:r>
            <a:r>
              <a:rPr sz="3200" dirty="0" smtClean="0">
                <a:latin typeface="Helvetica"/>
                <a:ea typeface="Helvetica"/>
                <a:cs typeface="Helvetica"/>
                <a:sym typeface="Helvetica"/>
              </a:rPr>
              <a:t> </a:t>
            </a:r>
            <a:r>
              <a:rPr sz="3200" dirty="0">
                <a:latin typeface="Helvetica"/>
                <a:ea typeface="Helvetica"/>
                <a:cs typeface="Helvetica"/>
                <a:sym typeface="Helvetica"/>
              </a:rPr>
              <a:t>all sampling points in one area (e.g., just high tide). </a:t>
            </a:r>
            <a:endParaRPr lang="en-US" sz="3200" dirty="0" smtClean="0">
              <a:latin typeface="Helvetica"/>
              <a:ea typeface="Helvetica"/>
              <a:cs typeface="Helvetica"/>
              <a:sym typeface="Helvetica"/>
            </a:endParaRPr>
          </a:p>
          <a:p>
            <a:pPr lvl="0" defTabSz="457200">
              <a:defRPr sz="1800"/>
            </a:pPr>
            <a:endParaRPr lang="en-US" sz="3200" dirty="0" smtClean="0">
              <a:latin typeface="Helvetica"/>
              <a:ea typeface="Helvetica"/>
              <a:cs typeface="Helvetica"/>
              <a:sym typeface="Helvetica"/>
            </a:endParaRPr>
          </a:p>
          <a:p>
            <a:pPr lvl="0" defTabSz="457200">
              <a:defRPr sz="1800"/>
            </a:pPr>
            <a:r>
              <a:rPr lang="en-US" sz="3200" dirty="0" smtClean="0">
                <a:latin typeface="Helvetica"/>
                <a:ea typeface="Helvetica"/>
                <a:cs typeface="Helvetica"/>
                <a:sym typeface="Helvetica"/>
              </a:rPr>
              <a:t>In OPIHI,</a:t>
            </a:r>
            <a:r>
              <a:rPr lang="en-US" sz="3200" baseline="0" dirty="0" smtClean="0">
                <a:latin typeface="Helvetica"/>
                <a:ea typeface="Helvetica"/>
                <a:cs typeface="Helvetica"/>
                <a:sym typeface="Helvetica"/>
              </a:rPr>
              <a:t> look at systematically so can capture high/mid/low intertidal areas. </a:t>
            </a:r>
          </a:p>
          <a:p>
            <a:pPr lvl="0" defTabSz="457200">
              <a:defRPr sz="1800"/>
            </a:pPr>
            <a:endParaRPr lang="en-US" sz="3200" baseline="0" dirty="0" smtClean="0">
              <a:latin typeface="Helvetica"/>
              <a:ea typeface="Helvetica"/>
              <a:cs typeface="Helvetica"/>
              <a:sym typeface="Helvetica"/>
            </a:endParaRPr>
          </a:p>
          <a:p>
            <a:pPr lvl="0" defTabSz="457200">
              <a:defRPr sz="1800"/>
            </a:pPr>
            <a:r>
              <a:rPr lang="en-US" sz="3200" i="1" dirty="0" smtClean="0">
                <a:latin typeface="Helvetica"/>
                <a:ea typeface="Helvetica"/>
                <a:cs typeface="Helvetica"/>
                <a:sym typeface="Helvetica"/>
              </a:rPr>
              <a:t>Note: m</a:t>
            </a:r>
            <a:r>
              <a:rPr sz="3200" i="1" dirty="0" smtClean="0">
                <a:latin typeface="Helvetica"/>
                <a:ea typeface="Helvetica"/>
                <a:cs typeface="Helvetica"/>
                <a:sym typeface="Helvetica"/>
              </a:rPr>
              <a:t>onitoring </a:t>
            </a:r>
            <a:r>
              <a:rPr sz="3200" i="1" dirty="0">
                <a:latin typeface="Helvetica"/>
                <a:ea typeface="Helvetica"/>
                <a:cs typeface="Helvetica"/>
                <a:sym typeface="Helvetica"/>
              </a:rPr>
              <a:t>= time commitment - look at same area over time, important to characterize location in same way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Shape 387"/>
          <p:cNvSpPr>
            <a:spLocks noGrp="1" noRot="1" noChangeAspect="1"/>
          </p:cNvSpPr>
          <p:nvPr>
            <p:ph type="sldImg"/>
          </p:nvPr>
        </p:nvSpPr>
        <p:spPr>
          <a:prstGeom prst="rect">
            <a:avLst/>
          </a:prstGeom>
        </p:spPr>
        <p:txBody>
          <a:bodyPr/>
          <a:lstStyle/>
          <a:p>
            <a:pPr lvl="0"/>
            <a:endParaRPr/>
          </a:p>
        </p:txBody>
      </p:sp>
      <p:sp>
        <p:nvSpPr>
          <p:cNvPr id="388" name="Shape 388"/>
          <p:cNvSpPr>
            <a:spLocks noGrp="1"/>
          </p:cNvSpPr>
          <p:nvPr>
            <p:ph type="body" sz="quarter" idx="1"/>
          </p:nvPr>
        </p:nvSpPr>
        <p:spPr>
          <a:prstGeom prst="rect">
            <a:avLst/>
          </a:prstGeom>
        </p:spPr>
        <p:txBody>
          <a:bodyPr/>
          <a:lstStyle/>
          <a:p>
            <a:pPr lvl="0" defTabSz="457200">
              <a:defRPr sz="1800"/>
            </a:pPr>
            <a:r>
              <a:rPr sz="3200" dirty="0">
                <a:latin typeface="Helvetica"/>
                <a:ea typeface="Helvetica"/>
                <a:cs typeface="Helvetica"/>
                <a:sym typeface="Helvetica"/>
              </a:rPr>
              <a:t>One of the simplest ecological sampling methods is point-intercept transect. </a:t>
            </a:r>
            <a:endParaRPr lang="en-US" sz="3200" dirty="0" smtClean="0">
              <a:latin typeface="Helvetica"/>
              <a:ea typeface="Helvetica"/>
              <a:cs typeface="Helvetica"/>
              <a:sym typeface="Helvetica"/>
            </a:endParaRPr>
          </a:p>
          <a:p>
            <a:pPr lvl="0" defTabSz="457200">
              <a:defRPr sz="1800"/>
            </a:pPr>
            <a:r>
              <a:rPr lang="en-US" sz="3200" dirty="0" smtClean="0">
                <a:latin typeface="Helvetica"/>
                <a:ea typeface="Helvetica"/>
                <a:cs typeface="Helvetica"/>
                <a:sym typeface="Helvetica"/>
              </a:rPr>
              <a:t>Describe</a:t>
            </a:r>
            <a:r>
              <a:rPr lang="en-US" sz="3200" baseline="0" dirty="0" smtClean="0">
                <a:latin typeface="Helvetica"/>
                <a:ea typeface="Helvetica"/>
                <a:cs typeface="Helvetica"/>
                <a:sym typeface="Helvetica"/>
              </a:rPr>
              <a:t> method: Record what is directly under a point. Can use tool (like skewer) to help. Only record what is on the top (vs. layering, where would record what all the layers are).</a:t>
            </a:r>
            <a:endParaRPr lang="en-US" sz="3200" dirty="0" smtClean="0">
              <a:latin typeface="Helvetica"/>
              <a:ea typeface="Helvetica"/>
              <a:cs typeface="Helvetica"/>
              <a:sym typeface="Helvetica"/>
            </a:endParaRPr>
          </a:p>
          <a:p>
            <a:pPr lvl="0" defTabSz="457200">
              <a:defRPr sz="1800"/>
            </a:pPr>
            <a:endParaRPr lang="en-US" sz="3200" dirty="0" smtClean="0">
              <a:latin typeface="Helvetica"/>
              <a:ea typeface="Helvetica"/>
              <a:cs typeface="Helvetica"/>
              <a:sym typeface="Helvetica"/>
            </a:endParaRPr>
          </a:p>
          <a:p>
            <a:pPr lvl="0" defTabSz="457200">
              <a:defRPr sz="1800"/>
            </a:pPr>
            <a:r>
              <a:rPr lang="en-US" sz="3200" dirty="0" smtClean="0">
                <a:latin typeface="Helvetica"/>
                <a:ea typeface="Helvetica"/>
                <a:cs typeface="Helvetica"/>
                <a:sym typeface="Helvetica"/>
              </a:rPr>
              <a:t>Record what is </a:t>
            </a:r>
            <a:r>
              <a:rPr sz="3200" dirty="0" smtClean="0">
                <a:latin typeface="Helvetica"/>
                <a:ea typeface="Helvetica"/>
                <a:cs typeface="Helvetica"/>
                <a:sym typeface="Helvetica"/>
              </a:rPr>
              <a:t>directly </a:t>
            </a:r>
            <a:r>
              <a:rPr sz="3200" dirty="0">
                <a:latin typeface="Helvetica"/>
                <a:ea typeface="Helvetica"/>
                <a:cs typeface="Helvetica"/>
                <a:sym typeface="Helvetica"/>
              </a:rPr>
              <a:t>on top of point. </a:t>
            </a:r>
            <a:r>
              <a:rPr lang="en-US" sz="3200" dirty="0" smtClean="0">
                <a:latin typeface="Helvetica"/>
                <a:ea typeface="Helvetica"/>
                <a:cs typeface="Helvetica"/>
                <a:sym typeface="Helvetica"/>
              </a:rPr>
              <a:t>Go through</a:t>
            </a:r>
            <a:r>
              <a:rPr lang="en-US" sz="3200" baseline="0" dirty="0" smtClean="0">
                <a:latin typeface="Helvetica"/>
                <a:ea typeface="Helvetica"/>
                <a:cs typeface="Helvetica"/>
                <a:sym typeface="Helvetica"/>
              </a:rPr>
              <a:t> circle example. </a:t>
            </a:r>
            <a:r>
              <a:rPr lang="en-US" sz="3200" dirty="0" smtClean="0">
                <a:latin typeface="Helvetica"/>
                <a:ea typeface="Helvetica"/>
                <a:cs typeface="Helvetica"/>
                <a:sym typeface="Helvetica"/>
              </a:rPr>
              <a:t>See that </a:t>
            </a:r>
            <a:r>
              <a:rPr lang="en-US" sz="3200" baseline="0" dirty="0" smtClean="0">
                <a:latin typeface="Helvetica"/>
                <a:ea typeface="Helvetica"/>
                <a:cs typeface="Helvetica"/>
                <a:sym typeface="Helvetica"/>
              </a:rPr>
              <a:t>e</a:t>
            </a:r>
            <a:r>
              <a:rPr sz="3200" dirty="0" smtClean="0">
                <a:latin typeface="Helvetica"/>
                <a:ea typeface="Helvetica"/>
                <a:cs typeface="Helvetica"/>
                <a:sym typeface="Helvetica"/>
              </a:rPr>
              <a:t>ven </a:t>
            </a:r>
            <a:r>
              <a:rPr sz="3200" dirty="0">
                <a:latin typeface="Helvetica"/>
                <a:ea typeface="Helvetica"/>
                <a:cs typeface="Helvetica"/>
                <a:sym typeface="Helvetica"/>
              </a:rPr>
              <a:t>though red was very close to transect point #5, we still record “sand” on our data sheet. </a:t>
            </a:r>
            <a:endParaRPr lang="en-US" sz="3200" dirty="0" smtClean="0">
              <a:latin typeface="Helvetica"/>
              <a:ea typeface="Helvetica"/>
              <a:cs typeface="Helvetica"/>
              <a:sym typeface="Helvetica"/>
            </a:endParaRPr>
          </a:p>
          <a:p>
            <a:pPr lvl="0" defTabSz="457200">
              <a:defRPr sz="1800"/>
            </a:pPr>
            <a:r>
              <a:rPr sz="3200" dirty="0" smtClean="0">
                <a:latin typeface="Helvetica"/>
                <a:ea typeface="Helvetica"/>
                <a:cs typeface="Helvetica"/>
                <a:sym typeface="Helvetica"/>
              </a:rPr>
              <a:t>Transect </a:t>
            </a:r>
            <a:r>
              <a:rPr sz="3200" dirty="0">
                <a:latin typeface="Helvetica"/>
                <a:ea typeface="Helvetica"/>
                <a:cs typeface="Helvetica"/>
                <a:sym typeface="Helvetica"/>
              </a:rPr>
              <a:t>got two of four species. </a:t>
            </a:r>
          </a:p>
          <a:p>
            <a:pPr lvl="0" defTabSz="457200">
              <a:defRPr sz="1800"/>
            </a:pPr>
            <a:endParaRPr sz="3200" dirty="0">
              <a:latin typeface="Helvetica"/>
              <a:ea typeface="Helvetica"/>
              <a:cs typeface="Helvetica"/>
              <a:sym typeface="Helvetica"/>
            </a:endParaRPr>
          </a:p>
          <a:p>
            <a:pPr lvl="0" defTabSz="457200">
              <a:defRPr sz="1800"/>
            </a:pPr>
            <a:r>
              <a:rPr lang="en-US" sz="3200" baseline="0" dirty="0" smtClean="0">
                <a:latin typeface="Helvetica"/>
                <a:ea typeface="Helvetica"/>
                <a:cs typeface="Helvetica"/>
                <a:sym typeface="Helvetica"/>
              </a:rPr>
              <a:t>Decide as class (or you may decide beforehand) how often to take data points along their transect (e.g., every meter or half meter). </a:t>
            </a:r>
            <a:endParaRPr lang="en-US" sz="3200" dirty="0" smtClean="0">
              <a:latin typeface="Helvetica"/>
              <a:ea typeface="Helvetica"/>
              <a:cs typeface="Helvetica"/>
              <a:sym typeface="Helvetic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Shape 393"/>
          <p:cNvSpPr>
            <a:spLocks noGrp="1" noRot="1" noChangeAspect="1"/>
          </p:cNvSpPr>
          <p:nvPr>
            <p:ph type="sldImg"/>
          </p:nvPr>
        </p:nvSpPr>
        <p:spPr>
          <a:prstGeom prst="rect">
            <a:avLst/>
          </a:prstGeom>
        </p:spPr>
        <p:txBody>
          <a:bodyPr/>
          <a:lstStyle/>
          <a:p>
            <a:pPr lvl="0"/>
            <a:endParaRPr/>
          </a:p>
        </p:txBody>
      </p:sp>
      <p:sp>
        <p:nvSpPr>
          <p:cNvPr id="394" name="Shape 394"/>
          <p:cNvSpPr>
            <a:spLocks noGrp="1"/>
          </p:cNvSpPr>
          <p:nvPr>
            <p:ph type="body" sz="quarter" idx="1"/>
          </p:nvPr>
        </p:nvSpPr>
        <p:spPr>
          <a:prstGeom prst="rect">
            <a:avLst/>
          </a:prstGeom>
        </p:spPr>
        <p:txBody>
          <a:bodyPr/>
          <a:lstStyle/>
          <a:p>
            <a:pPr lvl="0" defTabSz="457200">
              <a:defRPr sz="1800"/>
            </a:pPr>
            <a:r>
              <a:rPr lang="en-US" sz="3200" b="1" dirty="0" smtClean="0">
                <a:latin typeface="Helvetica"/>
                <a:ea typeface="Helvetica"/>
                <a:cs typeface="Helvetica"/>
                <a:sym typeface="Helvetica"/>
              </a:rPr>
              <a:t>Question: </a:t>
            </a:r>
            <a:r>
              <a:rPr lang="en-US" sz="3200" dirty="0" smtClean="0">
                <a:latin typeface="Helvetica"/>
                <a:ea typeface="Helvetica"/>
                <a:cs typeface="Helvetica"/>
                <a:sym typeface="Helvetica"/>
              </a:rPr>
              <a:t>Who filled in information at the top of the datasheet?</a:t>
            </a:r>
          </a:p>
          <a:p>
            <a:pPr lvl="0" defTabSz="457200">
              <a:defRPr sz="1800"/>
            </a:pPr>
            <a:endParaRPr lang="en-US" sz="3200" dirty="0" smtClean="0">
              <a:latin typeface="Helvetica"/>
              <a:ea typeface="Helvetica"/>
              <a:cs typeface="Helvetica"/>
              <a:sym typeface="Helvetica"/>
            </a:endParaRPr>
          </a:p>
          <a:p>
            <a:pPr lvl="0" defTabSz="457200">
              <a:defRPr sz="1800"/>
            </a:pPr>
            <a:r>
              <a:rPr sz="3200" dirty="0" smtClean="0">
                <a:latin typeface="Helvetica"/>
                <a:ea typeface="Helvetica"/>
                <a:cs typeface="Helvetica"/>
                <a:sym typeface="Helvetica"/>
              </a:rPr>
              <a:t>What </a:t>
            </a:r>
            <a:r>
              <a:rPr sz="3200" dirty="0">
                <a:latin typeface="Helvetica"/>
                <a:ea typeface="Helvetica"/>
                <a:cs typeface="Helvetica"/>
                <a:sym typeface="Helvetica"/>
              </a:rPr>
              <a:t>is the importance of the information at the top of the transect data sheet (start and end times, location, date, transect line number)</a:t>
            </a:r>
            <a:r>
              <a:rPr sz="3200" dirty="0" smtClean="0">
                <a:latin typeface="Helvetica"/>
                <a:ea typeface="Helvetica"/>
                <a:cs typeface="Helvetica"/>
                <a:sym typeface="Helvetica"/>
              </a:rPr>
              <a:t>?</a:t>
            </a:r>
            <a:endParaRPr lang="en-US" sz="3200" dirty="0" smtClean="0">
              <a:latin typeface="Helvetica"/>
              <a:ea typeface="Helvetica"/>
              <a:cs typeface="Helvetica"/>
              <a:sym typeface="Helvetica"/>
            </a:endParaRPr>
          </a:p>
          <a:p>
            <a:pPr lvl="0" defTabSz="457200">
              <a:defRPr sz="1800"/>
            </a:pPr>
            <a:r>
              <a:rPr lang="en-US" sz="3200" dirty="0" smtClean="0">
                <a:latin typeface="Helvetica"/>
                <a:ea typeface="Helvetica"/>
                <a:cs typeface="Helvetica"/>
                <a:sym typeface="Helvetica"/>
              </a:rPr>
              <a:t>This is</a:t>
            </a:r>
            <a:r>
              <a:rPr lang="en-US" sz="3200" baseline="0" dirty="0" smtClean="0">
                <a:latin typeface="Helvetica"/>
                <a:ea typeface="Helvetica"/>
                <a:cs typeface="Helvetica"/>
                <a:sym typeface="Helvetica"/>
              </a:rPr>
              <a:t> metadata. Important for understand when/where collected information and for sharing with others. Transect line number = when looking to ocean, #1 is on far left). </a:t>
            </a:r>
          </a:p>
          <a:p>
            <a:pPr lvl="0" defTabSz="457200">
              <a:defRPr sz="1800"/>
            </a:pPr>
            <a:endParaRPr lang="en-US" sz="3200" baseline="0" dirty="0" smtClean="0">
              <a:latin typeface="Helvetica"/>
              <a:ea typeface="Helvetica"/>
              <a:cs typeface="Helvetica"/>
              <a:sym typeface="Helvetica"/>
            </a:endParaRPr>
          </a:p>
          <a:p>
            <a:pPr lvl="0" defTabSz="457200">
              <a:defRPr sz="1800"/>
            </a:pPr>
            <a:r>
              <a:rPr lang="en-US" sz="3200" baseline="0" dirty="0" smtClean="0">
                <a:latin typeface="Helvetica"/>
                <a:ea typeface="Helvetica"/>
                <a:cs typeface="Helvetica"/>
                <a:sym typeface="Helvetica"/>
              </a:rPr>
              <a:t>These are some good definitions to know if you have not gone over them yet. </a:t>
            </a:r>
            <a:endParaRPr sz="3200" dirty="0">
              <a:latin typeface="Helvetica"/>
              <a:ea typeface="Helvetica"/>
              <a:cs typeface="Helvetica"/>
              <a:sym typeface="Helvetica"/>
            </a:endParaRPr>
          </a:p>
          <a:p>
            <a:pPr lvl="0" defTabSz="457200">
              <a:defRPr sz="1800"/>
            </a:pPr>
            <a:endParaRPr lang="en-US" sz="3200" dirty="0" smtClean="0">
              <a:latin typeface="Helvetica"/>
              <a:ea typeface="Helvetica"/>
              <a:cs typeface="Helvetica"/>
              <a:sym typeface="Helvetica"/>
            </a:endParaRPr>
          </a:p>
          <a:p>
            <a:pPr lvl="0" defTabSz="457200">
              <a:defRPr sz="1800"/>
            </a:pPr>
            <a:r>
              <a:rPr lang="en-US" sz="3200" b="1" dirty="0" smtClean="0">
                <a:latin typeface="Helvetica"/>
                <a:ea typeface="Helvetica"/>
                <a:cs typeface="Helvetica"/>
                <a:sym typeface="Helvetica"/>
              </a:rPr>
              <a:t>Question:</a:t>
            </a:r>
            <a:r>
              <a:rPr lang="en-US" sz="3200" b="1" baseline="0" dirty="0" smtClean="0">
                <a:latin typeface="Helvetica"/>
                <a:ea typeface="Helvetica"/>
                <a:cs typeface="Helvetica"/>
                <a:sym typeface="Helvetica"/>
              </a:rPr>
              <a:t> </a:t>
            </a:r>
            <a:r>
              <a:rPr lang="en-US" sz="3200" b="0" baseline="0" dirty="0" smtClean="0">
                <a:latin typeface="Helvetica"/>
                <a:ea typeface="Helvetica"/>
                <a:cs typeface="Helvetica"/>
                <a:sym typeface="Helvetica"/>
              </a:rPr>
              <a:t>(if have not addressed already) </a:t>
            </a:r>
            <a:r>
              <a:rPr lang="en-US" sz="3200" dirty="0" smtClean="0">
                <a:latin typeface="Helvetica"/>
                <a:ea typeface="Helvetica"/>
                <a:cs typeface="Helvetica"/>
                <a:sym typeface="Helvetica"/>
              </a:rPr>
              <a:t>What did you guys call things?</a:t>
            </a:r>
          </a:p>
          <a:p>
            <a:pPr lvl="0" defTabSz="457200">
              <a:defRPr sz="1800"/>
            </a:pPr>
            <a:r>
              <a:rPr lang="en-US" sz="3200" dirty="0" smtClean="0">
                <a:latin typeface="Helvetica"/>
                <a:ea typeface="Helvetica"/>
                <a:cs typeface="Helvetica"/>
                <a:sym typeface="Helvetica"/>
              </a:rPr>
              <a:t>Go over importance of standardizing organism and substrate categories (this will be true in field as</a:t>
            </a:r>
            <a:r>
              <a:rPr lang="en-US" sz="3200" baseline="0" dirty="0" smtClean="0">
                <a:latin typeface="Helvetica"/>
                <a:ea typeface="Helvetica"/>
                <a:cs typeface="Helvetica"/>
                <a:sym typeface="Helvetica"/>
              </a:rPr>
              <a:t> well). </a:t>
            </a:r>
            <a:endParaRPr lang="en-US" sz="3200" dirty="0" smtClean="0">
              <a:latin typeface="Helvetica"/>
              <a:ea typeface="Helvetica"/>
              <a:cs typeface="Helvetica"/>
              <a:sym typeface="Helvetica"/>
            </a:endParaRPr>
          </a:p>
          <a:p>
            <a:pPr lvl="0" defTabSz="457200">
              <a:defRPr sz="1800"/>
            </a:pPr>
            <a:endParaRPr lang="en-US" sz="3200" dirty="0" smtClean="0">
              <a:latin typeface="Helvetica"/>
              <a:ea typeface="Helvetica"/>
              <a:cs typeface="Helvetica"/>
              <a:sym typeface="Helvetica"/>
            </a:endParaRPr>
          </a:p>
          <a:p>
            <a:pPr lvl="0" defTabSz="457200">
              <a:defRPr sz="1800"/>
            </a:pPr>
            <a:r>
              <a:rPr lang="en-US" sz="3200" b="1" dirty="0" smtClean="0">
                <a:latin typeface="Helvetica"/>
                <a:ea typeface="Helvetica"/>
                <a:cs typeface="Helvetica"/>
                <a:sym typeface="Helvetica"/>
              </a:rPr>
              <a:t>Question: </a:t>
            </a:r>
            <a:r>
              <a:rPr lang="en-US" sz="3200" dirty="0" smtClean="0">
                <a:latin typeface="Helvetica"/>
                <a:ea typeface="Helvetica"/>
                <a:cs typeface="Helvetica"/>
                <a:sym typeface="Helvetica"/>
              </a:rPr>
              <a:t>Who captured the most common “organism”?</a:t>
            </a:r>
            <a:r>
              <a:rPr lang="en-US" sz="3200" baseline="0" dirty="0" smtClean="0">
                <a:latin typeface="Helvetica"/>
                <a:ea typeface="Helvetica"/>
                <a:cs typeface="Helvetica"/>
                <a:sym typeface="Helvetica"/>
              </a:rPr>
              <a:t> The least? </a:t>
            </a:r>
          </a:p>
          <a:p>
            <a:pPr lvl="0" defTabSz="457200">
              <a:defRPr sz="1800"/>
            </a:pPr>
            <a:endParaRPr lang="en-US" sz="3200" dirty="0" smtClean="0">
              <a:latin typeface="Helvetica"/>
              <a:ea typeface="Helvetica"/>
              <a:cs typeface="Helvetica"/>
              <a:sym typeface="Helvetica"/>
            </a:endParaRPr>
          </a:p>
          <a:p>
            <a:pPr lvl="0" defTabSz="457200">
              <a:defRPr sz="1800"/>
            </a:pPr>
            <a:r>
              <a:rPr lang="en-US" sz="3200" b="1" dirty="0" smtClean="0">
                <a:latin typeface="Helvetica"/>
                <a:ea typeface="Helvetica"/>
                <a:cs typeface="Helvetica"/>
                <a:sym typeface="Helvetica"/>
              </a:rPr>
              <a:t>Question: </a:t>
            </a:r>
            <a:r>
              <a:rPr lang="en-US" sz="3200" b="0" dirty="0" smtClean="0">
                <a:latin typeface="Helvetica"/>
                <a:ea typeface="Helvetica"/>
                <a:cs typeface="Helvetica"/>
                <a:sym typeface="Helvetica"/>
              </a:rPr>
              <a:t>What are the pros</a:t>
            </a:r>
            <a:r>
              <a:rPr lang="en-US" sz="3200" b="0" baseline="0" dirty="0" smtClean="0">
                <a:latin typeface="Helvetica"/>
                <a:ea typeface="Helvetica"/>
                <a:cs typeface="Helvetica"/>
                <a:sym typeface="Helvetica"/>
              </a:rPr>
              <a:t> and cons of this method? </a:t>
            </a:r>
            <a:endParaRPr sz="3200" dirty="0">
              <a:latin typeface="Helvetica"/>
              <a:ea typeface="Helvetica"/>
              <a:cs typeface="Helvetica"/>
              <a:sym typeface="Helvetica"/>
            </a:endParaRPr>
          </a:p>
          <a:p>
            <a:pPr lvl="0" defTabSz="457200">
              <a:defRPr sz="1800"/>
            </a:pPr>
            <a:r>
              <a:rPr sz="3200" dirty="0">
                <a:latin typeface="Helvetica"/>
                <a:ea typeface="Helvetica"/>
                <a:cs typeface="Helvetica"/>
                <a:sym typeface="Helvetica"/>
              </a:rPr>
              <a:t>PRO = </a:t>
            </a:r>
            <a:r>
              <a:rPr lang="en-US" sz="3200" dirty="0" smtClean="0">
                <a:latin typeface="Helvetica"/>
                <a:ea typeface="Helvetica"/>
                <a:cs typeface="Helvetica"/>
                <a:sym typeface="Helvetica"/>
              </a:rPr>
              <a:t>can</a:t>
            </a:r>
            <a:r>
              <a:rPr lang="en-US" sz="3200" baseline="0" dirty="0" smtClean="0">
                <a:latin typeface="Helvetica"/>
                <a:ea typeface="Helvetica"/>
                <a:cs typeface="Helvetica"/>
                <a:sym typeface="Helvetica"/>
              </a:rPr>
              <a:t> </a:t>
            </a:r>
            <a:r>
              <a:rPr lang="en-US" sz="3200" dirty="0" smtClean="0">
                <a:latin typeface="Helvetica"/>
                <a:ea typeface="Helvetica"/>
                <a:cs typeface="Helvetica"/>
                <a:sym typeface="Helvetica"/>
              </a:rPr>
              <a:t>sample</a:t>
            </a:r>
            <a:r>
              <a:rPr lang="en-US" sz="3200" baseline="0" dirty="0" smtClean="0">
                <a:latin typeface="Helvetica"/>
                <a:ea typeface="Helvetica"/>
                <a:cs typeface="Helvetica"/>
                <a:sym typeface="Helvetica"/>
              </a:rPr>
              <a:t> </a:t>
            </a:r>
            <a:r>
              <a:rPr sz="3200" dirty="0" smtClean="0">
                <a:latin typeface="Helvetica"/>
                <a:ea typeface="Helvetica"/>
                <a:cs typeface="Helvetica"/>
                <a:sym typeface="Helvetica"/>
              </a:rPr>
              <a:t>quickly</a:t>
            </a:r>
            <a:r>
              <a:rPr sz="3200" dirty="0">
                <a:latin typeface="Helvetica"/>
                <a:ea typeface="Helvetica"/>
                <a:cs typeface="Helvetica"/>
                <a:sym typeface="Helvetica"/>
              </a:rPr>
              <a:t>, accurate, easy to replicate </a:t>
            </a:r>
            <a:r>
              <a:rPr lang="en-US" sz="3200" dirty="0" smtClean="0">
                <a:latin typeface="Helvetica"/>
                <a:ea typeface="Helvetica"/>
                <a:cs typeface="Helvetica"/>
                <a:sym typeface="Helvetica"/>
              </a:rPr>
              <a:t>(so, good for large uniform</a:t>
            </a:r>
            <a:r>
              <a:rPr lang="en-US" sz="3200" baseline="0" dirty="0" smtClean="0">
                <a:latin typeface="Helvetica"/>
                <a:ea typeface="Helvetica"/>
                <a:cs typeface="Helvetica"/>
                <a:sym typeface="Helvetica"/>
              </a:rPr>
              <a:t> areas)</a:t>
            </a:r>
            <a:endParaRPr sz="3200" dirty="0">
              <a:latin typeface="Helvetica"/>
              <a:ea typeface="Helvetica"/>
              <a:cs typeface="Helvetica"/>
              <a:sym typeface="Helvetica"/>
            </a:endParaRPr>
          </a:p>
          <a:p>
            <a:pPr lvl="0" defTabSz="457200">
              <a:defRPr sz="1800"/>
            </a:pPr>
            <a:r>
              <a:rPr sz="3200" dirty="0">
                <a:latin typeface="Helvetica"/>
                <a:ea typeface="Helvetica"/>
                <a:cs typeface="Helvetica"/>
                <a:sym typeface="Helvetica"/>
              </a:rPr>
              <a:t>CON = misses a lot of stuff</a:t>
            </a:r>
            <a:r>
              <a:rPr sz="3200" dirty="0" smtClean="0">
                <a:latin typeface="Helvetica"/>
                <a:ea typeface="Helvetica"/>
                <a:cs typeface="Helvetica"/>
                <a:sym typeface="Helvetica"/>
              </a:rPr>
              <a:t>!</a:t>
            </a:r>
            <a:endParaRPr sz="3200" dirty="0">
              <a:latin typeface="Helvetica"/>
              <a:ea typeface="Helvetica"/>
              <a:cs typeface="Helvetica"/>
              <a:sym typeface="Helvetic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Shape 401"/>
          <p:cNvSpPr>
            <a:spLocks noGrp="1" noRot="1" noChangeAspect="1"/>
          </p:cNvSpPr>
          <p:nvPr>
            <p:ph type="sldImg"/>
          </p:nvPr>
        </p:nvSpPr>
        <p:spPr>
          <a:prstGeom prst="rect">
            <a:avLst/>
          </a:prstGeom>
        </p:spPr>
        <p:txBody>
          <a:bodyPr/>
          <a:lstStyle/>
          <a:p>
            <a:pPr lvl="0"/>
            <a:endParaRPr/>
          </a:p>
        </p:txBody>
      </p:sp>
      <p:sp>
        <p:nvSpPr>
          <p:cNvPr id="402" name="Shape 402"/>
          <p:cNvSpPr>
            <a:spLocks noGrp="1"/>
          </p:cNvSpPr>
          <p:nvPr>
            <p:ph type="body" sz="quarter" idx="1"/>
          </p:nvPr>
        </p:nvSpPr>
        <p:spPr>
          <a:prstGeom prst="rect">
            <a:avLst/>
          </a:prstGeom>
        </p:spPr>
        <p:txBody>
          <a:bodyPr/>
          <a:lstStyle/>
          <a:p>
            <a:pPr lvl="0" defTabSz="457200">
              <a:defRPr sz="1800"/>
            </a:pPr>
            <a:r>
              <a:rPr sz="3200" dirty="0">
                <a:latin typeface="Helvetica"/>
                <a:ea typeface="Helvetica"/>
                <a:cs typeface="Helvetica"/>
                <a:sym typeface="Helvetica"/>
              </a:rPr>
              <a:t>A quadrat is a framed area of known size and dimensions. </a:t>
            </a:r>
            <a:r>
              <a:rPr lang="en-US" sz="3200" dirty="0" smtClean="0">
                <a:latin typeface="Helvetica"/>
                <a:ea typeface="Helvetica"/>
                <a:cs typeface="Helvetica"/>
                <a:sym typeface="Helvetica"/>
              </a:rPr>
              <a:t>Quadrats</a:t>
            </a:r>
            <a:r>
              <a:rPr lang="en-US" sz="3200" baseline="0" dirty="0" smtClean="0">
                <a:latin typeface="Helvetica"/>
                <a:ea typeface="Helvetica"/>
                <a:cs typeface="Helvetica"/>
                <a:sym typeface="Helvetica"/>
              </a:rPr>
              <a:t> </a:t>
            </a:r>
            <a:r>
              <a:rPr sz="3200" dirty="0" smtClean="0">
                <a:latin typeface="Helvetica"/>
                <a:ea typeface="Helvetica"/>
                <a:cs typeface="Helvetica"/>
                <a:sym typeface="Helvetica"/>
              </a:rPr>
              <a:t>are </a:t>
            </a:r>
            <a:r>
              <a:rPr sz="3200" dirty="0">
                <a:latin typeface="Helvetica"/>
                <a:ea typeface="Helvetica"/>
                <a:cs typeface="Helvetica"/>
                <a:sym typeface="Helvetica"/>
              </a:rPr>
              <a:t>generally square and often </a:t>
            </a:r>
            <a:r>
              <a:rPr lang="en-US" sz="3200" dirty="0" smtClean="0">
                <a:latin typeface="Helvetica"/>
                <a:ea typeface="Helvetica"/>
                <a:cs typeface="Helvetica"/>
                <a:sym typeface="Helvetica"/>
              </a:rPr>
              <a:t>have</a:t>
            </a:r>
            <a:r>
              <a:rPr lang="en-US" sz="3200" baseline="0" dirty="0" smtClean="0">
                <a:latin typeface="Helvetica"/>
                <a:ea typeface="Helvetica"/>
                <a:cs typeface="Helvetica"/>
                <a:sym typeface="Helvetica"/>
              </a:rPr>
              <a:t> </a:t>
            </a:r>
            <a:r>
              <a:rPr sz="3200" dirty="0" smtClean="0">
                <a:latin typeface="Helvetica"/>
                <a:ea typeface="Helvetica"/>
                <a:cs typeface="Helvetica"/>
                <a:sym typeface="Helvetica"/>
              </a:rPr>
              <a:t>string </a:t>
            </a:r>
            <a:r>
              <a:rPr sz="3200" dirty="0">
                <a:latin typeface="Helvetica"/>
                <a:ea typeface="Helvetica"/>
                <a:cs typeface="Helvetica"/>
                <a:sym typeface="Helvetica"/>
              </a:rPr>
              <a:t>that divides the area into a set number of squares.</a:t>
            </a:r>
          </a:p>
          <a:p>
            <a:pPr lvl="0" defTabSz="457200">
              <a:defRPr sz="1800"/>
            </a:pPr>
            <a:endParaRPr sz="3200" dirty="0">
              <a:latin typeface="Helvetica"/>
              <a:ea typeface="Helvetica"/>
              <a:cs typeface="Helvetica"/>
              <a:sym typeface="Helvetica"/>
            </a:endParaRPr>
          </a:p>
          <a:p>
            <a:pPr lvl="0" defTabSz="457200">
              <a:defRPr sz="1800"/>
            </a:pPr>
            <a:r>
              <a:rPr sz="3200" dirty="0" smtClean="0">
                <a:latin typeface="Helvetica"/>
                <a:ea typeface="Helvetica"/>
                <a:cs typeface="Helvetica"/>
                <a:sym typeface="Helvetica"/>
              </a:rPr>
              <a:t>A </a:t>
            </a:r>
            <a:r>
              <a:rPr sz="3200" dirty="0">
                <a:latin typeface="Helvetica"/>
                <a:ea typeface="Helvetica"/>
                <a:cs typeface="Helvetica"/>
                <a:sym typeface="Helvetica"/>
              </a:rPr>
              <a:t>frame can be made using PVC pipes, wire, cardboard… </a:t>
            </a:r>
          </a:p>
          <a:p>
            <a:pPr lvl="0" defTabSz="457200">
              <a:defRPr sz="1800"/>
            </a:pPr>
            <a:r>
              <a:rPr lang="en-US" sz="3200" dirty="0" smtClean="0">
                <a:latin typeface="Helvetica"/>
                <a:ea typeface="Helvetica"/>
                <a:cs typeface="Helvetica"/>
                <a:sym typeface="Helvetica"/>
              </a:rPr>
              <a:t>The</a:t>
            </a:r>
            <a:r>
              <a:rPr sz="3200" dirty="0" smtClean="0">
                <a:latin typeface="Helvetica"/>
                <a:ea typeface="Helvetica"/>
                <a:cs typeface="Helvetica"/>
                <a:sym typeface="Helvetica"/>
              </a:rPr>
              <a:t> </a:t>
            </a:r>
            <a:r>
              <a:rPr lang="en-US" sz="3200" dirty="0" smtClean="0">
                <a:latin typeface="Helvetica"/>
                <a:ea typeface="Helvetica"/>
                <a:cs typeface="Helvetica"/>
                <a:sym typeface="Helvetica"/>
              </a:rPr>
              <a:t>OPIHI</a:t>
            </a:r>
            <a:r>
              <a:rPr lang="en-US" sz="3200" baseline="0" dirty="0" smtClean="0">
                <a:latin typeface="Helvetica"/>
                <a:ea typeface="Helvetica"/>
                <a:cs typeface="Helvetica"/>
                <a:sym typeface="Helvetica"/>
              </a:rPr>
              <a:t> quadrat</a:t>
            </a:r>
            <a:r>
              <a:rPr sz="3200" dirty="0" smtClean="0">
                <a:latin typeface="Helvetica"/>
                <a:ea typeface="Helvetica"/>
                <a:cs typeface="Helvetica"/>
                <a:sym typeface="Helvetica"/>
              </a:rPr>
              <a:t> </a:t>
            </a:r>
            <a:r>
              <a:rPr sz="3200" dirty="0">
                <a:latin typeface="Helvetica"/>
                <a:ea typeface="Helvetica"/>
                <a:cs typeface="Helvetica"/>
                <a:sym typeface="Helvetica"/>
              </a:rPr>
              <a:t>is ~1/3 m square… kinda big for this </a:t>
            </a:r>
            <a:r>
              <a:rPr lang="en-US" sz="3200" dirty="0" smtClean="0">
                <a:latin typeface="Helvetica"/>
                <a:ea typeface="Helvetica"/>
                <a:cs typeface="Helvetica"/>
                <a:sym typeface="Helvetica"/>
              </a:rPr>
              <a:t>(mock</a:t>
            </a:r>
            <a:r>
              <a:rPr lang="en-US" sz="3200" baseline="0" dirty="0" smtClean="0">
                <a:latin typeface="Helvetica"/>
                <a:ea typeface="Helvetica"/>
                <a:cs typeface="Helvetica"/>
                <a:sym typeface="Helvetica"/>
              </a:rPr>
              <a:t> classroom) </a:t>
            </a:r>
            <a:r>
              <a:rPr sz="3200" dirty="0" smtClean="0">
                <a:latin typeface="Helvetica"/>
                <a:ea typeface="Helvetica"/>
                <a:cs typeface="Helvetica"/>
                <a:sym typeface="Helvetica"/>
              </a:rPr>
              <a:t>environment</a:t>
            </a:r>
            <a:r>
              <a:rPr sz="3200" dirty="0">
                <a:latin typeface="Helvetica"/>
                <a:ea typeface="Helvetica"/>
                <a:cs typeface="Helvetica"/>
                <a:sym typeface="Helvetica"/>
              </a:rPr>
              <a:t>. We’ll be using a smaller </a:t>
            </a:r>
            <a:r>
              <a:rPr sz="3200" dirty="0" smtClean="0">
                <a:latin typeface="Helvetica"/>
                <a:ea typeface="Helvetica"/>
                <a:cs typeface="Helvetica"/>
                <a:sym typeface="Helvetica"/>
              </a:rPr>
              <a:t>quadrat</a:t>
            </a:r>
            <a:r>
              <a:rPr lang="en-US" sz="3200" baseline="0" dirty="0" smtClean="0">
                <a:latin typeface="Helvetica"/>
                <a:ea typeface="Helvetica"/>
                <a:cs typeface="Helvetica"/>
                <a:sym typeface="Helvetica"/>
              </a:rPr>
              <a:t>. </a:t>
            </a:r>
          </a:p>
          <a:p>
            <a:pPr lvl="0" defTabSz="457200">
              <a:defRPr sz="1800"/>
            </a:pPr>
            <a:r>
              <a:rPr sz="3200" dirty="0" smtClean="0">
                <a:latin typeface="Helvetica"/>
                <a:ea typeface="Helvetica"/>
                <a:cs typeface="Helvetica"/>
                <a:sym typeface="Helvetica"/>
              </a:rPr>
              <a:t>More </a:t>
            </a:r>
            <a:r>
              <a:rPr sz="3200" dirty="0">
                <a:latin typeface="Helvetica"/>
                <a:ea typeface="Helvetica"/>
                <a:cs typeface="Helvetica"/>
                <a:sym typeface="Helvetica"/>
              </a:rPr>
              <a:t>complex/smaller stuff = smaller </a:t>
            </a:r>
            <a:r>
              <a:rPr sz="3200" dirty="0" smtClean="0">
                <a:latin typeface="Helvetica"/>
                <a:ea typeface="Helvetica"/>
                <a:cs typeface="Helvetica"/>
                <a:sym typeface="Helvetica"/>
              </a:rPr>
              <a:t>quadrats</a:t>
            </a:r>
            <a:r>
              <a:rPr lang="en-US" sz="3200" dirty="0" smtClean="0">
                <a:latin typeface="Helvetica"/>
                <a:ea typeface="Helvetica"/>
                <a:cs typeface="Helvetica"/>
                <a:sym typeface="Helvetica"/>
              </a:rPr>
              <a:t>.</a:t>
            </a:r>
            <a:endParaRPr sz="3200" dirty="0">
              <a:latin typeface="Helvetica"/>
              <a:ea typeface="Helvetica"/>
              <a:cs typeface="Helvetica"/>
              <a:sym typeface="Helvetica"/>
            </a:endParaRPr>
          </a:p>
          <a:p>
            <a:pPr lvl="0" defTabSz="457200">
              <a:defRPr sz="1800"/>
            </a:pPr>
            <a:endParaRPr sz="3200" dirty="0">
              <a:latin typeface="Helvetica"/>
              <a:ea typeface="Helvetica"/>
              <a:cs typeface="Helvetica"/>
              <a:sym typeface="Helvetica"/>
            </a:endParaRPr>
          </a:p>
          <a:p>
            <a:pPr lvl="0" defTabSz="457200">
              <a:defRPr sz="1800"/>
            </a:pPr>
            <a:r>
              <a:rPr lang="en-US" sz="3200" b="0" dirty="0" smtClean="0">
                <a:latin typeface="Helvetica"/>
                <a:ea typeface="Helvetica"/>
                <a:cs typeface="Helvetica"/>
                <a:sym typeface="Helvetica"/>
              </a:rPr>
              <a:t>T</a:t>
            </a:r>
            <a:r>
              <a:rPr sz="3200" b="0" dirty="0" smtClean="0">
                <a:latin typeface="Helvetica"/>
                <a:ea typeface="Helvetica"/>
                <a:cs typeface="Helvetica"/>
                <a:sym typeface="Helvetica"/>
              </a:rPr>
              <a:t>he </a:t>
            </a:r>
            <a:r>
              <a:rPr sz="3200" b="0" dirty="0">
                <a:latin typeface="Helvetica"/>
                <a:ea typeface="Helvetica"/>
                <a:cs typeface="Helvetica"/>
                <a:sym typeface="Helvetica"/>
              </a:rPr>
              <a:t>size of quadrat is dependent on the size of what you want to sample.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6" name="Shape 6"/>
          <p:cNvSpPr>
            <a:spLocks noGrp="1"/>
          </p:cNvSpPr>
          <p:nvPr>
            <p:ph type="title"/>
          </p:nvPr>
        </p:nvSpPr>
        <p:spPr>
          <a:xfrm>
            <a:off x="1270000" y="1638300"/>
            <a:ext cx="10464800" cy="3302000"/>
          </a:xfrm>
          <a:prstGeom prst="rect">
            <a:avLst/>
          </a:prstGeom>
        </p:spPr>
        <p:txBody>
          <a:bodyPr lIns="0" tIns="0" rIns="0" bIns="0" anchor="b"/>
          <a:lstStyle>
            <a:lvl1pPr marL="0" marR="0" defTabSz="584200">
              <a:defRPr sz="8400">
                <a:solidFill>
                  <a:srgbClr val="000000"/>
                </a:solidFill>
                <a:uFillTx/>
                <a:latin typeface="+mn-lt"/>
                <a:ea typeface="+mn-ea"/>
                <a:cs typeface="+mn-cs"/>
                <a:sym typeface="Gill Sans"/>
              </a:defRPr>
            </a:lvl1pPr>
          </a:lstStyle>
          <a:p>
            <a:pPr lvl="0">
              <a:defRPr sz="1800"/>
            </a:pPr>
            <a:r>
              <a:rPr sz="8400"/>
              <a:t>Title Text</a:t>
            </a:r>
          </a:p>
        </p:txBody>
      </p:sp>
      <p:sp>
        <p:nvSpPr>
          <p:cNvPr id="7" name="Shape 7"/>
          <p:cNvSpPr>
            <a:spLocks noGrp="1"/>
          </p:cNvSpPr>
          <p:nvPr>
            <p:ph type="body" idx="1"/>
          </p:nvPr>
        </p:nvSpPr>
        <p:spPr>
          <a:xfrm>
            <a:off x="1270000" y="5029200"/>
            <a:ext cx="10464800" cy="1130300"/>
          </a:xfrm>
          <a:prstGeom prst="rect">
            <a:avLst/>
          </a:prstGeom>
        </p:spPr>
        <p:txBody>
          <a:bodyPr/>
          <a:lstStyle>
            <a:lvl1pPr marL="0" marR="0" indent="0" algn="ctr" defTabSz="584200">
              <a:spcBef>
                <a:spcPts val="0"/>
              </a:spcBef>
              <a:buSzTx/>
              <a:buNone/>
              <a:defRPr sz="3600">
                <a:uFillTx/>
                <a:latin typeface="+mn-lt"/>
                <a:ea typeface="+mn-ea"/>
                <a:cs typeface="+mn-cs"/>
                <a:sym typeface="Gill Sans"/>
              </a:defRPr>
            </a:lvl1pPr>
            <a:lvl2pPr marL="0" marR="0" indent="0" algn="ctr" defTabSz="584200">
              <a:spcBef>
                <a:spcPts val="0"/>
              </a:spcBef>
              <a:buSzTx/>
              <a:buNone/>
              <a:defRPr sz="3600">
                <a:uFillTx/>
                <a:latin typeface="+mn-lt"/>
                <a:ea typeface="+mn-ea"/>
                <a:cs typeface="+mn-cs"/>
                <a:sym typeface="Gill Sans"/>
              </a:defRPr>
            </a:lvl2pPr>
            <a:lvl3pPr marL="0" marR="0" indent="0" algn="ctr" defTabSz="584200">
              <a:spcBef>
                <a:spcPts val="0"/>
              </a:spcBef>
              <a:buSzTx/>
              <a:buNone/>
              <a:defRPr sz="3600">
                <a:uFillTx/>
                <a:latin typeface="+mn-lt"/>
                <a:ea typeface="+mn-ea"/>
                <a:cs typeface="+mn-cs"/>
                <a:sym typeface="Gill Sans"/>
              </a:defRPr>
            </a:lvl3pPr>
            <a:lvl4pPr marL="0" marR="0" indent="0" algn="ctr" defTabSz="584200">
              <a:spcBef>
                <a:spcPts val="0"/>
              </a:spcBef>
              <a:buSzTx/>
              <a:buNone/>
              <a:defRPr sz="3600">
                <a:uFillTx/>
                <a:latin typeface="+mn-lt"/>
                <a:ea typeface="+mn-ea"/>
                <a:cs typeface="+mn-cs"/>
                <a:sym typeface="Gill Sans"/>
              </a:defRPr>
            </a:lvl4pPr>
            <a:lvl5pPr marL="0" marR="0" indent="0" algn="ctr" defTabSz="584200">
              <a:spcBef>
                <a:spcPts val="0"/>
              </a:spcBef>
              <a:buSzTx/>
              <a:buNone/>
              <a:defRPr sz="3600">
                <a:uFillTx/>
                <a:latin typeface="+mn-lt"/>
                <a:ea typeface="+mn-ea"/>
                <a:cs typeface="+mn-cs"/>
                <a:sym typeface="Gill Sans"/>
              </a:defRPr>
            </a:lvl5p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26" name="Shape 26"/>
          <p:cNvSpPr>
            <a:spLocks noGrp="1"/>
          </p:cNvSpPr>
          <p:nvPr>
            <p:ph type="title"/>
          </p:nvPr>
        </p:nvSpPr>
        <p:spPr>
          <a:xfrm>
            <a:off x="635000" y="1409700"/>
            <a:ext cx="5867400" cy="3302000"/>
          </a:xfrm>
          <a:prstGeom prst="rect">
            <a:avLst/>
          </a:prstGeom>
        </p:spPr>
        <p:txBody>
          <a:bodyPr lIns="0" tIns="0" rIns="0" bIns="0" anchor="b"/>
          <a:lstStyle>
            <a:lvl1pPr marL="0" marR="0" defTabSz="584200">
              <a:defRPr sz="7000">
                <a:solidFill>
                  <a:srgbClr val="000000"/>
                </a:solidFill>
                <a:uFillTx/>
                <a:latin typeface="+mn-lt"/>
                <a:ea typeface="+mn-ea"/>
                <a:cs typeface="+mn-cs"/>
                <a:sym typeface="Gill Sans"/>
              </a:defRPr>
            </a:lvl1pPr>
          </a:lstStyle>
          <a:p>
            <a:pPr lvl="0">
              <a:defRPr sz="1800"/>
            </a:pPr>
            <a:r>
              <a:rPr sz="7000"/>
              <a:t>Title Text</a:t>
            </a:r>
          </a:p>
        </p:txBody>
      </p:sp>
      <p:sp>
        <p:nvSpPr>
          <p:cNvPr id="27" name="Shape 27"/>
          <p:cNvSpPr>
            <a:spLocks noGrp="1"/>
          </p:cNvSpPr>
          <p:nvPr>
            <p:ph type="body" idx="1"/>
          </p:nvPr>
        </p:nvSpPr>
        <p:spPr>
          <a:xfrm>
            <a:off x="635000" y="4787900"/>
            <a:ext cx="5867400" cy="3302000"/>
          </a:xfrm>
          <a:prstGeom prst="rect">
            <a:avLst/>
          </a:prstGeom>
        </p:spPr>
        <p:txBody>
          <a:bodyPr/>
          <a:lstStyle>
            <a:lvl1pPr marL="0" marR="0" indent="0" algn="ctr" defTabSz="584200">
              <a:spcBef>
                <a:spcPts val="0"/>
              </a:spcBef>
              <a:buSzTx/>
              <a:buNone/>
              <a:defRPr sz="3400">
                <a:uFillTx/>
                <a:latin typeface="+mn-lt"/>
                <a:ea typeface="+mn-ea"/>
                <a:cs typeface="+mn-cs"/>
                <a:sym typeface="Gill Sans"/>
              </a:defRPr>
            </a:lvl1pPr>
            <a:lvl2pPr marL="0" marR="0" indent="0" algn="ctr" defTabSz="584200">
              <a:spcBef>
                <a:spcPts val="0"/>
              </a:spcBef>
              <a:buSzTx/>
              <a:buNone/>
              <a:defRPr sz="3400">
                <a:uFillTx/>
                <a:latin typeface="+mn-lt"/>
                <a:ea typeface="+mn-ea"/>
                <a:cs typeface="+mn-cs"/>
                <a:sym typeface="Gill Sans"/>
              </a:defRPr>
            </a:lvl2pPr>
            <a:lvl3pPr marL="0" marR="0" indent="0" algn="ctr" defTabSz="584200">
              <a:spcBef>
                <a:spcPts val="0"/>
              </a:spcBef>
              <a:buSzTx/>
              <a:buNone/>
              <a:defRPr sz="3400">
                <a:uFillTx/>
                <a:latin typeface="+mn-lt"/>
                <a:ea typeface="+mn-ea"/>
                <a:cs typeface="+mn-cs"/>
                <a:sym typeface="Gill Sans"/>
              </a:defRPr>
            </a:lvl3pPr>
            <a:lvl4pPr marL="0" marR="0" indent="0" algn="ctr" defTabSz="584200">
              <a:spcBef>
                <a:spcPts val="0"/>
              </a:spcBef>
              <a:buSzTx/>
              <a:buNone/>
              <a:defRPr sz="3400">
                <a:uFillTx/>
                <a:latin typeface="+mn-lt"/>
                <a:ea typeface="+mn-ea"/>
                <a:cs typeface="+mn-cs"/>
                <a:sym typeface="Gill Sans"/>
              </a:defRPr>
            </a:lvl4pPr>
            <a:lvl5pPr marL="0" marR="0" indent="0" algn="ctr" defTabSz="584200">
              <a:spcBef>
                <a:spcPts val="0"/>
              </a:spcBef>
              <a:buSzTx/>
              <a:buNone/>
              <a:defRPr sz="3400">
                <a:uFillTx/>
                <a:latin typeface="+mn-lt"/>
                <a:ea typeface="+mn-ea"/>
                <a:cs typeface="+mn-cs"/>
                <a:sym typeface="Gill Sans"/>
              </a:defRPr>
            </a:lvl5pPr>
          </a:lstStyle>
          <a:p>
            <a:pPr lvl="0">
              <a:defRPr sz="1800"/>
            </a:pPr>
            <a:r>
              <a:rPr sz="3400"/>
              <a:t>Body Level One</a:t>
            </a:r>
          </a:p>
          <a:p>
            <a:pPr lvl="1">
              <a:defRPr sz="1800"/>
            </a:pPr>
            <a:r>
              <a:rPr sz="3400"/>
              <a:t>Body Level Two</a:t>
            </a:r>
          </a:p>
          <a:p>
            <a:pPr lvl="2">
              <a:defRPr sz="1800"/>
            </a:pPr>
            <a:r>
              <a:rPr sz="3400"/>
              <a:t>Body Level Three</a:t>
            </a:r>
          </a:p>
          <a:p>
            <a:pPr lvl="3">
              <a:defRPr sz="1800"/>
            </a:pPr>
            <a:r>
              <a:rPr sz="3400"/>
              <a:t>Body Level Four</a:t>
            </a:r>
          </a:p>
          <a:p>
            <a:pPr lvl="4">
              <a:defRPr sz="1800"/>
            </a:pPr>
            <a:r>
              <a:rPr sz="3400"/>
              <a:t>Body Level Five</a:t>
            </a: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Vertical Reflection">
    <p:spTree>
      <p:nvGrpSpPr>
        <p:cNvPr id="1" name=""/>
        <p:cNvGrpSpPr/>
        <p:nvPr/>
      </p:nvGrpSpPr>
      <p:grpSpPr>
        <a:xfrm>
          <a:off x="0" y="0"/>
          <a:ext cx="0" cy="0"/>
          <a:chOff x="0" y="0"/>
          <a:chExt cx="0" cy="0"/>
        </a:xfrm>
      </p:grpSpPr>
      <p:sp>
        <p:nvSpPr>
          <p:cNvPr id="29" name="Shape 29"/>
          <p:cNvSpPr>
            <a:spLocks noGrp="1"/>
          </p:cNvSpPr>
          <p:nvPr>
            <p:ph type="title"/>
          </p:nvPr>
        </p:nvSpPr>
        <p:spPr>
          <a:xfrm>
            <a:off x="635000" y="1409700"/>
            <a:ext cx="5867400" cy="3302000"/>
          </a:xfrm>
          <a:prstGeom prst="rect">
            <a:avLst/>
          </a:prstGeom>
        </p:spPr>
        <p:txBody>
          <a:bodyPr lIns="0" tIns="0" rIns="0" bIns="0" anchor="b"/>
          <a:lstStyle>
            <a:lvl1pPr marL="0" marR="0" defTabSz="584200">
              <a:defRPr sz="7000">
                <a:solidFill>
                  <a:srgbClr val="000000"/>
                </a:solidFill>
                <a:uFillTx/>
                <a:latin typeface="+mn-lt"/>
                <a:ea typeface="+mn-ea"/>
                <a:cs typeface="+mn-cs"/>
                <a:sym typeface="Gill Sans"/>
              </a:defRPr>
            </a:lvl1pPr>
          </a:lstStyle>
          <a:p>
            <a:pPr lvl="0">
              <a:defRPr sz="1800"/>
            </a:pPr>
            <a:r>
              <a:rPr sz="7000"/>
              <a:t>Title Text</a:t>
            </a:r>
          </a:p>
        </p:txBody>
      </p:sp>
      <p:sp>
        <p:nvSpPr>
          <p:cNvPr id="30" name="Shape 30"/>
          <p:cNvSpPr>
            <a:spLocks noGrp="1"/>
          </p:cNvSpPr>
          <p:nvPr>
            <p:ph type="body" idx="1"/>
          </p:nvPr>
        </p:nvSpPr>
        <p:spPr>
          <a:xfrm>
            <a:off x="635000" y="4787900"/>
            <a:ext cx="5867400" cy="3302000"/>
          </a:xfrm>
          <a:prstGeom prst="rect">
            <a:avLst/>
          </a:prstGeom>
        </p:spPr>
        <p:txBody>
          <a:bodyPr/>
          <a:lstStyle>
            <a:lvl1pPr marL="0" marR="0" indent="0" algn="ctr" defTabSz="584200">
              <a:spcBef>
                <a:spcPts val="0"/>
              </a:spcBef>
              <a:buSzTx/>
              <a:buNone/>
              <a:defRPr sz="3400">
                <a:uFillTx/>
                <a:latin typeface="+mn-lt"/>
                <a:ea typeface="+mn-ea"/>
                <a:cs typeface="+mn-cs"/>
                <a:sym typeface="Gill Sans"/>
              </a:defRPr>
            </a:lvl1pPr>
            <a:lvl2pPr marL="0" marR="0" indent="0" algn="ctr" defTabSz="584200">
              <a:spcBef>
                <a:spcPts val="0"/>
              </a:spcBef>
              <a:buSzTx/>
              <a:buNone/>
              <a:defRPr sz="3400">
                <a:uFillTx/>
                <a:latin typeface="+mn-lt"/>
                <a:ea typeface="+mn-ea"/>
                <a:cs typeface="+mn-cs"/>
                <a:sym typeface="Gill Sans"/>
              </a:defRPr>
            </a:lvl2pPr>
            <a:lvl3pPr marL="0" marR="0" indent="0" algn="ctr" defTabSz="584200">
              <a:spcBef>
                <a:spcPts val="0"/>
              </a:spcBef>
              <a:buSzTx/>
              <a:buNone/>
              <a:defRPr sz="3400">
                <a:uFillTx/>
                <a:latin typeface="+mn-lt"/>
                <a:ea typeface="+mn-ea"/>
                <a:cs typeface="+mn-cs"/>
                <a:sym typeface="Gill Sans"/>
              </a:defRPr>
            </a:lvl3pPr>
            <a:lvl4pPr marL="0" marR="0" indent="0" algn="ctr" defTabSz="584200">
              <a:spcBef>
                <a:spcPts val="0"/>
              </a:spcBef>
              <a:buSzTx/>
              <a:buNone/>
              <a:defRPr sz="3400">
                <a:uFillTx/>
                <a:latin typeface="+mn-lt"/>
                <a:ea typeface="+mn-ea"/>
                <a:cs typeface="+mn-cs"/>
                <a:sym typeface="Gill Sans"/>
              </a:defRPr>
            </a:lvl4pPr>
            <a:lvl5pPr marL="0" marR="0" indent="0" algn="ctr" defTabSz="584200">
              <a:spcBef>
                <a:spcPts val="0"/>
              </a:spcBef>
              <a:buSzTx/>
              <a:buNone/>
              <a:defRPr sz="3400">
                <a:uFillTx/>
                <a:latin typeface="+mn-lt"/>
                <a:ea typeface="+mn-ea"/>
                <a:cs typeface="+mn-cs"/>
                <a:sym typeface="Gill Sans"/>
              </a:defRPr>
            </a:lvl5pPr>
          </a:lstStyle>
          <a:p>
            <a:pPr lvl="0">
              <a:defRPr sz="1800"/>
            </a:pPr>
            <a:r>
              <a:rPr sz="3400"/>
              <a:t>Body Level One</a:t>
            </a:r>
          </a:p>
          <a:p>
            <a:pPr lvl="1">
              <a:defRPr sz="1800"/>
            </a:pPr>
            <a:r>
              <a:rPr sz="3400"/>
              <a:t>Body Level Two</a:t>
            </a:r>
          </a:p>
          <a:p>
            <a:pPr lvl="2">
              <a:defRPr sz="1800"/>
            </a:pPr>
            <a:r>
              <a:rPr sz="3400"/>
              <a:t>Body Level Three</a:t>
            </a:r>
          </a:p>
          <a:p>
            <a:pPr lvl="3">
              <a:defRPr sz="1800"/>
            </a:pPr>
            <a:r>
              <a:rPr sz="3400"/>
              <a:t>Body Level Four</a:t>
            </a:r>
          </a:p>
          <a:p>
            <a:pPr lvl="4">
              <a:defRPr sz="1800"/>
            </a:pPr>
            <a:r>
              <a:rPr sz="3400"/>
              <a:t>Body Level Five</a:t>
            </a: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32" name="Shape 32"/>
          <p:cNvSpPr>
            <a:spLocks noGrp="1"/>
          </p:cNvSpPr>
          <p:nvPr>
            <p:ph type="title"/>
          </p:nvPr>
        </p:nvSpPr>
        <p:spPr>
          <a:xfrm>
            <a:off x="1270000" y="254000"/>
            <a:ext cx="10464800" cy="2438400"/>
          </a:xfrm>
          <a:prstGeom prst="rect">
            <a:avLst/>
          </a:prstGeom>
        </p:spPr>
        <p:txBody>
          <a:bodyPr/>
          <a:lstStyle>
            <a:lvl1pPr marL="0" marR="0" defTabSz="584200">
              <a:defRPr sz="8400">
                <a:solidFill>
                  <a:srgbClr val="000000"/>
                </a:solidFill>
                <a:uFillTx/>
                <a:latin typeface="+mn-lt"/>
                <a:ea typeface="+mn-ea"/>
                <a:cs typeface="+mn-cs"/>
                <a:sym typeface="Gill Sans"/>
              </a:defRPr>
            </a:lvl1pPr>
          </a:lstStyle>
          <a:p>
            <a:pPr lvl="0">
              <a:defRPr sz="1800"/>
            </a:pPr>
            <a:r>
              <a:rPr sz="8400"/>
              <a:t>Title Text</a:t>
            </a:r>
          </a:p>
        </p:txBody>
      </p:sp>
      <p:sp>
        <p:nvSpPr>
          <p:cNvPr id="33" name="Shape 33"/>
          <p:cNvSpPr>
            <a:spLocks noGrp="1"/>
          </p:cNvSpPr>
          <p:nvPr>
            <p:ph type="body" idx="1"/>
          </p:nvPr>
        </p:nvSpPr>
        <p:spPr>
          <a:xfrm>
            <a:off x="1270000" y="2768600"/>
            <a:ext cx="5041900" cy="5715000"/>
          </a:xfrm>
          <a:prstGeom prst="rect">
            <a:avLst/>
          </a:prstGeom>
        </p:spPr>
        <p:txBody>
          <a:bodyPr lIns="50800" tIns="50800" rIns="50800" bIns="50800" anchor="ctr"/>
          <a:lstStyle>
            <a:lvl1pPr marL="812120" marR="0" indent="-494620" defTabSz="584200">
              <a:spcBef>
                <a:spcPts val="3800"/>
              </a:spcBef>
              <a:buSzPct val="171000"/>
              <a:defRPr sz="3200">
                <a:uFillTx/>
                <a:latin typeface="+mn-lt"/>
                <a:ea typeface="+mn-ea"/>
                <a:cs typeface="+mn-cs"/>
                <a:sym typeface="Gill Sans"/>
              </a:defRPr>
            </a:lvl1pPr>
            <a:lvl2pPr marL="1256620" marR="0" indent="-494620" defTabSz="584200">
              <a:spcBef>
                <a:spcPts val="3800"/>
              </a:spcBef>
              <a:buSzPct val="171000"/>
              <a:defRPr sz="3200">
                <a:uFillTx/>
                <a:latin typeface="+mn-lt"/>
                <a:ea typeface="+mn-ea"/>
                <a:cs typeface="+mn-cs"/>
                <a:sym typeface="Gill Sans"/>
              </a:defRPr>
            </a:lvl2pPr>
            <a:lvl3pPr marL="1701120" marR="0" indent="-494620" defTabSz="584200">
              <a:spcBef>
                <a:spcPts val="3800"/>
              </a:spcBef>
              <a:buSzPct val="171000"/>
              <a:defRPr sz="3200">
                <a:uFillTx/>
                <a:latin typeface="+mn-lt"/>
                <a:ea typeface="+mn-ea"/>
                <a:cs typeface="+mn-cs"/>
                <a:sym typeface="Gill Sans"/>
              </a:defRPr>
            </a:lvl3pPr>
            <a:lvl4pPr marL="2145620" marR="0" indent="-494620" defTabSz="584200">
              <a:spcBef>
                <a:spcPts val="3800"/>
              </a:spcBef>
              <a:buSzPct val="171000"/>
              <a:defRPr sz="3200">
                <a:uFillTx/>
                <a:latin typeface="+mn-lt"/>
                <a:ea typeface="+mn-ea"/>
                <a:cs typeface="+mn-cs"/>
                <a:sym typeface="Gill Sans"/>
              </a:defRPr>
            </a:lvl4pPr>
            <a:lvl5pPr marL="2590120" marR="0" indent="-494620" defTabSz="584200">
              <a:spcBef>
                <a:spcPts val="3800"/>
              </a:spcBef>
              <a:buSzPct val="171000"/>
              <a:defRPr sz="3200">
                <a:uFillTx/>
                <a:latin typeface="+mn-lt"/>
                <a:ea typeface="+mn-ea"/>
                <a:cs typeface="+mn-cs"/>
                <a:sym typeface="Gill Sans"/>
              </a:defRPr>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35" name="Shape 35"/>
          <p:cNvSpPr>
            <a:spLocks noGrp="1"/>
          </p:cNvSpPr>
          <p:nvPr>
            <p:ph type="title"/>
          </p:nvPr>
        </p:nvSpPr>
        <p:spPr>
          <a:xfrm>
            <a:off x="1270000" y="254000"/>
            <a:ext cx="10464800" cy="2438400"/>
          </a:xfrm>
          <a:prstGeom prst="rect">
            <a:avLst/>
          </a:prstGeom>
        </p:spPr>
        <p:txBody>
          <a:bodyPr/>
          <a:lstStyle>
            <a:lvl1pPr marL="0" marR="0" defTabSz="584200">
              <a:defRPr sz="8400">
                <a:solidFill>
                  <a:srgbClr val="000000"/>
                </a:solidFill>
                <a:uFillTx/>
                <a:latin typeface="+mn-lt"/>
                <a:ea typeface="+mn-ea"/>
                <a:cs typeface="+mn-cs"/>
                <a:sym typeface="Gill Sans"/>
              </a:defRPr>
            </a:lvl1pPr>
          </a:lstStyle>
          <a:p>
            <a:pPr lvl="0">
              <a:defRPr sz="1800"/>
            </a:pPr>
            <a:r>
              <a:rPr sz="8400"/>
              <a:t>Title Text</a:t>
            </a:r>
          </a:p>
        </p:txBody>
      </p:sp>
      <p:sp>
        <p:nvSpPr>
          <p:cNvPr id="36" name="Shape 36"/>
          <p:cNvSpPr>
            <a:spLocks noGrp="1"/>
          </p:cNvSpPr>
          <p:nvPr>
            <p:ph type="body" idx="1"/>
          </p:nvPr>
        </p:nvSpPr>
        <p:spPr>
          <a:xfrm>
            <a:off x="1270000" y="2768600"/>
            <a:ext cx="5041900" cy="5715000"/>
          </a:xfrm>
          <a:prstGeom prst="rect">
            <a:avLst/>
          </a:prstGeom>
        </p:spPr>
        <p:txBody>
          <a:bodyPr lIns="50800" tIns="50800" rIns="50800" bIns="50800" anchor="ctr"/>
          <a:lstStyle>
            <a:lvl1pPr marL="812120" marR="0" indent="-494620" defTabSz="584200">
              <a:spcBef>
                <a:spcPts val="3800"/>
              </a:spcBef>
              <a:buSzPct val="171000"/>
              <a:defRPr sz="3200">
                <a:uFillTx/>
                <a:latin typeface="+mn-lt"/>
                <a:ea typeface="+mn-ea"/>
                <a:cs typeface="+mn-cs"/>
                <a:sym typeface="Gill Sans"/>
              </a:defRPr>
            </a:lvl1pPr>
            <a:lvl2pPr marL="1256620" marR="0" indent="-494620" defTabSz="584200">
              <a:spcBef>
                <a:spcPts val="3800"/>
              </a:spcBef>
              <a:buSzPct val="171000"/>
              <a:defRPr sz="3200">
                <a:uFillTx/>
                <a:latin typeface="+mn-lt"/>
                <a:ea typeface="+mn-ea"/>
                <a:cs typeface="+mn-cs"/>
                <a:sym typeface="Gill Sans"/>
              </a:defRPr>
            </a:lvl2pPr>
            <a:lvl3pPr marL="1701120" marR="0" indent="-494620" defTabSz="584200">
              <a:spcBef>
                <a:spcPts val="3800"/>
              </a:spcBef>
              <a:buSzPct val="171000"/>
              <a:defRPr sz="3200">
                <a:uFillTx/>
                <a:latin typeface="+mn-lt"/>
                <a:ea typeface="+mn-ea"/>
                <a:cs typeface="+mn-cs"/>
                <a:sym typeface="Gill Sans"/>
              </a:defRPr>
            </a:lvl3pPr>
            <a:lvl4pPr marL="2145620" marR="0" indent="-494620" defTabSz="584200">
              <a:spcBef>
                <a:spcPts val="3800"/>
              </a:spcBef>
              <a:buSzPct val="171000"/>
              <a:defRPr sz="3200">
                <a:uFillTx/>
                <a:latin typeface="+mn-lt"/>
                <a:ea typeface="+mn-ea"/>
                <a:cs typeface="+mn-cs"/>
                <a:sym typeface="Gill Sans"/>
              </a:defRPr>
            </a:lvl4pPr>
            <a:lvl5pPr marL="2590120" marR="0" indent="-494620" defTabSz="584200">
              <a:spcBef>
                <a:spcPts val="3800"/>
              </a:spcBef>
              <a:buSzPct val="171000"/>
              <a:defRPr sz="3200">
                <a:uFillTx/>
                <a:latin typeface="+mn-lt"/>
                <a:ea typeface="+mn-ea"/>
                <a:cs typeface="+mn-cs"/>
                <a:sym typeface="Gill Sans"/>
              </a:defRPr>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38" name="Shape 38"/>
          <p:cNvSpPr>
            <a:spLocks noGrp="1"/>
          </p:cNvSpPr>
          <p:nvPr>
            <p:ph type="title"/>
          </p:nvPr>
        </p:nvSpPr>
        <p:spPr>
          <a:xfrm>
            <a:off x="1270000" y="254000"/>
            <a:ext cx="10464800" cy="2438400"/>
          </a:xfrm>
          <a:prstGeom prst="rect">
            <a:avLst/>
          </a:prstGeom>
        </p:spPr>
        <p:txBody>
          <a:bodyPr/>
          <a:lstStyle>
            <a:lvl1pPr marL="0" marR="0" defTabSz="584200">
              <a:defRPr sz="8400">
                <a:solidFill>
                  <a:srgbClr val="000000"/>
                </a:solidFill>
                <a:uFillTx/>
                <a:latin typeface="+mn-lt"/>
                <a:ea typeface="+mn-ea"/>
                <a:cs typeface="+mn-cs"/>
                <a:sym typeface="Gill Sans"/>
              </a:defRPr>
            </a:lvl1pPr>
          </a:lstStyle>
          <a:p>
            <a:pPr lvl="0">
              <a:defRPr sz="1800"/>
            </a:pPr>
            <a:r>
              <a:rPr sz="8400"/>
              <a:t>Title Text</a:t>
            </a:r>
          </a:p>
        </p:txBody>
      </p:sp>
      <p:sp>
        <p:nvSpPr>
          <p:cNvPr id="39" name="Shape 39"/>
          <p:cNvSpPr>
            <a:spLocks noGrp="1"/>
          </p:cNvSpPr>
          <p:nvPr>
            <p:ph type="body" idx="1"/>
          </p:nvPr>
        </p:nvSpPr>
        <p:spPr>
          <a:xfrm>
            <a:off x="7772400" y="2768600"/>
            <a:ext cx="3962400" cy="5715000"/>
          </a:xfrm>
          <a:prstGeom prst="rect">
            <a:avLst/>
          </a:prstGeom>
        </p:spPr>
        <p:txBody>
          <a:bodyPr lIns="50800" tIns="50800" rIns="50800" bIns="50800" anchor="ctr"/>
          <a:lstStyle>
            <a:lvl1pPr marL="812120" marR="0" indent="-494620" defTabSz="584200">
              <a:spcBef>
                <a:spcPts val="3800"/>
              </a:spcBef>
              <a:buSzPct val="171000"/>
              <a:defRPr sz="3200">
                <a:uFillTx/>
                <a:latin typeface="+mn-lt"/>
                <a:ea typeface="+mn-ea"/>
                <a:cs typeface="+mn-cs"/>
                <a:sym typeface="Gill Sans"/>
              </a:defRPr>
            </a:lvl1pPr>
            <a:lvl2pPr marL="1256620" marR="0" indent="-494620" defTabSz="584200">
              <a:spcBef>
                <a:spcPts val="3800"/>
              </a:spcBef>
              <a:buSzPct val="171000"/>
              <a:defRPr sz="3200">
                <a:uFillTx/>
                <a:latin typeface="+mn-lt"/>
                <a:ea typeface="+mn-ea"/>
                <a:cs typeface="+mn-cs"/>
                <a:sym typeface="Gill Sans"/>
              </a:defRPr>
            </a:lvl2pPr>
            <a:lvl3pPr marL="1701120" marR="0" indent="-494620" defTabSz="584200">
              <a:spcBef>
                <a:spcPts val="3800"/>
              </a:spcBef>
              <a:buSzPct val="171000"/>
              <a:defRPr sz="3200">
                <a:uFillTx/>
                <a:latin typeface="+mn-lt"/>
                <a:ea typeface="+mn-ea"/>
                <a:cs typeface="+mn-cs"/>
                <a:sym typeface="Gill Sans"/>
              </a:defRPr>
            </a:lvl3pPr>
            <a:lvl4pPr marL="2145620" marR="0" indent="-494620" defTabSz="584200">
              <a:spcBef>
                <a:spcPts val="3800"/>
              </a:spcBef>
              <a:buSzPct val="171000"/>
              <a:defRPr sz="3200">
                <a:uFillTx/>
                <a:latin typeface="+mn-lt"/>
                <a:ea typeface="+mn-ea"/>
                <a:cs typeface="+mn-cs"/>
                <a:sym typeface="Gill Sans"/>
              </a:defRPr>
            </a:lvl4pPr>
            <a:lvl5pPr marL="2590120" marR="0" indent="-494620" defTabSz="584200">
              <a:spcBef>
                <a:spcPts val="3800"/>
              </a:spcBef>
              <a:buSzPct val="171000"/>
              <a:defRPr sz="3200">
                <a:uFillTx/>
                <a:latin typeface="+mn-lt"/>
                <a:ea typeface="+mn-ea"/>
                <a:cs typeface="+mn-cs"/>
                <a:sym typeface="Gill Sans"/>
              </a:defRPr>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1" name="Shape 41"/>
          <p:cNvSpPr>
            <a:spLocks noGrp="1"/>
          </p:cNvSpPr>
          <p:nvPr>
            <p:ph type="title"/>
          </p:nvPr>
        </p:nvSpPr>
        <p:spPr>
          <a:xfrm>
            <a:off x="1270000" y="254000"/>
            <a:ext cx="10452100" cy="2438400"/>
          </a:xfrm>
          <a:prstGeom prst="rect">
            <a:avLst/>
          </a:prstGeom>
        </p:spPr>
        <p:txBody>
          <a:bodyPr/>
          <a:lstStyle>
            <a:lvl1pPr marL="0" marR="0" defTabSz="584200">
              <a:defRPr sz="8200">
                <a:solidFill>
                  <a:srgbClr val="000000"/>
                </a:solidFill>
                <a:uFillTx/>
                <a:latin typeface="+mn-lt"/>
                <a:ea typeface="+mn-ea"/>
                <a:cs typeface="+mn-cs"/>
                <a:sym typeface="Gill Sans"/>
              </a:defRPr>
            </a:lvl1pPr>
          </a:lstStyle>
          <a:p>
            <a:pPr lvl="0">
              <a:defRPr sz="1800"/>
            </a:pPr>
            <a:r>
              <a:rPr sz="8200"/>
              <a:t>Title Text</a:t>
            </a:r>
          </a:p>
        </p:txBody>
      </p:sp>
      <p:sp>
        <p:nvSpPr>
          <p:cNvPr id="42" name="Shape 42"/>
          <p:cNvSpPr>
            <a:spLocks noGrp="1"/>
          </p:cNvSpPr>
          <p:nvPr>
            <p:ph type="body" idx="1"/>
          </p:nvPr>
        </p:nvSpPr>
        <p:spPr>
          <a:xfrm>
            <a:off x="1270000" y="2768600"/>
            <a:ext cx="10452100" cy="5702300"/>
          </a:xfrm>
          <a:prstGeom prst="rect">
            <a:avLst/>
          </a:prstGeom>
        </p:spPr>
        <p:txBody>
          <a:bodyPr lIns="50800" tIns="50800" rIns="50800" bIns="50800" anchor="ctr"/>
          <a:lstStyle>
            <a:lvl1pPr marL="889000" marR="0" indent="-571500" defTabSz="584200">
              <a:spcBef>
                <a:spcPts val="2400"/>
              </a:spcBef>
              <a:buSzPct val="171000"/>
              <a:defRPr sz="3800">
                <a:uFillTx/>
                <a:latin typeface="+mn-lt"/>
                <a:ea typeface="+mn-ea"/>
                <a:cs typeface="+mn-cs"/>
                <a:sym typeface="Gill Sans"/>
              </a:defRPr>
            </a:lvl1pPr>
            <a:lvl2pPr marL="1333500" marR="0" indent="-571500" defTabSz="584200">
              <a:spcBef>
                <a:spcPts val="2400"/>
              </a:spcBef>
              <a:buSzPct val="171000"/>
              <a:defRPr sz="3800">
                <a:uFillTx/>
                <a:latin typeface="+mn-lt"/>
                <a:ea typeface="+mn-ea"/>
                <a:cs typeface="+mn-cs"/>
                <a:sym typeface="Gill Sans"/>
              </a:defRPr>
            </a:lvl2pPr>
            <a:lvl3pPr marL="1778000" marR="0" indent="-571500" defTabSz="584200">
              <a:spcBef>
                <a:spcPts val="2400"/>
              </a:spcBef>
              <a:buSzPct val="171000"/>
              <a:defRPr sz="3800">
                <a:uFillTx/>
                <a:latin typeface="+mn-lt"/>
                <a:ea typeface="+mn-ea"/>
                <a:cs typeface="+mn-cs"/>
                <a:sym typeface="Gill Sans"/>
              </a:defRPr>
            </a:lvl3pPr>
            <a:lvl4pPr marL="2222500" marR="0" indent="-571500" defTabSz="584200">
              <a:spcBef>
                <a:spcPts val="2400"/>
              </a:spcBef>
              <a:buSzPct val="171000"/>
              <a:defRPr sz="3800">
                <a:uFillTx/>
                <a:latin typeface="+mn-lt"/>
                <a:ea typeface="+mn-ea"/>
                <a:cs typeface="+mn-cs"/>
                <a:sym typeface="Gill Sans"/>
              </a:defRPr>
            </a:lvl4pPr>
            <a:lvl5pPr marL="2667000" marR="0" indent="-571500" defTabSz="584200">
              <a:spcBef>
                <a:spcPts val="2400"/>
              </a:spcBef>
              <a:buSzPct val="171000"/>
              <a:defRPr sz="3800">
                <a:uFillTx/>
                <a:latin typeface="+mn-lt"/>
                <a:ea typeface="+mn-ea"/>
                <a:cs typeface="+mn-cs"/>
                <a:sym typeface="Gill Sans"/>
              </a:defRPr>
            </a:lvl5pPr>
          </a:lstStyle>
          <a:p>
            <a:pPr lvl="0">
              <a:defRPr sz="1800"/>
            </a:pPr>
            <a:r>
              <a:rPr sz="3800"/>
              <a:t>Body Level One</a:t>
            </a:r>
          </a:p>
          <a:p>
            <a:pPr lvl="1">
              <a:defRPr sz="1800"/>
            </a:pPr>
            <a:r>
              <a:rPr sz="3800"/>
              <a:t>Body Level Two</a:t>
            </a:r>
          </a:p>
          <a:p>
            <a:pPr lvl="2">
              <a:defRPr sz="1800"/>
            </a:pPr>
            <a:r>
              <a:rPr sz="3800"/>
              <a:t>Body Level Three</a:t>
            </a:r>
          </a:p>
          <a:p>
            <a:pPr lvl="3">
              <a:defRPr sz="1800"/>
            </a:pPr>
            <a:r>
              <a:rPr sz="3800"/>
              <a:t>Body Level Four</a:t>
            </a:r>
          </a:p>
          <a:p>
            <a:pPr lvl="4">
              <a:defRPr sz="1800"/>
            </a:pPr>
            <a:r>
              <a:rPr sz="3800"/>
              <a:t>Body Level Five</a:t>
            </a:r>
          </a:p>
        </p:txBody>
      </p:sp>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44" name="Shape 44"/>
          <p:cNvSpPr>
            <a:spLocks noGrp="1"/>
          </p:cNvSpPr>
          <p:nvPr>
            <p:ph type="title"/>
          </p:nvPr>
        </p:nvSpPr>
        <p:spPr>
          <a:xfrm>
            <a:off x="1270000" y="0"/>
            <a:ext cx="10464800" cy="4940300"/>
          </a:xfrm>
          <a:prstGeom prst="rect">
            <a:avLst/>
          </a:prstGeom>
        </p:spPr>
        <p:txBody>
          <a:bodyPr lIns="0" tIns="0" rIns="0" bIns="0" anchor="b"/>
          <a:lstStyle>
            <a:lvl1pPr marL="0" marR="0" defTabSz="914400">
              <a:defRPr sz="8400">
                <a:solidFill>
                  <a:srgbClr val="000000"/>
                </a:solidFill>
                <a:uFill>
                  <a:solidFill>
                    <a:srgbClr val="000000"/>
                  </a:solidFill>
                </a:uFill>
                <a:latin typeface="+mn-lt"/>
                <a:ea typeface="+mn-ea"/>
                <a:cs typeface="+mn-cs"/>
                <a:sym typeface="Gill Sans"/>
              </a:defRPr>
            </a:lvl1pPr>
          </a:lstStyle>
          <a:p>
            <a:pPr lvl="0">
              <a:defRPr sz="1800">
                <a:uFillTx/>
              </a:defRPr>
            </a:pPr>
            <a:r>
              <a:rPr sz="8400">
                <a:uFill>
                  <a:solidFill/>
                </a:uFill>
              </a:rPr>
              <a:t>Title Text</a:t>
            </a:r>
          </a:p>
        </p:txBody>
      </p:sp>
      <p:sp>
        <p:nvSpPr>
          <p:cNvPr id="45" name="Shape 45"/>
          <p:cNvSpPr>
            <a:spLocks noGrp="1"/>
          </p:cNvSpPr>
          <p:nvPr>
            <p:ph type="body" idx="1"/>
          </p:nvPr>
        </p:nvSpPr>
        <p:spPr>
          <a:xfrm>
            <a:off x="1270000" y="5029200"/>
            <a:ext cx="10464800" cy="4724400"/>
          </a:xfrm>
          <a:prstGeom prst="rect">
            <a:avLst/>
          </a:prstGeom>
        </p:spPr>
        <p:txBody>
          <a:bodyPr/>
          <a:lstStyle>
            <a:lvl1pPr marL="342900" marR="0" algn="ctr" defTabSz="914400">
              <a:spcBef>
                <a:spcPts val="0"/>
              </a:spcBef>
              <a:buSzTx/>
              <a:buNone/>
              <a:defRPr sz="3600">
                <a:latin typeface="+mn-lt"/>
                <a:ea typeface="+mn-ea"/>
                <a:cs typeface="+mn-cs"/>
                <a:sym typeface="Gill Sans"/>
              </a:defRPr>
            </a:lvl1pPr>
            <a:lvl2pPr marL="742950" marR="0" indent="-285750" algn="ctr" defTabSz="914400">
              <a:spcBef>
                <a:spcPts val="0"/>
              </a:spcBef>
              <a:buSzTx/>
              <a:buNone/>
              <a:defRPr sz="3600">
                <a:latin typeface="+mn-lt"/>
                <a:ea typeface="+mn-ea"/>
                <a:cs typeface="+mn-cs"/>
                <a:sym typeface="Gill Sans"/>
              </a:defRPr>
            </a:lvl2pPr>
            <a:lvl3pPr marL="1143000" marR="0" indent="-228600" algn="ctr" defTabSz="914400">
              <a:spcBef>
                <a:spcPts val="0"/>
              </a:spcBef>
              <a:buSzTx/>
              <a:buNone/>
              <a:defRPr sz="3600">
                <a:latin typeface="+mn-lt"/>
                <a:ea typeface="+mn-ea"/>
                <a:cs typeface="+mn-cs"/>
                <a:sym typeface="Gill Sans"/>
              </a:defRPr>
            </a:lvl3pPr>
            <a:lvl4pPr marL="1600200" marR="0" indent="-228600" algn="ctr" defTabSz="914400">
              <a:spcBef>
                <a:spcPts val="0"/>
              </a:spcBef>
              <a:buSzTx/>
              <a:buNone/>
              <a:defRPr sz="3600">
                <a:latin typeface="+mn-lt"/>
                <a:ea typeface="+mn-ea"/>
                <a:cs typeface="+mn-cs"/>
                <a:sym typeface="Gill Sans"/>
              </a:defRPr>
            </a:lvl4pPr>
            <a:lvl5pPr marL="2057400" marR="0" indent="-228600" algn="ctr" defTabSz="914400">
              <a:spcBef>
                <a:spcPts val="0"/>
              </a:spcBef>
              <a:buSzTx/>
              <a:buNone/>
              <a:defRPr sz="3600">
                <a:latin typeface="+mn-lt"/>
                <a:ea typeface="+mn-ea"/>
                <a:cs typeface="+mn-cs"/>
                <a:sym typeface="Gill Sans"/>
              </a:defRPr>
            </a:lvl5pPr>
          </a:lstStyle>
          <a:p>
            <a:pPr lvl="0">
              <a:defRPr sz="1800">
                <a:uFillTx/>
              </a:defRPr>
            </a:pPr>
            <a:r>
              <a:rPr sz="3600">
                <a:uFill>
                  <a:solidFill/>
                </a:uFill>
              </a:rPr>
              <a:t>Body Level One</a:t>
            </a:r>
          </a:p>
          <a:p>
            <a:pPr lvl="1">
              <a:defRPr sz="1800">
                <a:uFillTx/>
              </a:defRPr>
            </a:pPr>
            <a:r>
              <a:rPr sz="3600">
                <a:uFill>
                  <a:solidFill/>
                </a:uFill>
              </a:rPr>
              <a:t>Body Level Two</a:t>
            </a:r>
          </a:p>
          <a:p>
            <a:pPr lvl="2">
              <a:defRPr sz="1800">
                <a:uFillTx/>
              </a:defRPr>
            </a:pPr>
            <a:r>
              <a:rPr sz="3600">
                <a:uFill>
                  <a:solidFill/>
                </a:uFill>
              </a:rPr>
              <a:t>Body Level Three</a:t>
            </a:r>
          </a:p>
          <a:p>
            <a:pPr lvl="3">
              <a:defRPr sz="1800">
                <a:uFillTx/>
              </a:defRPr>
            </a:pPr>
            <a:r>
              <a:rPr sz="3600">
                <a:uFill>
                  <a:solidFill/>
                </a:uFill>
              </a:rPr>
              <a:t>Body Level Four</a:t>
            </a:r>
          </a:p>
          <a:p>
            <a:pPr lvl="4">
              <a:defRPr sz="1800">
                <a:uFillTx/>
              </a:defRPr>
            </a:pPr>
            <a:r>
              <a:rPr sz="3600">
                <a:uFill>
                  <a:solidFill/>
                </a:uFill>
              </a:rPr>
              <a:t>Body Level Five</a:t>
            </a:r>
          </a:p>
        </p:txBody>
      </p:sp>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7" name="Shape 47"/>
          <p:cNvSpPr>
            <a:spLocks noGrp="1"/>
          </p:cNvSpPr>
          <p:nvPr>
            <p:ph type="title"/>
          </p:nvPr>
        </p:nvSpPr>
        <p:spPr>
          <a:xfrm>
            <a:off x="215900" y="254000"/>
            <a:ext cx="12560300" cy="1905000"/>
          </a:xfrm>
          <a:prstGeom prst="rect">
            <a:avLst/>
          </a:prstGeom>
          <a:solidFill>
            <a:srgbClr val="8665E9"/>
          </a:solidFill>
        </p:spPr>
        <p:txBody>
          <a:bodyPr lIns="0" tIns="0" rIns="0" bIns="0"/>
          <a:lstStyle>
            <a:lvl1pPr marL="0" marR="0" defTabSz="584200">
              <a:defRPr sz="7900">
                <a:solidFill>
                  <a:srgbClr val="FFFFFF"/>
                </a:solidFill>
                <a:uFillTx/>
                <a:latin typeface="Futura"/>
                <a:ea typeface="Futura"/>
                <a:cs typeface="Futura"/>
                <a:sym typeface="Futura"/>
              </a:defRPr>
            </a:lvl1pPr>
          </a:lstStyle>
          <a:p>
            <a:pPr lvl="0">
              <a:defRPr sz="1800">
                <a:solidFill>
                  <a:srgbClr val="000000"/>
                </a:solidFill>
              </a:defRPr>
            </a:pPr>
            <a:r>
              <a:rPr sz="7900">
                <a:solidFill>
                  <a:srgbClr val="FFFFFF"/>
                </a:solidFill>
              </a:rPr>
              <a:t>Title Text</a:t>
            </a:r>
          </a:p>
        </p:txBody>
      </p:sp>
      <p:sp>
        <p:nvSpPr>
          <p:cNvPr id="48" name="Shape 48"/>
          <p:cNvSpPr>
            <a:spLocks noGrp="1"/>
          </p:cNvSpPr>
          <p:nvPr>
            <p:ph type="body" idx="1"/>
          </p:nvPr>
        </p:nvSpPr>
        <p:spPr>
          <a:xfrm>
            <a:off x="1270000" y="2286000"/>
            <a:ext cx="10464800" cy="6654800"/>
          </a:xfrm>
          <a:prstGeom prst="rect">
            <a:avLst/>
          </a:prstGeom>
        </p:spPr>
        <p:txBody>
          <a:bodyPr lIns="50800" tIns="50800" rIns="50800" bIns="50800" anchor="ctr"/>
          <a:lstStyle>
            <a:lvl1pPr marL="889325" marR="0" indent="-571825" defTabSz="584200">
              <a:spcBef>
                <a:spcPts val="2400"/>
              </a:spcBef>
              <a:buClr>
                <a:srgbClr val="8665E9"/>
              </a:buClr>
              <a:defRPr sz="4200">
                <a:solidFill>
                  <a:srgbClr val="868686"/>
                </a:solidFill>
                <a:uFillTx/>
                <a:latin typeface="Palatino"/>
                <a:ea typeface="Palatino"/>
                <a:cs typeface="Palatino"/>
                <a:sym typeface="Palatino"/>
              </a:defRPr>
            </a:lvl1pPr>
            <a:lvl2pPr marL="1333825" marR="0" indent="-571825" defTabSz="584200">
              <a:spcBef>
                <a:spcPts val="2400"/>
              </a:spcBef>
              <a:buClr>
                <a:srgbClr val="8665E9"/>
              </a:buClr>
              <a:defRPr sz="4200">
                <a:solidFill>
                  <a:srgbClr val="868686"/>
                </a:solidFill>
                <a:uFillTx/>
                <a:latin typeface="Palatino"/>
                <a:ea typeface="Palatino"/>
                <a:cs typeface="Palatino"/>
                <a:sym typeface="Palatino"/>
              </a:defRPr>
            </a:lvl2pPr>
            <a:lvl3pPr marL="1778325" marR="0" indent="-571825" defTabSz="584200">
              <a:spcBef>
                <a:spcPts val="2400"/>
              </a:spcBef>
              <a:buClr>
                <a:srgbClr val="8665E9"/>
              </a:buClr>
              <a:defRPr sz="4200">
                <a:solidFill>
                  <a:srgbClr val="868686"/>
                </a:solidFill>
                <a:uFillTx/>
                <a:latin typeface="Palatino"/>
                <a:ea typeface="Palatino"/>
                <a:cs typeface="Palatino"/>
                <a:sym typeface="Palatino"/>
              </a:defRPr>
            </a:lvl3pPr>
            <a:lvl4pPr marL="2222825" marR="0" indent="-571825" defTabSz="584200">
              <a:spcBef>
                <a:spcPts val="2400"/>
              </a:spcBef>
              <a:buClr>
                <a:srgbClr val="8665E9"/>
              </a:buClr>
              <a:defRPr sz="4200">
                <a:solidFill>
                  <a:srgbClr val="868686"/>
                </a:solidFill>
                <a:uFillTx/>
                <a:latin typeface="Palatino"/>
                <a:ea typeface="Palatino"/>
                <a:cs typeface="Palatino"/>
                <a:sym typeface="Palatino"/>
              </a:defRPr>
            </a:lvl4pPr>
            <a:lvl5pPr marL="2667325" marR="0" indent="-571825" defTabSz="584200">
              <a:spcBef>
                <a:spcPts val="2400"/>
              </a:spcBef>
              <a:buClr>
                <a:srgbClr val="8665E9"/>
              </a:buClr>
              <a:defRPr sz="4200">
                <a:solidFill>
                  <a:srgbClr val="868686"/>
                </a:solidFill>
                <a:uFillTx/>
                <a:latin typeface="Palatino"/>
                <a:ea typeface="Palatino"/>
                <a:cs typeface="Palatino"/>
                <a:sym typeface="Palatino"/>
              </a:defRPr>
            </a:lvl5pPr>
          </a:lstStyle>
          <a:p>
            <a:pPr lvl="0">
              <a:defRPr sz="1800">
                <a:solidFill>
                  <a:srgbClr val="000000"/>
                </a:solidFill>
              </a:defRPr>
            </a:pPr>
            <a:r>
              <a:rPr sz="4200">
                <a:solidFill>
                  <a:srgbClr val="868686"/>
                </a:solidFill>
              </a:rPr>
              <a:t>Body Level One</a:t>
            </a:r>
          </a:p>
          <a:p>
            <a:pPr lvl="1">
              <a:defRPr sz="1800">
                <a:solidFill>
                  <a:srgbClr val="000000"/>
                </a:solidFill>
              </a:defRPr>
            </a:pPr>
            <a:r>
              <a:rPr sz="4200">
                <a:solidFill>
                  <a:srgbClr val="868686"/>
                </a:solidFill>
              </a:rPr>
              <a:t>Body Level Two</a:t>
            </a:r>
          </a:p>
          <a:p>
            <a:pPr lvl="2">
              <a:defRPr sz="1800">
                <a:solidFill>
                  <a:srgbClr val="000000"/>
                </a:solidFill>
              </a:defRPr>
            </a:pPr>
            <a:r>
              <a:rPr sz="4200">
                <a:solidFill>
                  <a:srgbClr val="868686"/>
                </a:solidFill>
              </a:rPr>
              <a:t>Body Level Three</a:t>
            </a:r>
          </a:p>
          <a:p>
            <a:pPr lvl="3">
              <a:defRPr sz="1800">
                <a:solidFill>
                  <a:srgbClr val="000000"/>
                </a:solidFill>
              </a:defRPr>
            </a:pPr>
            <a:r>
              <a:rPr sz="4200">
                <a:solidFill>
                  <a:srgbClr val="868686"/>
                </a:solidFill>
              </a:rPr>
              <a:t>Body Level Four</a:t>
            </a:r>
          </a:p>
          <a:p>
            <a:pPr lvl="4">
              <a:defRPr sz="1800">
                <a:solidFill>
                  <a:srgbClr val="000000"/>
                </a:solidFill>
              </a:defRPr>
            </a:pPr>
            <a:r>
              <a:rPr sz="4200">
                <a:solidFill>
                  <a:srgbClr val="868686"/>
                </a:solidFill>
              </a:rPr>
              <a:t>Body Level Five</a:t>
            </a:r>
          </a:p>
        </p:txBody>
      </p:sp>
    </p:spTree>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Office Theme copy 1">
    <p:spTree>
      <p:nvGrpSpPr>
        <p:cNvPr id="1" name=""/>
        <p:cNvGrpSpPr/>
        <p:nvPr/>
      </p:nvGrpSpPr>
      <p:grpSpPr>
        <a:xfrm>
          <a:off x="0" y="0"/>
          <a:ext cx="0" cy="0"/>
          <a:chOff x="0" y="0"/>
          <a:chExt cx="0" cy="0"/>
        </a:xfrm>
      </p:grpSpPr>
      <p:sp>
        <p:nvSpPr>
          <p:cNvPr id="50" name="Shape 50"/>
          <p:cNvSpPr>
            <a:spLocks noGrp="1"/>
          </p:cNvSpPr>
          <p:nvPr>
            <p:ph type="title"/>
          </p:nvPr>
        </p:nvSpPr>
        <p:spPr>
          <a:prstGeom prst="rect">
            <a:avLst/>
          </a:prstGeom>
        </p:spPr>
        <p:txBody>
          <a:bodyPr/>
          <a:lstStyle/>
          <a:p>
            <a:pPr lvl="0">
              <a:defRPr sz="1800">
                <a:solidFill>
                  <a:srgbClr val="000000"/>
                </a:solidFill>
                <a:uFillTx/>
              </a:defRPr>
            </a:pPr>
            <a:r>
              <a:rPr sz="6200">
                <a:solidFill>
                  <a:srgbClr val="275D90"/>
                </a:solidFill>
                <a:uFill>
                  <a:solidFill>
                    <a:srgbClr val="275D90"/>
                  </a:solidFill>
                </a:uFill>
              </a:rPr>
              <a:t>Title Text</a:t>
            </a:r>
          </a:p>
        </p:txBody>
      </p:sp>
      <p:sp>
        <p:nvSpPr>
          <p:cNvPr id="51" name="Shape 51"/>
          <p:cNvSpPr>
            <a:spLocks noGrp="1"/>
          </p:cNvSpPr>
          <p:nvPr>
            <p:ph type="body" idx="1"/>
          </p:nvPr>
        </p:nvSpPr>
        <p:spPr>
          <a:prstGeom prst="rect">
            <a:avLst/>
          </a:prstGeom>
        </p:spPr>
        <p:txBody>
          <a:bodyPr/>
          <a:lstStyle>
            <a:lvl2pPr marL="783590" indent="-285750">
              <a:spcBef>
                <a:spcPts val="1000"/>
              </a:spcBef>
              <a:buChar char="–"/>
              <a:defRPr sz="3800"/>
            </a:lvl2pPr>
            <a:lvl3pPr marL="1183639" indent="-228600">
              <a:spcBef>
                <a:spcPts val="900"/>
              </a:spcBef>
              <a:defRPr sz="3400"/>
            </a:lvl3pPr>
            <a:lvl4pPr marL="1640839" indent="-228600">
              <a:spcBef>
                <a:spcPts val="700"/>
              </a:spcBef>
              <a:buChar char="–"/>
              <a:defRPr sz="2800"/>
            </a:lvl4pPr>
            <a:lvl5pPr marL="2098039" indent="-228600">
              <a:spcBef>
                <a:spcPts val="700"/>
              </a:spcBef>
              <a:buChar char="»"/>
              <a:defRPr sz="2800"/>
            </a:lvl5pPr>
          </a:lstStyle>
          <a:p>
            <a:pPr lvl="0">
              <a:defRPr sz="1800">
                <a:uFillTx/>
              </a:defRPr>
            </a:pPr>
            <a:r>
              <a:rPr sz="4400">
                <a:uFill>
                  <a:solidFill/>
                </a:uFill>
              </a:rPr>
              <a:t>Body Level One</a:t>
            </a:r>
          </a:p>
          <a:p>
            <a:pPr lvl="1">
              <a:defRPr sz="1800">
                <a:uFillTx/>
              </a:defRPr>
            </a:pPr>
            <a:r>
              <a:rPr sz="3800">
                <a:uFill>
                  <a:solidFill/>
                </a:uFill>
              </a:rPr>
              <a:t>Body Level Two</a:t>
            </a:r>
          </a:p>
          <a:p>
            <a:pPr lvl="2">
              <a:defRPr sz="1800">
                <a:uFillTx/>
              </a:defRPr>
            </a:pPr>
            <a:r>
              <a:rPr sz="3400">
                <a:uFill>
                  <a:solidFill/>
                </a:uFill>
              </a:rPr>
              <a:t>Body Level Three</a:t>
            </a:r>
          </a:p>
          <a:p>
            <a:pPr lvl="3">
              <a:defRPr sz="1800">
                <a:uFillTx/>
              </a:defRPr>
            </a:pPr>
            <a:r>
              <a:rPr sz="2800">
                <a:uFill>
                  <a:solidFill/>
                </a:uFill>
              </a:rPr>
              <a:t>Body Level Four</a:t>
            </a:r>
          </a:p>
          <a:p>
            <a:pPr lvl="4">
              <a:defRPr sz="1800">
                <a:uFillTx/>
              </a:defRPr>
            </a:pPr>
            <a:r>
              <a:rPr sz="2800">
                <a:uFill>
                  <a:solidFill/>
                </a:uFill>
              </a:rPr>
              <a:t>Body Level Five</a:t>
            </a:r>
          </a:p>
        </p:txBody>
      </p:sp>
      <p:sp>
        <p:nvSpPr>
          <p:cNvPr id="52" name="Shape 5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Office Theme copy">
    <p:spTree>
      <p:nvGrpSpPr>
        <p:cNvPr id="1" name=""/>
        <p:cNvGrpSpPr/>
        <p:nvPr/>
      </p:nvGrpSpPr>
      <p:grpSpPr>
        <a:xfrm>
          <a:off x="0" y="0"/>
          <a:ext cx="0" cy="0"/>
          <a:chOff x="0" y="0"/>
          <a:chExt cx="0" cy="0"/>
        </a:xfrm>
      </p:grpSpPr>
      <p:sp>
        <p:nvSpPr>
          <p:cNvPr id="54" name="Shape 54"/>
          <p:cNvSpPr>
            <a:spLocks noGrp="1"/>
          </p:cNvSpPr>
          <p:nvPr>
            <p:ph type="title"/>
          </p:nvPr>
        </p:nvSpPr>
        <p:spPr>
          <a:prstGeom prst="rect">
            <a:avLst/>
          </a:prstGeom>
        </p:spPr>
        <p:txBody>
          <a:bodyPr/>
          <a:lstStyle/>
          <a:p>
            <a:pPr lvl="0">
              <a:defRPr sz="1800">
                <a:solidFill>
                  <a:srgbClr val="000000"/>
                </a:solidFill>
                <a:uFillTx/>
              </a:defRPr>
            </a:pPr>
            <a:r>
              <a:rPr sz="6200">
                <a:solidFill>
                  <a:srgbClr val="275D90"/>
                </a:solidFill>
                <a:uFill>
                  <a:solidFill>
                    <a:srgbClr val="275D90"/>
                  </a:solidFill>
                </a:uFill>
              </a:rPr>
              <a:t>Title Text</a:t>
            </a:r>
          </a:p>
        </p:txBody>
      </p:sp>
      <p:sp>
        <p:nvSpPr>
          <p:cNvPr id="55" name="Shape 55"/>
          <p:cNvSpPr>
            <a:spLocks noGrp="1"/>
          </p:cNvSpPr>
          <p:nvPr>
            <p:ph type="body" idx="1"/>
          </p:nvPr>
        </p:nvSpPr>
        <p:spPr>
          <a:prstGeom prst="rect">
            <a:avLst/>
          </a:prstGeom>
        </p:spPr>
        <p:txBody>
          <a:bodyPr/>
          <a:lstStyle>
            <a:lvl2pPr marL="783590" indent="-285750">
              <a:spcBef>
                <a:spcPts val="1000"/>
              </a:spcBef>
              <a:buChar char="–"/>
              <a:defRPr sz="3800"/>
            </a:lvl2pPr>
            <a:lvl3pPr marL="1183639" indent="-228600">
              <a:spcBef>
                <a:spcPts val="900"/>
              </a:spcBef>
              <a:defRPr sz="3400"/>
            </a:lvl3pPr>
            <a:lvl4pPr marL="1640839" indent="-228600">
              <a:spcBef>
                <a:spcPts val="700"/>
              </a:spcBef>
              <a:buChar char="–"/>
              <a:defRPr sz="2800"/>
            </a:lvl4pPr>
            <a:lvl5pPr marL="2098039" indent="-228600">
              <a:spcBef>
                <a:spcPts val="700"/>
              </a:spcBef>
              <a:buChar char="»"/>
              <a:defRPr sz="2800"/>
            </a:lvl5pPr>
          </a:lstStyle>
          <a:p>
            <a:pPr lvl="0">
              <a:defRPr sz="1800">
                <a:uFillTx/>
              </a:defRPr>
            </a:pPr>
            <a:r>
              <a:rPr sz="4400">
                <a:uFill>
                  <a:solidFill/>
                </a:uFill>
              </a:rPr>
              <a:t>Body Level One</a:t>
            </a:r>
          </a:p>
          <a:p>
            <a:pPr lvl="1">
              <a:defRPr sz="1800">
                <a:uFillTx/>
              </a:defRPr>
            </a:pPr>
            <a:r>
              <a:rPr sz="3800">
                <a:uFill>
                  <a:solidFill/>
                </a:uFill>
              </a:rPr>
              <a:t>Body Level Two</a:t>
            </a:r>
          </a:p>
          <a:p>
            <a:pPr lvl="2">
              <a:defRPr sz="1800">
                <a:uFillTx/>
              </a:defRPr>
            </a:pPr>
            <a:r>
              <a:rPr sz="3400">
                <a:uFill>
                  <a:solidFill/>
                </a:uFill>
              </a:rPr>
              <a:t>Body Level Three</a:t>
            </a:r>
          </a:p>
          <a:p>
            <a:pPr lvl="3">
              <a:defRPr sz="1800">
                <a:uFillTx/>
              </a:defRPr>
            </a:pPr>
            <a:r>
              <a:rPr sz="2800">
                <a:uFill>
                  <a:solidFill/>
                </a:uFill>
              </a:rPr>
              <a:t>Body Level Four</a:t>
            </a:r>
          </a:p>
          <a:p>
            <a:pPr lvl="4">
              <a:defRPr sz="1800">
                <a:uFillTx/>
              </a:defRPr>
            </a:pPr>
            <a:r>
              <a:rPr sz="2800">
                <a:uFill>
                  <a:solidFill/>
                </a:uFill>
              </a:rPr>
              <a:t>Body Level Five</a:t>
            </a:r>
          </a:p>
        </p:txBody>
      </p:sp>
      <p:sp>
        <p:nvSpPr>
          <p:cNvPr id="56" name="Shape 5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9" name="Shape 9"/>
          <p:cNvSpPr>
            <a:spLocks noGrp="1"/>
          </p:cNvSpPr>
          <p:nvPr>
            <p:ph type="title"/>
          </p:nvPr>
        </p:nvSpPr>
        <p:spPr>
          <a:xfrm>
            <a:off x="1270000" y="254000"/>
            <a:ext cx="10464800" cy="2438400"/>
          </a:xfrm>
          <a:prstGeom prst="rect">
            <a:avLst/>
          </a:prstGeom>
        </p:spPr>
        <p:txBody>
          <a:bodyPr/>
          <a:lstStyle>
            <a:lvl1pPr marL="0" marR="0" defTabSz="584200">
              <a:defRPr sz="8400">
                <a:solidFill>
                  <a:srgbClr val="000000"/>
                </a:solidFill>
                <a:uFillTx/>
                <a:latin typeface="+mn-lt"/>
                <a:ea typeface="+mn-ea"/>
                <a:cs typeface="+mn-cs"/>
                <a:sym typeface="Gill Sans"/>
              </a:defRPr>
            </a:lvl1pPr>
          </a:lstStyle>
          <a:p>
            <a:pPr lvl="0">
              <a:defRPr sz="1800"/>
            </a:pPr>
            <a:r>
              <a:rPr sz="8400"/>
              <a:t>Title Text</a:t>
            </a:r>
          </a:p>
        </p:txBody>
      </p:sp>
      <p:sp>
        <p:nvSpPr>
          <p:cNvPr id="10" name="Shape 10"/>
          <p:cNvSpPr>
            <a:spLocks noGrp="1"/>
          </p:cNvSpPr>
          <p:nvPr>
            <p:ph type="body" idx="1"/>
          </p:nvPr>
        </p:nvSpPr>
        <p:spPr>
          <a:xfrm>
            <a:off x="1270000" y="2768600"/>
            <a:ext cx="10464800" cy="5715000"/>
          </a:xfrm>
          <a:prstGeom prst="rect">
            <a:avLst/>
          </a:prstGeom>
        </p:spPr>
        <p:txBody>
          <a:bodyPr lIns="50800" tIns="50800" rIns="50800" bIns="50800" anchor="ctr"/>
          <a:lstStyle>
            <a:lvl1pPr marL="889000" marR="0" indent="-571500" defTabSz="584200">
              <a:spcBef>
                <a:spcPts val="2400"/>
              </a:spcBef>
              <a:buSzPct val="171000"/>
              <a:defRPr sz="4200">
                <a:uFillTx/>
                <a:latin typeface="+mn-lt"/>
                <a:ea typeface="+mn-ea"/>
                <a:cs typeface="+mn-cs"/>
                <a:sym typeface="Gill Sans"/>
              </a:defRPr>
            </a:lvl1pPr>
            <a:lvl2pPr marL="1333500" marR="0" indent="-571500" defTabSz="584200">
              <a:spcBef>
                <a:spcPts val="2400"/>
              </a:spcBef>
              <a:buSzPct val="171000"/>
              <a:defRPr sz="4200">
                <a:uFillTx/>
                <a:latin typeface="+mn-lt"/>
                <a:ea typeface="+mn-ea"/>
                <a:cs typeface="+mn-cs"/>
                <a:sym typeface="Gill Sans"/>
              </a:defRPr>
            </a:lvl2pPr>
            <a:lvl3pPr marL="1778000" marR="0" indent="-571500" defTabSz="584200">
              <a:spcBef>
                <a:spcPts val="2400"/>
              </a:spcBef>
              <a:buSzPct val="171000"/>
              <a:defRPr sz="4200">
                <a:uFillTx/>
                <a:latin typeface="+mn-lt"/>
                <a:ea typeface="+mn-ea"/>
                <a:cs typeface="+mn-cs"/>
                <a:sym typeface="Gill Sans"/>
              </a:defRPr>
            </a:lvl3pPr>
            <a:lvl4pPr marL="2222500" marR="0" indent="-571500" defTabSz="584200">
              <a:spcBef>
                <a:spcPts val="2400"/>
              </a:spcBef>
              <a:buSzPct val="171000"/>
              <a:defRPr sz="4200">
                <a:uFillTx/>
                <a:latin typeface="+mn-lt"/>
                <a:ea typeface="+mn-ea"/>
                <a:cs typeface="+mn-cs"/>
                <a:sym typeface="Gill Sans"/>
              </a:defRPr>
            </a:lvl4pPr>
            <a:lvl5pPr marL="2667000" marR="0" indent="-571500" defTabSz="584200">
              <a:spcBef>
                <a:spcPts val="2400"/>
              </a:spcBef>
              <a:buSzPct val="171000"/>
              <a:defRPr sz="4200">
                <a:uFillTx/>
                <a:latin typeface="+mn-lt"/>
                <a:ea typeface="+mn-ea"/>
                <a:cs typeface="+mn-cs"/>
                <a:sym typeface="Gill Sans"/>
              </a:defRPr>
            </a:lvl5pPr>
          </a:lstStyle>
          <a:p>
            <a:pPr lvl="0">
              <a:defRPr sz="1800"/>
            </a:pPr>
            <a:r>
              <a:rPr sz="4200"/>
              <a:t>Body Level One</a:t>
            </a:r>
          </a:p>
          <a:p>
            <a:pPr lvl="1">
              <a:defRPr sz="1800"/>
            </a:pPr>
            <a:r>
              <a:rPr sz="4200"/>
              <a:t>Body Level Two</a:t>
            </a:r>
          </a:p>
          <a:p>
            <a:pPr lvl="2">
              <a:defRPr sz="1800"/>
            </a:pPr>
            <a:r>
              <a:rPr sz="4200"/>
              <a:t>Body Level Three</a:t>
            </a:r>
          </a:p>
          <a:p>
            <a:pPr lvl="3">
              <a:defRPr sz="1800"/>
            </a:pPr>
            <a:r>
              <a:rPr sz="4200"/>
              <a:t>Body Level Four</a:t>
            </a:r>
          </a:p>
          <a:p>
            <a:pPr lvl="4">
              <a:defRPr sz="1800"/>
            </a:pPr>
            <a:r>
              <a:rPr sz="4200"/>
              <a:t>Body Level Five</a:t>
            </a:r>
          </a:p>
        </p:txBody>
      </p:sp>
    </p:spTree>
  </p:cSld>
  <p:clrMapOvr>
    <a:masterClrMapping/>
  </p:clrMapOvr>
  <p:transition xmlns:p14="http://schemas.microsoft.com/office/powerpoint/2010/mai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Office Theme">
    <p:spTree>
      <p:nvGrpSpPr>
        <p:cNvPr id="1" name=""/>
        <p:cNvGrpSpPr/>
        <p:nvPr/>
      </p:nvGrpSpPr>
      <p:grpSpPr>
        <a:xfrm>
          <a:off x="0" y="0"/>
          <a:ext cx="0" cy="0"/>
          <a:chOff x="0" y="0"/>
          <a:chExt cx="0" cy="0"/>
        </a:xfrm>
      </p:grpSpPr>
      <p:sp>
        <p:nvSpPr>
          <p:cNvPr id="58" name="Shape 58"/>
          <p:cNvSpPr>
            <a:spLocks noGrp="1"/>
          </p:cNvSpPr>
          <p:nvPr>
            <p:ph type="title"/>
          </p:nvPr>
        </p:nvSpPr>
        <p:spPr>
          <a:prstGeom prst="rect">
            <a:avLst/>
          </a:prstGeom>
        </p:spPr>
        <p:txBody>
          <a:bodyPr/>
          <a:lstStyle/>
          <a:p>
            <a:pPr lvl="0">
              <a:defRPr sz="1800">
                <a:solidFill>
                  <a:srgbClr val="000000"/>
                </a:solidFill>
                <a:uFillTx/>
              </a:defRPr>
            </a:pPr>
            <a:r>
              <a:rPr sz="6200">
                <a:solidFill>
                  <a:srgbClr val="275D90"/>
                </a:solidFill>
                <a:uFill>
                  <a:solidFill>
                    <a:srgbClr val="275D90"/>
                  </a:solidFill>
                </a:uFill>
              </a:rPr>
              <a:t>Title Text</a:t>
            </a:r>
          </a:p>
        </p:txBody>
      </p:sp>
      <p:sp>
        <p:nvSpPr>
          <p:cNvPr id="59" name="Shape 59"/>
          <p:cNvSpPr>
            <a:spLocks noGrp="1"/>
          </p:cNvSpPr>
          <p:nvPr>
            <p:ph type="body" idx="1"/>
          </p:nvPr>
        </p:nvSpPr>
        <p:spPr>
          <a:prstGeom prst="rect">
            <a:avLst/>
          </a:prstGeom>
        </p:spPr>
        <p:txBody>
          <a:bodyPr/>
          <a:lstStyle>
            <a:lvl2pPr marL="783590" indent="-285750">
              <a:spcBef>
                <a:spcPts val="1000"/>
              </a:spcBef>
              <a:buChar char="–"/>
              <a:defRPr sz="3800"/>
            </a:lvl2pPr>
            <a:lvl3pPr marL="1183639" indent="-228600">
              <a:spcBef>
                <a:spcPts val="900"/>
              </a:spcBef>
              <a:defRPr sz="3400"/>
            </a:lvl3pPr>
            <a:lvl4pPr marL="1640839" indent="-228600">
              <a:spcBef>
                <a:spcPts val="700"/>
              </a:spcBef>
              <a:buChar char="–"/>
              <a:defRPr sz="2800"/>
            </a:lvl4pPr>
            <a:lvl5pPr marL="2098039" indent="-228600">
              <a:spcBef>
                <a:spcPts val="700"/>
              </a:spcBef>
              <a:buChar char="»"/>
              <a:defRPr sz="2800"/>
            </a:lvl5pPr>
          </a:lstStyle>
          <a:p>
            <a:pPr lvl="0">
              <a:defRPr sz="1800">
                <a:uFillTx/>
              </a:defRPr>
            </a:pPr>
            <a:r>
              <a:rPr sz="4400">
                <a:uFill>
                  <a:solidFill/>
                </a:uFill>
              </a:rPr>
              <a:t>Body Level One</a:t>
            </a:r>
          </a:p>
          <a:p>
            <a:pPr lvl="1">
              <a:defRPr sz="1800">
                <a:uFillTx/>
              </a:defRPr>
            </a:pPr>
            <a:r>
              <a:rPr sz="3800">
                <a:uFill>
                  <a:solidFill/>
                </a:uFill>
              </a:rPr>
              <a:t>Body Level Two</a:t>
            </a:r>
          </a:p>
          <a:p>
            <a:pPr lvl="2">
              <a:defRPr sz="1800">
                <a:uFillTx/>
              </a:defRPr>
            </a:pPr>
            <a:r>
              <a:rPr sz="3400">
                <a:uFill>
                  <a:solidFill/>
                </a:uFill>
              </a:rPr>
              <a:t>Body Level Three</a:t>
            </a:r>
          </a:p>
          <a:p>
            <a:pPr lvl="3">
              <a:defRPr sz="1800">
                <a:uFillTx/>
              </a:defRPr>
            </a:pPr>
            <a:r>
              <a:rPr sz="2800">
                <a:uFill>
                  <a:solidFill/>
                </a:uFill>
              </a:rPr>
              <a:t>Body Level Four</a:t>
            </a:r>
          </a:p>
          <a:p>
            <a:pPr lvl="4">
              <a:defRPr sz="1800">
                <a:uFillTx/>
              </a:defRPr>
            </a:pPr>
            <a:r>
              <a:rPr sz="2800">
                <a:uFill>
                  <a:solidFill/>
                </a:uFill>
              </a:rPr>
              <a:t>Body Level Five</a:t>
            </a:r>
          </a:p>
        </p:txBody>
      </p:sp>
      <p:sp>
        <p:nvSpPr>
          <p:cNvPr id="60" name="Shape 6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Ocean copy 33">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2" name="Shape 62"/>
          <p:cNvSpPr>
            <a:spLocks noGrp="1"/>
          </p:cNvSpPr>
          <p:nvPr>
            <p:ph type="title"/>
          </p:nvPr>
        </p:nvSpPr>
        <p:spPr>
          <a:xfrm>
            <a:off x="647700" y="88900"/>
            <a:ext cx="11709400" cy="2616200"/>
          </a:xfrm>
          <a:prstGeom prst="rect">
            <a:avLst/>
          </a:prstGeom>
          <a:effectLst>
            <a:outerShdw blurRad="63500" dist="38100" dir="2700000" rotWithShape="0">
              <a:srgbClr val="929292">
                <a:alpha val="75000"/>
              </a:srgbClr>
            </a:outerShdw>
          </a:effectLst>
        </p:spPr>
        <p:txBody>
          <a:bodyPr lIns="0" tIns="0" rIns="0" bIns="0"/>
          <a:lstStyle>
            <a:lvl1pPr algn="l">
              <a:defRPr sz="5800">
                <a:solidFill>
                  <a:srgbClr val="FFFFFF"/>
                </a:solidFill>
                <a:uFill>
                  <a:solidFill>
                    <a:srgbClr val="FFFFFF"/>
                  </a:solidFill>
                </a:uFill>
                <a:latin typeface="Arial"/>
                <a:ea typeface="Arial"/>
                <a:cs typeface="Arial"/>
                <a:sym typeface="Arial"/>
              </a:defRPr>
            </a:lvl1pPr>
          </a:lstStyle>
          <a:p>
            <a:pPr lvl="0">
              <a:defRPr sz="1800">
                <a:solidFill>
                  <a:srgbClr val="000000"/>
                </a:solidFill>
                <a:uFillTx/>
              </a:defRPr>
            </a:pPr>
            <a:r>
              <a:rPr sz="5800">
                <a:solidFill>
                  <a:srgbClr val="FFFFFF"/>
                </a:solidFill>
                <a:uFill>
                  <a:solidFill>
                    <a:srgbClr val="FFFFFF"/>
                  </a:solidFill>
                </a:uFill>
              </a:rPr>
              <a:t>Title Text</a:t>
            </a:r>
          </a:p>
        </p:txBody>
      </p:sp>
      <p:sp>
        <p:nvSpPr>
          <p:cNvPr id="63" name="Shape 63"/>
          <p:cNvSpPr>
            <a:spLocks noGrp="1"/>
          </p:cNvSpPr>
          <p:nvPr>
            <p:ph type="body" idx="1"/>
          </p:nvPr>
        </p:nvSpPr>
        <p:spPr>
          <a:xfrm>
            <a:off x="647700" y="2705100"/>
            <a:ext cx="11709400" cy="7048500"/>
          </a:xfrm>
          <a:prstGeom prst="rect">
            <a:avLst/>
          </a:prstGeom>
          <a:effectLst>
            <a:outerShdw blurRad="63500" dist="25400" dir="2700000" rotWithShape="0">
              <a:srgbClr val="929292">
                <a:alpha val="75000"/>
              </a:srgbClr>
            </a:outerShdw>
          </a:effectLst>
        </p:spPr>
        <p:txBody>
          <a:bodyPr/>
          <a:lstStyle>
            <a:lvl1pPr>
              <a:spcBef>
                <a:spcPts val="1000"/>
              </a:spcBef>
              <a:buClr>
                <a:srgbClr val="FFD300"/>
              </a:buClr>
              <a:buSzPct val="120000"/>
              <a:buFont typeface="Arial"/>
              <a:defRPr sz="4200">
                <a:solidFill>
                  <a:srgbClr val="FFFFFF"/>
                </a:solidFill>
                <a:uFill>
                  <a:solidFill>
                    <a:srgbClr val="FFFFFF"/>
                  </a:solidFill>
                </a:uFill>
                <a:latin typeface="Arial"/>
                <a:ea typeface="Arial"/>
                <a:cs typeface="Arial"/>
                <a:sym typeface="Arial"/>
              </a:defRPr>
            </a:lvl1pPr>
            <a:lvl2pPr marL="783590" indent="-285750">
              <a:spcBef>
                <a:spcPts val="900"/>
              </a:spcBef>
              <a:buClr>
                <a:srgbClr val="FFFFFF"/>
              </a:buClr>
              <a:buFont typeface="Arial"/>
              <a:buChar char="–"/>
              <a:defRPr sz="3600">
                <a:solidFill>
                  <a:srgbClr val="FFFFFF"/>
                </a:solidFill>
                <a:uFill>
                  <a:solidFill>
                    <a:srgbClr val="FFFFFF"/>
                  </a:solidFill>
                </a:uFill>
                <a:latin typeface="Arial"/>
                <a:ea typeface="Arial"/>
                <a:cs typeface="Arial"/>
                <a:sym typeface="Arial"/>
              </a:defRPr>
            </a:lvl2pPr>
            <a:lvl3pPr marL="1183639" indent="-228600">
              <a:spcBef>
                <a:spcPts val="700"/>
              </a:spcBef>
              <a:buClr>
                <a:srgbClr val="FFD300"/>
              </a:buClr>
              <a:buSzPct val="120000"/>
              <a:buFont typeface="Arial"/>
              <a:defRPr sz="3000">
                <a:solidFill>
                  <a:srgbClr val="FFFFFF"/>
                </a:solidFill>
                <a:uFill>
                  <a:solidFill>
                    <a:srgbClr val="FFFFFF"/>
                  </a:solidFill>
                </a:uFill>
                <a:latin typeface="Arial"/>
                <a:ea typeface="Arial"/>
                <a:cs typeface="Arial"/>
                <a:sym typeface="Arial"/>
              </a:defRPr>
            </a:lvl3pPr>
            <a:lvl4pPr marL="1640839" indent="-228600">
              <a:spcBef>
                <a:spcPts val="600"/>
              </a:spcBef>
              <a:buClr>
                <a:srgbClr val="FFFFFF"/>
              </a:buClr>
              <a:buFont typeface="Arial"/>
              <a:buChar char="–"/>
              <a:defRPr sz="2400">
                <a:solidFill>
                  <a:srgbClr val="FFFFFF"/>
                </a:solidFill>
                <a:uFill>
                  <a:solidFill>
                    <a:srgbClr val="FFFFFF"/>
                  </a:solidFill>
                </a:uFill>
                <a:latin typeface="Arial"/>
                <a:ea typeface="Arial"/>
                <a:cs typeface="Arial"/>
                <a:sym typeface="Arial"/>
              </a:defRPr>
            </a:lvl4pPr>
            <a:lvl5pPr marL="2098039" indent="-228600">
              <a:spcBef>
                <a:spcPts val="600"/>
              </a:spcBef>
              <a:buClr>
                <a:srgbClr val="FFD300"/>
              </a:buClr>
              <a:buSzPct val="80000"/>
              <a:buFont typeface="Wingdings"/>
              <a:buChar char=""/>
              <a:defRPr sz="2400">
                <a:solidFill>
                  <a:srgbClr val="FFFFFF"/>
                </a:solidFill>
                <a:uFill>
                  <a:solidFill>
                    <a:srgbClr val="FFFFFF"/>
                  </a:solidFill>
                </a:uFill>
                <a:latin typeface="Arial"/>
                <a:ea typeface="Arial"/>
                <a:cs typeface="Arial"/>
                <a:sym typeface="Arial"/>
              </a:defRPr>
            </a:lvl5pPr>
          </a:lstStyle>
          <a:p>
            <a:pPr lvl="0">
              <a:defRPr sz="1800">
                <a:solidFill>
                  <a:srgbClr val="000000"/>
                </a:solidFill>
                <a:uFillTx/>
              </a:defRPr>
            </a:pPr>
            <a:r>
              <a:rPr sz="4200">
                <a:solidFill>
                  <a:srgbClr val="FFFFFF"/>
                </a:solidFill>
                <a:uFill>
                  <a:solidFill>
                    <a:srgbClr val="FFFFFF"/>
                  </a:solidFill>
                </a:uFill>
              </a:rPr>
              <a:t>Body Level One</a:t>
            </a:r>
          </a:p>
          <a:p>
            <a:pPr lvl="1">
              <a:defRPr sz="1800">
                <a:solidFill>
                  <a:srgbClr val="000000"/>
                </a:solidFill>
                <a:uFillTx/>
              </a:defRPr>
            </a:pPr>
            <a:r>
              <a:rPr sz="3600">
                <a:solidFill>
                  <a:srgbClr val="FFFFFF"/>
                </a:solidFill>
                <a:uFill>
                  <a:solidFill>
                    <a:srgbClr val="FFFFFF"/>
                  </a:solidFill>
                </a:uFill>
              </a:rPr>
              <a:t>Body Level Two</a:t>
            </a:r>
          </a:p>
          <a:p>
            <a:pPr lvl="2">
              <a:defRPr sz="1800">
                <a:solidFill>
                  <a:srgbClr val="000000"/>
                </a:solidFill>
                <a:uFillTx/>
              </a:defRPr>
            </a:pPr>
            <a:r>
              <a:rPr sz="3000">
                <a:solidFill>
                  <a:srgbClr val="FFFFFF"/>
                </a:solidFill>
                <a:uFill>
                  <a:solidFill>
                    <a:srgbClr val="FFFFFF"/>
                  </a:solidFill>
                </a:uFill>
              </a:rPr>
              <a:t>Body Level Three</a:t>
            </a:r>
          </a:p>
          <a:p>
            <a:pPr lvl="3">
              <a:defRPr sz="1800">
                <a:solidFill>
                  <a:srgbClr val="000000"/>
                </a:solidFill>
                <a:uFillTx/>
              </a:defRPr>
            </a:pPr>
            <a:r>
              <a:rPr sz="2400">
                <a:solidFill>
                  <a:srgbClr val="FFFFFF"/>
                </a:solidFill>
                <a:uFill>
                  <a:solidFill>
                    <a:srgbClr val="FFFFFF"/>
                  </a:solidFill>
                </a:uFill>
              </a:rPr>
              <a:t>Body Level Four</a:t>
            </a:r>
          </a:p>
          <a:p>
            <a:pPr lvl="4">
              <a:defRPr sz="1800">
                <a:solidFill>
                  <a:srgbClr val="000000"/>
                </a:solidFill>
                <a:uFillTx/>
              </a:defRPr>
            </a:pPr>
            <a:r>
              <a:rPr sz="2400">
                <a:solidFill>
                  <a:srgbClr val="FFFFFF"/>
                </a:solidFill>
                <a:uFill>
                  <a:solidFill>
                    <a:srgbClr val="FFFFFF"/>
                  </a:solidFill>
                </a:uFill>
              </a:rPr>
              <a:t>Body Level Five</a:t>
            </a:r>
          </a:p>
        </p:txBody>
      </p:sp>
      <p:sp>
        <p:nvSpPr>
          <p:cNvPr id="64" name="Shape 64"/>
          <p:cNvSpPr>
            <a:spLocks noGrp="1"/>
          </p:cNvSpPr>
          <p:nvPr>
            <p:ph type="sldNum" sz="quarter" idx="2"/>
          </p:nvPr>
        </p:nvSpPr>
        <p:spPr>
          <a:xfrm>
            <a:off x="10667174" y="9236161"/>
            <a:ext cx="340321" cy="323554"/>
          </a:xfrm>
          <a:prstGeom prst="rect">
            <a:avLst/>
          </a:prstGeom>
          <a:effectLst>
            <a:outerShdw blurRad="63500" dist="25400" dir="2700000" rotWithShape="0">
              <a:srgbClr val="929292">
                <a:alpha val="75000"/>
              </a:srgbClr>
            </a:outerShdw>
          </a:effectLst>
        </p:spPr>
        <p:txBody>
          <a:bodyPr lIns="0" tIns="0" rIns="0" bIns="0" anchor="b"/>
          <a:lstStyle>
            <a:lvl1pPr>
              <a:defRPr>
                <a:solidFill>
                  <a:srgbClr val="FFFFFF"/>
                </a:solidFill>
                <a:uFill>
                  <a:solidFill>
                    <a:srgbClr val="FFFFFF"/>
                  </a:solidFill>
                </a:uFill>
                <a:latin typeface="Arial"/>
                <a:ea typeface="Arial"/>
                <a:cs typeface="Arial"/>
                <a:sym typeface="Arial"/>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12" name="Shape 12"/>
          <p:cNvSpPr>
            <a:spLocks noGrp="1"/>
          </p:cNvSpPr>
          <p:nvPr>
            <p:ph type="title"/>
          </p:nvPr>
        </p:nvSpPr>
        <p:spPr>
          <a:xfrm>
            <a:off x="1270000" y="254000"/>
            <a:ext cx="10464800" cy="2438400"/>
          </a:xfrm>
          <a:prstGeom prst="rect">
            <a:avLst/>
          </a:prstGeom>
        </p:spPr>
        <p:txBody>
          <a:bodyPr/>
          <a:lstStyle>
            <a:lvl1pPr marL="0" marR="0" defTabSz="584200">
              <a:defRPr sz="8400">
                <a:solidFill>
                  <a:srgbClr val="000000"/>
                </a:solidFill>
                <a:uFillTx/>
                <a:latin typeface="+mn-lt"/>
                <a:ea typeface="+mn-ea"/>
                <a:cs typeface="+mn-cs"/>
                <a:sym typeface="Gill Sans"/>
              </a:defRPr>
            </a:lvl1pPr>
          </a:lstStyle>
          <a:p>
            <a:pPr lvl="0">
              <a:defRPr sz="1800"/>
            </a:pPr>
            <a:r>
              <a:rPr sz="8400"/>
              <a:t>Title Text</a:t>
            </a:r>
          </a:p>
        </p:txBody>
      </p:sp>
      <p:sp>
        <p:nvSpPr>
          <p:cNvPr id="13" name="Shape 13"/>
          <p:cNvSpPr>
            <a:spLocks noGrp="1"/>
          </p:cNvSpPr>
          <p:nvPr>
            <p:ph type="body" idx="1"/>
          </p:nvPr>
        </p:nvSpPr>
        <p:spPr>
          <a:xfrm>
            <a:off x="1270000" y="2768600"/>
            <a:ext cx="10464800" cy="5715000"/>
          </a:xfrm>
          <a:prstGeom prst="rect">
            <a:avLst/>
          </a:prstGeom>
        </p:spPr>
        <p:txBody>
          <a:bodyPr numCol="2" spcCol="523240"/>
          <a:lstStyle>
            <a:lvl1pPr marL="812120" marR="0" indent="-494620" defTabSz="584200">
              <a:spcBef>
                <a:spcPts val="3800"/>
              </a:spcBef>
              <a:buSzPct val="171000"/>
              <a:defRPr sz="3200">
                <a:uFillTx/>
                <a:latin typeface="+mn-lt"/>
                <a:ea typeface="+mn-ea"/>
                <a:cs typeface="+mn-cs"/>
                <a:sym typeface="Gill Sans"/>
              </a:defRPr>
            </a:lvl1pPr>
            <a:lvl2pPr marL="1256620" marR="0" indent="-494620" defTabSz="584200">
              <a:spcBef>
                <a:spcPts val="3800"/>
              </a:spcBef>
              <a:buSzPct val="171000"/>
              <a:defRPr sz="3200">
                <a:uFillTx/>
                <a:latin typeface="+mn-lt"/>
                <a:ea typeface="+mn-ea"/>
                <a:cs typeface="+mn-cs"/>
                <a:sym typeface="Gill Sans"/>
              </a:defRPr>
            </a:lvl2pPr>
            <a:lvl3pPr marL="1701120" marR="0" indent="-494620" defTabSz="584200">
              <a:spcBef>
                <a:spcPts val="3800"/>
              </a:spcBef>
              <a:buSzPct val="171000"/>
              <a:defRPr sz="3200">
                <a:uFillTx/>
                <a:latin typeface="+mn-lt"/>
                <a:ea typeface="+mn-ea"/>
                <a:cs typeface="+mn-cs"/>
                <a:sym typeface="Gill Sans"/>
              </a:defRPr>
            </a:lvl3pPr>
            <a:lvl4pPr marL="2145620" marR="0" indent="-494620" defTabSz="584200">
              <a:spcBef>
                <a:spcPts val="3800"/>
              </a:spcBef>
              <a:buSzPct val="171000"/>
              <a:defRPr sz="3200">
                <a:uFillTx/>
                <a:latin typeface="+mn-lt"/>
                <a:ea typeface="+mn-ea"/>
                <a:cs typeface="+mn-cs"/>
                <a:sym typeface="Gill Sans"/>
              </a:defRPr>
            </a:lvl4pPr>
            <a:lvl5pPr marL="2590120" marR="0" indent="-494620" defTabSz="584200">
              <a:spcBef>
                <a:spcPts val="3800"/>
              </a:spcBef>
              <a:buSzPct val="171000"/>
              <a:defRPr sz="3200">
                <a:uFillTx/>
                <a:latin typeface="+mn-lt"/>
                <a:ea typeface="+mn-ea"/>
                <a:cs typeface="+mn-cs"/>
                <a:sym typeface="Gill Sans"/>
              </a:defRPr>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15" name="Shape 15"/>
          <p:cNvSpPr>
            <a:spLocks noGrp="1"/>
          </p:cNvSpPr>
          <p:nvPr>
            <p:ph type="body" idx="1"/>
          </p:nvPr>
        </p:nvSpPr>
        <p:spPr>
          <a:xfrm>
            <a:off x="1270000" y="1270000"/>
            <a:ext cx="10464800" cy="7213600"/>
          </a:xfrm>
          <a:prstGeom prst="rect">
            <a:avLst/>
          </a:prstGeom>
        </p:spPr>
        <p:txBody>
          <a:bodyPr lIns="50800" tIns="50800" rIns="50800" bIns="50800" anchor="ctr"/>
          <a:lstStyle>
            <a:lvl1pPr marL="889000" marR="0" indent="-571500" defTabSz="584200">
              <a:spcBef>
                <a:spcPts val="4800"/>
              </a:spcBef>
              <a:buSzPct val="171000"/>
              <a:defRPr sz="4200">
                <a:uFillTx/>
                <a:latin typeface="+mn-lt"/>
                <a:ea typeface="+mn-ea"/>
                <a:cs typeface="+mn-cs"/>
                <a:sym typeface="Gill Sans"/>
              </a:defRPr>
            </a:lvl1pPr>
            <a:lvl2pPr marL="1333500" marR="0" indent="-571500" defTabSz="584200">
              <a:spcBef>
                <a:spcPts val="4800"/>
              </a:spcBef>
              <a:buSzPct val="171000"/>
              <a:defRPr sz="4200">
                <a:uFillTx/>
                <a:latin typeface="+mn-lt"/>
                <a:ea typeface="+mn-ea"/>
                <a:cs typeface="+mn-cs"/>
                <a:sym typeface="Gill Sans"/>
              </a:defRPr>
            </a:lvl2pPr>
            <a:lvl3pPr marL="1778000" marR="0" indent="-571500" defTabSz="584200">
              <a:spcBef>
                <a:spcPts val="4800"/>
              </a:spcBef>
              <a:buSzPct val="171000"/>
              <a:defRPr sz="4200">
                <a:uFillTx/>
                <a:latin typeface="+mn-lt"/>
                <a:ea typeface="+mn-ea"/>
                <a:cs typeface="+mn-cs"/>
                <a:sym typeface="Gill Sans"/>
              </a:defRPr>
            </a:lvl3pPr>
            <a:lvl4pPr marL="2222500" marR="0" indent="-571500" defTabSz="584200">
              <a:spcBef>
                <a:spcPts val="4800"/>
              </a:spcBef>
              <a:buSzPct val="171000"/>
              <a:defRPr sz="4200">
                <a:uFillTx/>
                <a:latin typeface="+mn-lt"/>
                <a:ea typeface="+mn-ea"/>
                <a:cs typeface="+mn-cs"/>
                <a:sym typeface="Gill Sans"/>
              </a:defRPr>
            </a:lvl4pPr>
            <a:lvl5pPr marL="2667000" marR="0" indent="-571500" defTabSz="584200">
              <a:spcBef>
                <a:spcPts val="4800"/>
              </a:spcBef>
              <a:buSzPct val="171000"/>
              <a:defRPr sz="4200">
                <a:uFillTx/>
                <a:latin typeface="+mn-lt"/>
                <a:ea typeface="+mn-ea"/>
                <a:cs typeface="+mn-cs"/>
                <a:sym typeface="Gill Sans"/>
              </a:defRPr>
            </a:lvl5pPr>
          </a:lstStyle>
          <a:p>
            <a:pPr lvl="0">
              <a:defRPr sz="1800"/>
            </a:pPr>
            <a:r>
              <a:rPr sz="4200"/>
              <a:t>Body Level One</a:t>
            </a:r>
          </a:p>
          <a:p>
            <a:pPr lvl="1">
              <a:defRPr sz="1800"/>
            </a:pPr>
            <a:r>
              <a:rPr sz="4200"/>
              <a:t>Body Level Two</a:t>
            </a:r>
          </a:p>
          <a:p>
            <a:pPr lvl="2">
              <a:defRPr sz="1800"/>
            </a:pPr>
            <a:r>
              <a:rPr sz="4200"/>
              <a:t>Body Level Three</a:t>
            </a:r>
          </a:p>
          <a:p>
            <a:pPr lvl="3">
              <a:defRPr sz="1800"/>
            </a:pPr>
            <a:r>
              <a:rPr sz="4200"/>
              <a:t>Body Level Four</a:t>
            </a:r>
          </a:p>
          <a:p>
            <a:pPr lvl="4">
              <a:defRPr sz="1800"/>
            </a:pPr>
            <a:r>
              <a:rPr sz="4200"/>
              <a:t>Body Level Five</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8" name="Shape 18"/>
          <p:cNvSpPr>
            <a:spLocks noGrp="1"/>
          </p:cNvSpPr>
          <p:nvPr>
            <p:ph type="title"/>
          </p:nvPr>
        </p:nvSpPr>
        <p:spPr>
          <a:xfrm>
            <a:off x="1270000" y="254000"/>
            <a:ext cx="10464800" cy="2438400"/>
          </a:xfrm>
          <a:prstGeom prst="rect">
            <a:avLst/>
          </a:prstGeom>
        </p:spPr>
        <p:txBody>
          <a:bodyPr/>
          <a:lstStyle>
            <a:lvl1pPr marL="0" marR="0" defTabSz="584200">
              <a:defRPr sz="8400">
                <a:solidFill>
                  <a:srgbClr val="000000"/>
                </a:solidFill>
                <a:uFillTx/>
                <a:latin typeface="+mn-lt"/>
                <a:ea typeface="+mn-ea"/>
                <a:cs typeface="+mn-cs"/>
                <a:sym typeface="Gill Sans"/>
              </a:defRPr>
            </a:lvl1pPr>
          </a:lstStyle>
          <a:p>
            <a:pPr lvl="0">
              <a:defRPr sz="1800"/>
            </a:pPr>
            <a:r>
              <a:rPr sz="8400"/>
              <a:t>Title Text</a:t>
            </a: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0" name="Shape 20"/>
          <p:cNvSpPr>
            <a:spLocks noGrp="1"/>
          </p:cNvSpPr>
          <p:nvPr>
            <p:ph type="title"/>
          </p:nvPr>
        </p:nvSpPr>
        <p:spPr>
          <a:xfrm>
            <a:off x="1270000" y="2971800"/>
            <a:ext cx="10464800" cy="3810000"/>
          </a:xfrm>
          <a:prstGeom prst="rect">
            <a:avLst/>
          </a:prstGeom>
        </p:spPr>
        <p:txBody>
          <a:bodyPr/>
          <a:lstStyle>
            <a:lvl1pPr marL="0" marR="0" defTabSz="584200">
              <a:defRPr sz="8400">
                <a:solidFill>
                  <a:srgbClr val="000000"/>
                </a:solidFill>
                <a:uFillTx/>
                <a:latin typeface="+mn-lt"/>
                <a:ea typeface="+mn-ea"/>
                <a:cs typeface="+mn-cs"/>
                <a:sym typeface="Gill Sans"/>
              </a:defRPr>
            </a:lvl1pPr>
          </a:lstStyle>
          <a:p>
            <a:pPr lvl="0">
              <a:defRPr sz="1800"/>
            </a:pPr>
            <a:r>
              <a:rPr sz="8400"/>
              <a:t>Title Text</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2" name="Shape 22"/>
          <p:cNvSpPr>
            <a:spLocks noGrp="1"/>
          </p:cNvSpPr>
          <p:nvPr>
            <p:ph type="title"/>
          </p:nvPr>
        </p:nvSpPr>
        <p:spPr>
          <a:xfrm>
            <a:off x="1270000" y="7366000"/>
            <a:ext cx="10464800" cy="1701800"/>
          </a:xfrm>
          <a:prstGeom prst="rect">
            <a:avLst/>
          </a:prstGeom>
        </p:spPr>
        <p:txBody>
          <a:bodyPr/>
          <a:lstStyle>
            <a:lvl1pPr marL="0" marR="0" defTabSz="584200">
              <a:defRPr sz="8400">
                <a:solidFill>
                  <a:srgbClr val="000000"/>
                </a:solidFill>
                <a:uFillTx/>
                <a:latin typeface="+mn-lt"/>
                <a:ea typeface="+mn-ea"/>
                <a:cs typeface="+mn-cs"/>
                <a:sym typeface="Gill Sans"/>
              </a:defRPr>
            </a:lvl1pPr>
          </a:lstStyle>
          <a:p>
            <a:pPr lvl="0">
              <a:defRPr sz="1800"/>
            </a:pPr>
            <a:r>
              <a:rPr sz="8400"/>
              <a:t>Title Text</a:t>
            </a: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Horizontal Reflection">
    <p:spTree>
      <p:nvGrpSpPr>
        <p:cNvPr id="1" name=""/>
        <p:cNvGrpSpPr/>
        <p:nvPr/>
      </p:nvGrpSpPr>
      <p:grpSpPr>
        <a:xfrm>
          <a:off x="0" y="0"/>
          <a:ext cx="0" cy="0"/>
          <a:chOff x="0" y="0"/>
          <a:chExt cx="0" cy="0"/>
        </a:xfrm>
      </p:grpSpPr>
      <p:sp>
        <p:nvSpPr>
          <p:cNvPr id="24" name="Shape 24"/>
          <p:cNvSpPr>
            <a:spLocks noGrp="1"/>
          </p:cNvSpPr>
          <p:nvPr>
            <p:ph type="title"/>
          </p:nvPr>
        </p:nvSpPr>
        <p:spPr>
          <a:xfrm>
            <a:off x="1270000" y="7366000"/>
            <a:ext cx="10464800" cy="1701800"/>
          </a:xfrm>
          <a:prstGeom prst="rect">
            <a:avLst/>
          </a:prstGeom>
        </p:spPr>
        <p:txBody>
          <a:bodyPr/>
          <a:lstStyle>
            <a:lvl1pPr marL="0" marR="0" defTabSz="584200">
              <a:defRPr sz="8400">
                <a:solidFill>
                  <a:srgbClr val="000000"/>
                </a:solidFill>
                <a:uFillTx/>
                <a:latin typeface="+mn-lt"/>
                <a:ea typeface="+mn-ea"/>
                <a:cs typeface="+mn-cs"/>
                <a:sym typeface="Gill Sans"/>
              </a:defRPr>
            </a:lvl1pPr>
          </a:lstStyle>
          <a:p>
            <a:pPr lvl="0">
              <a:defRPr sz="1800"/>
            </a:pPr>
            <a:r>
              <a:rPr sz="8400"/>
              <a:t>Title Text</a:t>
            </a: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47700" y="130951"/>
            <a:ext cx="11709400" cy="21448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defRPr sz="1800">
                <a:solidFill>
                  <a:srgbClr val="000000"/>
                </a:solidFill>
                <a:uFillTx/>
              </a:defRPr>
            </a:pPr>
            <a:r>
              <a:rPr sz="6200">
                <a:solidFill>
                  <a:srgbClr val="275D90"/>
                </a:solidFill>
                <a:uFill>
                  <a:solidFill>
                    <a:srgbClr val="275D90"/>
                  </a:solidFill>
                </a:uFill>
              </a:rPr>
              <a:t>Title Text</a:t>
            </a:r>
          </a:p>
        </p:txBody>
      </p:sp>
      <p:sp>
        <p:nvSpPr>
          <p:cNvPr id="3" name="Shape 3"/>
          <p:cNvSpPr>
            <a:spLocks noGrp="1"/>
          </p:cNvSpPr>
          <p:nvPr>
            <p:ph type="body" idx="1"/>
          </p:nvPr>
        </p:nvSpPr>
        <p:spPr>
          <a:xfrm>
            <a:off x="647700" y="2273300"/>
            <a:ext cx="11709400" cy="74803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2pPr marL="783590" indent="-285750">
              <a:spcBef>
                <a:spcPts val="1000"/>
              </a:spcBef>
              <a:buChar char="–"/>
              <a:defRPr sz="3800"/>
            </a:lvl2pPr>
            <a:lvl3pPr marL="1183639" indent="-228600">
              <a:spcBef>
                <a:spcPts val="900"/>
              </a:spcBef>
              <a:defRPr sz="3400"/>
            </a:lvl3pPr>
            <a:lvl4pPr marL="1640839" indent="-228600">
              <a:spcBef>
                <a:spcPts val="700"/>
              </a:spcBef>
              <a:buChar char="–"/>
              <a:defRPr sz="2800"/>
            </a:lvl4pPr>
            <a:lvl5pPr marL="2098039" indent="-228600">
              <a:spcBef>
                <a:spcPts val="700"/>
              </a:spcBef>
              <a:buChar char="»"/>
              <a:defRPr sz="2800"/>
            </a:lvl5pPr>
          </a:lstStyle>
          <a:p>
            <a:pPr lvl="0">
              <a:defRPr sz="1800">
                <a:uFillTx/>
              </a:defRPr>
            </a:pPr>
            <a:r>
              <a:rPr sz="4400">
                <a:uFill>
                  <a:solidFill/>
                </a:uFill>
              </a:rPr>
              <a:t>Body Level One</a:t>
            </a:r>
          </a:p>
          <a:p>
            <a:pPr lvl="1">
              <a:defRPr sz="1800">
                <a:uFillTx/>
              </a:defRPr>
            </a:pPr>
            <a:r>
              <a:rPr sz="3800">
                <a:uFill>
                  <a:solidFill/>
                </a:uFill>
              </a:rPr>
              <a:t>Body Level Two</a:t>
            </a:r>
          </a:p>
          <a:p>
            <a:pPr lvl="2">
              <a:defRPr sz="1800">
                <a:uFillTx/>
              </a:defRPr>
            </a:pPr>
            <a:r>
              <a:rPr sz="3400">
                <a:uFill>
                  <a:solidFill/>
                </a:uFill>
              </a:rPr>
              <a:t>Body Level Three</a:t>
            </a:r>
          </a:p>
          <a:p>
            <a:pPr lvl="3">
              <a:defRPr sz="1800">
                <a:uFillTx/>
              </a:defRPr>
            </a:pPr>
            <a:r>
              <a:rPr sz="2800">
                <a:uFill>
                  <a:solidFill/>
                </a:uFill>
              </a:rPr>
              <a:t>Body Level Four</a:t>
            </a:r>
          </a:p>
          <a:p>
            <a:pPr lvl="4">
              <a:defRPr sz="1800">
                <a:uFillTx/>
              </a:defRPr>
            </a:pPr>
            <a:r>
              <a:rPr sz="2800">
                <a:uFill>
                  <a:solidFill/>
                </a:uFill>
              </a:rPr>
              <a:t>Body Level Five</a:t>
            </a:r>
          </a:p>
        </p:txBody>
      </p:sp>
      <p:sp>
        <p:nvSpPr>
          <p:cNvPr id="4" name="Shape 4"/>
          <p:cNvSpPr>
            <a:spLocks noGrp="1"/>
          </p:cNvSpPr>
          <p:nvPr>
            <p:ph type="sldNum" sz="quarter" idx="2"/>
          </p:nvPr>
        </p:nvSpPr>
        <p:spPr>
          <a:xfrm>
            <a:off x="10677194" y="9126502"/>
            <a:ext cx="320279" cy="342901"/>
          </a:xfrm>
          <a:prstGeom prst="rect">
            <a:avLst/>
          </a:prstGeom>
          <a:ln w="12700">
            <a:miter lim="400000"/>
          </a:ln>
        </p:spPr>
        <p:txBody>
          <a:bodyPr wrap="none" lIns="50800" tIns="50800" rIns="50800" bIns="50800" anchor="ctr">
            <a:spAutoFit/>
          </a:bodyPr>
          <a:lstStyle>
            <a:lvl1pPr algn="ctr" defTabSz="647700">
              <a:defRPr sz="1600">
                <a:solidFill>
                  <a:srgbClr val="9B9B9B"/>
                </a:solidFill>
                <a:uFill>
                  <a:solidFill>
                    <a:srgbClr val="9B9B9B"/>
                  </a:solidFill>
                </a:uFill>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ransition xmlns:p14="http://schemas.microsoft.com/office/powerpoint/2010/main" spd="med"/>
  <p:txStyles>
    <p:titleStyle>
      <a:lvl1pPr marL="57799" marR="57799" algn="ctr" defTabSz="1295400">
        <a:defRPr sz="6200">
          <a:solidFill>
            <a:srgbClr val="275D90"/>
          </a:solidFill>
          <a:uFill>
            <a:solidFill>
              <a:srgbClr val="275D90"/>
            </a:solidFill>
          </a:uFill>
          <a:latin typeface="Geneva"/>
          <a:ea typeface="Geneva"/>
          <a:cs typeface="Geneva"/>
          <a:sym typeface="Geneva"/>
        </a:defRPr>
      </a:lvl1pPr>
      <a:lvl2pPr marL="57799" marR="57799" indent="228600" algn="ctr" defTabSz="1295400">
        <a:defRPr sz="6200">
          <a:solidFill>
            <a:srgbClr val="275D90"/>
          </a:solidFill>
          <a:uFill>
            <a:solidFill>
              <a:srgbClr val="275D90"/>
            </a:solidFill>
          </a:uFill>
          <a:latin typeface="Geneva"/>
          <a:ea typeface="Geneva"/>
          <a:cs typeface="Geneva"/>
          <a:sym typeface="Geneva"/>
        </a:defRPr>
      </a:lvl2pPr>
      <a:lvl3pPr marL="57799" marR="57799" indent="457200" algn="ctr" defTabSz="1295400">
        <a:defRPr sz="6200">
          <a:solidFill>
            <a:srgbClr val="275D90"/>
          </a:solidFill>
          <a:uFill>
            <a:solidFill>
              <a:srgbClr val="275D90"/>
            </a:solidFill>
          </a:uFill>
          <a:latin typeface="Geneva"/>
          <a:ea typeface="Geneva"/>
          <a:cs typeface="Geneva"/>
          <a:sym typeface="Geneva"/>
        </a:defRPr>
      </a:lvl3pPr>
      <a:lvl4pPr marL="57799" marR="57799" indent="685800" algn="ctr" defTabSz="1295400">
        <a:defRPr sz="6200">
          <a:solidFill>
            <a:srgbClr val="275D90"/>
          </a:solidFill>
          <a:uFill>
            <a:solidFill>
              <a:srgbClr val="275D90"/>
            </a:solidFill>
          </a:uFill>
          <a:latin typeface="Geneva"/>
          <a:ea typeface="Geneva"/>
          <a:cs typeface="Geneva"/>
          <a:sym typeface="Geneva"/>
        </a:defRPr>
      </a:lvl4pPr>
      <a:lvl5pPr marL="57799" marR="57799" indent="914400" algn="ctr" defTabSz="1295400">
        <a:defRPr sz="6200">
          <a:solidFill>
            <a:srgbClr val="275D90"/>
          </a:solidFill>
          <a:uFill>
            <a:solidFill>
              <a:srgbClr val="275D90"/>
            </a:solidFill>
          </a:uFill>
          <a:latin typeface="Geneva"/>
          <a:ea typeface="Geneva"/>
          <a:cs typeface="Geneva"/>
          <a:sym typeface="Geneva"/>
        </a:defRPr>
      </a:lvl5pPr>
      <a:lvl6pPr marL="57799" marR="57799" indent="1143000" algn="ctr" defTabSz="1295400">
        <a:defRPr sz="6200">
          <a:solidFill>
            <a:srgbClr val="275D90"/>
          </a:solidFill>
          <a:uFill>
            <a:solidFill>
              <a:srgbClr val="275D90"/>
            </a:solidFill>
          </a:uFill>
          <a:latin typeface="Geneva"/>
          <a:ea typeface="Geneva"/>
          <a:cs typeface="Geneva"/>
          <a:sym typeface="Geneva"/>
        </a:defRPr>
      </a:lvl6pPr>
      <a:lvl7pPr marL="57799" marR="57799" indent="1371600" algn="ctr" defTabSz="1295400">
        <a:defRPr sz="6200">
          <a:solidFill>
            <a:srgbClr val="275D90"/>
          </a:solidFill>
          <a:uFill>
            <a:solidFill>
              <a:srgbClr val="275D90"/>
            </a:solidFill>
          </a:uFill>
          <a:latin typeface="Geneva"/>
          <a:ea typeface="Geneva"/>
          <a:cs typeface="Geneva"/>
          <a:sym typeface="Geneva"/>
        </a:defRPr>
      </a:lvl7pPr>
      <a:lvl8pPr marL="57799" marR="57799" indent="1600200" algn="ctr" defTabSz="1295400">
        <a:defRPr sz="6200">
          <a:solidFill>
            <a:srgbClr val="275D90"/>
          </a:solidFill>
          <a:uFill>
            <a:solidFill>
              <a:srgbClr val="275D90"/>
            </a:solidFill>
          </a:uFill>
          <a:latin typeface="Geneva"/>
          <a:ea typeface="Geneva"/>
          <a:cs typeface="Geneva"/>
          <a:sym typeface="Geneva"/>
        </a:defRPr>
      </a:lvl8pPr>
      <a:lvl9pPr marL="57799" marR="57799" indent="1828800" algn="ctr" defTabSz="1295400">
        <a:defRPr sz="6200">
          <a:solidFill>
            <a:srgbClr val="275D90"/>
          </a:solidFill>
          <a:uFill>
            <a:solidFill>
              <a:srgbClr val="275D90"/>
            </a:solidFill>
          </a:uFill>
          <a:latin typeface="Geneva"/>
          <a:ea typeface="Geneva"/>
          <a:cs typeface="Geneva"/>
          <a:sym typeface="Geneva"/>
        </a:defRPr>
      </a:lvl9pPr>
    </p:titleStyle>
    <p:bodyStyle>
      <a:lvl1pPr marL="383540" marR="57799" indent="-342900" defTabSz="1295400">
        <a:spcBef>
          <a:spcPts val="1200"/>
        </a:spcBef>
        <a:buSzPct val="100000"/>
        <a:buChar char="•"/>
        <a:defRPr sz="4400">
          <a:uFill>
            <a:solidFill/>
          </a:uFill>
          <a:latin typeface="Geneva"/>
          <a:ea typeface="Geneva"/>
          <a:cs typeface="Geneva"/>
          <a:sym typeface="Geneva"/>
        </a:defRPr>
      </a:lvl1pPr>
      <a:lvl2pPr marL="828708" marR="57799" indent="-330868" defTabSz="1295400">
        <a:spcBef>
          <a:spcPts val="1200"/>
        </a:spcBef>
        <a:buSzPct val="100000"/>
        <a:buChar char="•"/>
        <a:defRPr sz="4400">
          <a:uFill>
            <a:solidFill/>
          </a:uFill>
          <a:latin typeface="Geneva"/>
          <a:ea typeface="Geneva"/>
          <a:cs typeface="Geneva"/>
          <a:sym typeface="Geneva"/>
        </a:defRPr>
      </a:lvl2pPr>
      <a:lvl3pPr marL="1250875" marR="57799" indent="-295835" defTabSz="1295400">
        <a:spcBef>
          <a:spcPts val="1200"/>
        </a:spcBef>
        <a:buSzPct val="100000"/>
        <a:buChar char="•"/>
        <a:defRPr sz="4400">
          <a:uFill>
            <a:solidFill/>
          </a:uFill>
          <a:latin typeface="Geneva"/>
          <a:ea typeface="Geneva"/>
          <a:cs typeface="Geneva"/>
          <a:sym typeface="Geneva"/>
        </a:defRPr>
      </a:lvl3pPr>
      <a:lvl4pPr marL="1771468" marR="57799" indent="-359228" defTabSz="1295400">
        <a:spcBef>
          <a:spcPts val="1200"/>
        </a:spcBef>
        <a:buSzPct val="100000"/>
        <a:buChar char="•"/>
        <a:defRPr sz="4400">
          <a:uFill>
            <a:solidFill/>
          </a:uFill>
          <a:latin typeface="Geneva"/>
          <a:ea typeface="Geneva"/>
          <a:cs typeface="Geneva"/>
          <a:sym typeface="Geneva"/>
        </a:defRPr>
      </a:lvl4pPr>
      <a:lvl5pPr marL="2228668" marR="57799" indent="-359228" defTabSz="1295400">
        <a:spcBef>
          <a:spcPts val="1200"/>
        </a:spcBef>
        <a:buSzPct val="100000"/>
        <a:buChar char="•"/>
        <a:defRPr sz="4400">
          <a:uFill>
            <a:solidFill/>
          </a:uFill>
          <a:latin typeface="Geneva"/>
          <a:ea typeface="Geneva"/>
          <a:cs typeface="Geneva"/>
          <a:sym typeface="Geneva"/>
        </a:defRPr>
      </a:lvl5pPr>
      <a:lvl6pPr marL="2228668" marR="57799" indent="-359228" defTabSz="1295400">
        <a:spcBef>
          <a:spcPts val="1200"/>
        </a:spcBef>
        <a:buSzPct val="100000"/>
        <a:buChar char="•"/>
        <a:defRPr sz="4400">
          <a:uFill>
            <a:solidFill/>
          </a:uFill>
          <a:latin typeface="Geneva"/>
          <a:ea typeface="Geneva"/>
          <a:cs typeface="Geneva"/>
          <a:sym typeface="Geneva"/>
        </a:defRPr>
      </a:lvl6pPr>
      <a:lvl7pPr marL="2228668" marR="57799" indent="-359228" defTabSz="1295400">
        <a:spcBef>
          <a:spcPts val="1200"/>
        </a:spcBef>
        <a:buSzPct val="100000"/>
        <a:buChar char="•"/>
        <a:defRPr sz="4400">
          <a:uFill>
            <a:solidFill/>
          </a:uFill>
          <a:latin typeface="Geneva"/>
          <a:ea typeface="Geneva"/>
          <a:cs typeface="Geneva"/>
          <a:sym typeface="Geneva"/>
        </a:defRPr>
      </a:lvl7pPr>
      <a:lvl8pPr marL="2228668" marR="57799" indent="-359228" defTabSz="1295400">
        <a:spcBef>
          <a:spcPts val="1200"/>
        </a:spcBef>
        <a:buSzPct val="100000"/>
        <a:buChar char="•"/>
        <a:defRPr sz="4400">
          <a:uFill>
            <a:solidFill/>
          </a:uFill>
          <a:latin typeface="Geneva"/>
          <a:ea typeface="Geneva"/>
          <a:cs typeface="Geneva"/>
          <a:sym typeface="Geneva"/>
        </a:defRPr>
      </a:lvl8pPr>
      <a:lvl9pPr marL="2228668" marR="57799" indent="-359228" defTabSz="1295400">
        <a:spcBef>
          <a:spcPts val="1200"/>
        </a:spcBef>
        <a:buSzPct val="100000"/>
        <a:buChar char="•"/>
        <a:defRPr sz="4400">
          <a:uFill>
            <a:solidFill/>
          </a:uFill>
          <a:latin typeface="Geneva"/>
          <a:ea typeface="Geneva"/>
          <a:cs typeface="Geneva"/>
          <a:sym typeface="Geneva"/>
        </a:defRPr>
      </a:lvl9pPr>
    </p:bodyStyle>
    <p:otherStyle>
      <a:lvl1pPr algn="ctr" defTabSz="647700">
        <a:defRPr sz="1600">
          <a:solidFill>
            <a:schemeClr val="tx1"/>
          </a:solidFill>
          <a:uFill>
            <a:solidFill>
              <a:srgbClr val="9B9B9B"/>
            </a:solidFill>
          </a:uFill>
          <a:latin typeface="+mn-lt"/>
          <a:ea typeface="+mn-ea"/>
          <a:cs typeface="+mn-cs"/>
          <a:sym typeface="Calibri"/>
        </a:defRPr>
      </a:lvl1pPr>
      <a:lvl2pPr indent="228600" algn="ctr" defTabSz="647700">
        <a:defRPr sz="1600">
          <a:solidFill>
            <a:schemeClr val="tx1"/>
          </a:solidFill>
          <a:uFill>
            <a:solidFill>
              <a:srgbClr val="9B9B9B"/>
            </a:solidFill>
          </a:uFill>
          <a:latin typeface="+mn-lt"/>
          <a:ea typeface="+mn-ea"/>
          <a:cs typeface="+mn-cs"/>
          <a:sym typeface="Calibri"/>
        </a:defRPr>
      </a:lvl2pPr>
      <a:lvl3pPr indent="457200" algn="ctr" defTabSz="647700">
        <a:defRPr sz="1600">
          <a:solidFill>
            <a:schemeClr val="tx1"/>
          </a:solidFill>
          <a:uFill>
            <a:solidFill>
              <a:srgbClr val="9B9B9B"/>
            </a:solidFill>
          </a:uFill>
          <a:latin typeface="+mn-lt"/>
          <a:ea typeface="+mn-ea"/>
          <a:cs typeface="+mn-cs"/>
          <a:sym typeface="Calibri"/>
        </a:defRPr>
      </a:lvl3pPr>
      <a:lvl4pPr indent="685800" algn="ctr" defTabSz="647700">
        <a:defRPr sz="1600">
          <a:solidFill>
            <a:schemeClr val="tx1"/>
          </a:solidFill>
          <a:uFill>
            <a:solidFill>
              <a:srgbClr val="9B9B9B"/>
            </a:solidFill>
          </a:uFill>
          <a:latin typeface="+mn-lt"/>
          <a:ea typeface="+mn-ea"/>
          <a:cs typeface="+mn-cs"/>
          <a:sym typeface="Calibri"/>
        </a:defRPr>
      </a:lvl4pPr>
      <a:lvl5pPr indent="914400" algn="ctr" defTabSz="647700">
        <a:defRPr sz="1600">
          <a:solidFill>
            <a:schemeClr val="tx1"/>
          </a:solidFill>
          <a:uFill>
            <a:solidFill>
              <a:srgbClr val="9B9B9B"/>
            </a:solidFill>
          </a:uFill>
          <a:latin typeface="+mn-lt"/>
          <a:ea typeface="+mn-ea"/>
          <a:cs typeface="+mn-cs"/>
          <a:sym typeface="Calibri"/>
        </a:defRPr>
      </a:lvl5pPr>
      <a:lvl6pPr indent="1143000" algn="ctr" defTabSz="647700">
        <a:defRPr sz="1600">
          <a:solidFill>
            <a:schemeClr val="tx1"/>
          </a:solidFill>
          <a:uFill>
            <a:solidFill>
              <a:srgbClr val="9B9B9B"/>
            </a:solidFill>
          </a:uFill>
          <a:latin typeface="+mn-lt"/>
          <a:ea typeface="+mn-ea"/>
          <a:cs typeface="+mn-cs"/>
          <a:sym typeface="Calibri"/>
        </a:defRPr>
      </a:lvl6pPr>
      <a:lvl7pPr indent="1371600" algn="ctr" defTabSz="647700">
        <a:defRPr sz="1600">
          <a:solidFill>
            <a:schemeClr val="tx1"/>
          </a:solidFill>
          <a:uFill>
            <a:solidFill>
              <a:srgbClr val="9B9B9B"/>
            </a:solidFill>
          </a:uFill>
          <a:latin typeface="+mn-lt"/>
          <a:ea typeface="+mn-ea"/>
          <a:cs typeface="+mn-cs"/>
          <a:sym typeface="Calibri"/>
        </a:defRPr>
      </a:lvl7pPr>
      <a:lvl8pPr indent="1600200" algn="ctr" defTabSz="647700">
        <a:defRPr sz="1600">
          <a:solidFill>
            <a:schemeClr val="tx1"/>
          </a:solidFill>
          <a:uFill>
            <a:solidFill>
              <a:srgbClr val="9B9B9B"/>
            </a:solidFill>
          </a:uFill>
          <a:latin typeface="+mn-lt"/>
          <a:ea typeface="+mn-ea"/>
          <a:cs typeface="+mn-cs"/>
          <a:sym typeface="Calibri"/>
        </a:defRPr>
      </a:lvl8pPr>
      <a:lvl9pPr indent="1828800" algn="ctr" defTabSz="647700">
        <a:defRPr sz="1600">
          <a:solidFill>
            <a:schemeClr val="tx1"/>
          </a:solidFill>
          <a:uFill>
            <a:solidFill>
              <a:srgbClr val="9B9B9B"/>
            </a:solidFill>
          </a:u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6.png"/><Relationship Id="rId5"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image" Target="../media/image9.jpe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Shape 339"/>
          <p:cNvSpPr>
            <a:spLocks noGrp="1"/>
          </p:cNvSpPr>
          <p:nvPr>
            <p:ph type="title"/>
          </p:nvPr>
        </p:nvSpPr>
        <p:spPr>
          <a:xfrm>
            <a:off x="228600" y="-876300"/>
            <a:ext cx="12547600" cy="2501900"/>
          </a:xfrm>
          <a:prstGeom prst="rect">
            <a:avLst/>
          </a:prstGeom>
        </p:spPr>
        <p:txBody>
          <a:bodyPr/>
          <a:lstStyle>
            <a:lvl1pPr>
              <a:defRPr sz="8000" b="1">
                <a:solidFill>
                  <a:srgbClr val="00A3D7"/>
                </a:solidFill>
                <a:latin typeface="Arial"/>
                <a:ea typeface="Arial"/>
                <a:cs typeface="Arial"/>
                <a:sym typeface="Arial"/>
              </a:defRPr>
            </a:lvl1pPr>
          </a:lstStyle>
          <a:p>
            <a:pPr lvl="0">
              <a:defRPr sz="1800" b="0">
                <a:solidFill>
                  <a:srgbClr val="000000"/>
                </a:solidFill>
              </a:defRPr>
            </a:pPr>
            <a:r>
              <a:rPr sz="8000" b="1">
                <a:solidFill>
                  <a:srgbClr val="00A3D7"/>
                </a:solidFill>
              </a:rPr>
              <a:t>Sampling for Abundance</a:t>
            </a:r>
          </a:p>
        </p:txBody>
      </p:sp>
      <p:sp>
        <p:nvSpPr>
          <p:cNvPr id="340" name="Shape 340"/>
          <p:cNvSpPr/>
          <p:nvPr/>
        </p:nvSpPr>
        <p:spPr>
          <a:xfrm>
            <a:off x="114300" y="2400300"/>
            <a:ext cx="12217400" cy="58420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lgn="ctr" defTabSz="584200">
              <a:spcBef>
                <a:spcPts val="400"/>
              </a:spcBef>
              <a:defRPr sz="1800"/>
            </a:pPr>
            <a:r>
              <a:rPr sz="3600">
                <a:latin typeface="Arial"/>
                <a:ea typeface="Arial"/>
                <a:cs typeface="Arial"/>
                <a:sym typeface="Arial"/>
              </a:rPr>
              <a:t>A </a:t>
            </a:r>
            <a:r>
              <a:rPr sz="3600" b="1">
                <a:latin typeface="Arial"/>
                <a:ea typeface="Arial"/>
                <a:cs typeface="Arial"/>
                <a:sym typeface="Arial"/>
              </a:rPr>
              <a:t>transect</a:t>
            </a:r>
            <a:r>
              <a:rPr sz="3600">
                <a:latin typeface="Arial"/>
                <a:ea typeface="Arial"/>
                <a:cs typeface="Arial"/>
                <a:sym typeface="Arial"/>
              </a:rPr>
              <a:t> line is a line of known length marked at regular intervals</a:t>
            </a:r>
          </a:p>
        </p:txBody>
      </p:sp>
      <p:pic>
        <p:nvPicPr>
          <p:cNvPr id="341" name="droppedImage.pdf"/>
          <p:cNvPicPr/>
          <p:nvPr/>
        </p:nvPicPr>
        <p:blipFill>
          <a:blip r:embed="rId3">
            <a:extLst/>
          </a:blip>
          <a:stretch>
            <a:fillRect/>
          </a:stretch>
        </p:blipFill>
        <p:spPr>
          <a:xfrm>
            <a:off x="367150" y="4749800"/>
            <a:ext cx="3009901" cy="3446570"/>
          </a:xfrm>
          <a:prstGeom prst="rect">
            <a:avLst/>
          </a:prstGeom>
          <a:ln w="12700">
            <a:miter lim="400000"/>
          </a:ln>
        </p:spPr>
      </p:pic>
      <p:pic>
        <p:nvPicPr>
          <p:cNvPr id="342" name="droppedImage.pdf"/>
          <p:cNvPicPr/>
          <p:nvPr/>
        </p:nvPicPr>
        <p:blipFill>
          <a:blip r:embed="rId4">
            <a:extLst/>
          </a:blip>
          <a:stretch>
            <a:fillRect/>
          </a:stretch>
        </p:blipFill>
        <p:spPr>
          <a:xfrm>
            <a:off x="4025900" y="5105400"/>
            <a:ext cx="3253424" cy="3238500"/>
          </a:xfrm>
          <a:prstGeom prst="rect">
            <a:avLst/>
          </a:prstGeom>
          <a:ln w="12700">
            <a:miter lim="400000"/>
          </a:ln>
        </p:spPr>
      </p:pic>
      <p:pic>
        <p:nvPicPr>
          <p:cNvPr id="343" name="droppedImage.pdf"/>
          <p:cNvPicPr/>
          <p:nvPr/>
        </p:nvPicPr>
        <p:blipFill>
          <a:blip r:embed="rId5">
            <a:extLst/>
          </a:blip>
          <a:stretch>
            <a:fillRect/>
          </a:stretch>
        </p:blipFill>
        <p:spPr>
          <a:xfrm>
            <a:off x="7708900" y="5127352"/>
            <a:ext cx="5016500" cy="2695848"/>
          </a:xfrm>
          <a:prstGeom prst="rect">
            <a:avLst/>
          </a:prstGeom>
          <a:ln w="12700">
            <a:miter lim="400000"/>
          </a:ln>
        </p:spPr>
      </p:pic>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Shape 404"/>
          <p:cNvSpPr>
            <a:spLocks noGrp="1"/>
          </p:cNvSpPr>
          <p:nvPr>
            <p:ph type="title"/>
          </p:nvPr>
        </p:nvSpPr>
        <p:spPr>
          <a:xfrm>
            <a:off x="406400" y="-673100"/>
            <a:ext cx="12547600" cy="2501900"/>
          </a:xfrm>
          <a:prstGeom prst="rect">
            <a:avLst/>
          </a:prstGeom>
        </p:spPr>
        <p:txBody>
          <a:bodyPr/>
          <a:lstStyle>
            <a:lvl1pPr>
              <a:defRPr sz="8000" b="1">
                <a:solidFill>
                  <a:srgbClr val="00A3D7"/>
                </a:solidFill>
                <a:latin typeface="Arial"/>
                <a:ea typeface="Arial"/>
                <a:cs typeface="Arial"/>
                <a:sym typeface="Arial"/>
              </a:defRPr>
            </a:lvl1pPr>
          </a:lstStyle>
          <a:p>
            <a:pPr lvl="0">
              <a:defRPr sz="1800" b="0">
                <a:solidFill>
                  <a:srgbClr val="000000"/>
                </a:solidFill>
              </a:defRPr>
            </a:pPr>
            <a:r>
              <a:rPr sz="8000" b="1" dirty="0">
                <a:solidFill>
                  <a:srgbClr val="00A3D7"/>
                </a:solidFill>
              </a:rPr>
              <a:t>Placing Quadrats</a:t>
            </a:r>
          </a:p>
        </p:txBody>
      </p:sp>
      <p:pic>
        <p:nvPicPr>
          <p:cNvPr id="405" name="droppedImage.pdf"/>
          <p:cNvPicPr/>
          <p:nvPr/>
        </p:nvPicPr>
        <p:blipFill>
          <a:blip r:embed="rId3">
            <a:extLst/>
          </a:blip>
          <a:stretch>
            <a:fillRect/>
          </a:stretch>
        </p:blipFill>
        <p:spPr>
          <a:xfrm>
            <a:off x="6604000" y="3076706"/>
            <a:ext cx="6213697" cy="4699001"/>
          </a:xfrm>
          <a:prstGeom prst="rect">
            <a:avLst/>
          </a:prstGeom>
          <a:ln w="12700">
            <a:miter lim="400000"/>
          </a:ln>
        </p:spPr>
      </p:pic>
      <p:pic>
        <p:nvPicPr>
          <p:cNvPr id="406" name="droppedImage.pdf"/>
          <p:cNvPicPr/>
          <p:nvPr/>
        </p:nvPicPr>
        <p:blipFill>
          <a:blip r:embed="rId4">
            <a:extLst/>
          </a:blip>
          <a:stretch>
            <a:fillRect/>
          </a:stretch>
        </p:blipFill>
        <p:spPr>
          <a:xfrm>
            <a:off x="203200" y="3073400"/>
            <a:ext cx="6299200" cy="4763661"/>
          </a:xfrm>
          <a:prstGeom prst="rect">
            <a:avLst/>
          </a:prstGeom>
          <a:ln w="12700">
            <a:miter lim="400000"/>
          </a:ln>
        </p:spPr>
      </p:pic>
    </p:spTree>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Shape 410"/>
          <p:cNvSpPr>
            <a:spLocks noGrp="1"/>
          </p:cNvSpPr>
          <p:nvPr>
            <p:ph type="title"/>
          </p:nvPr>
        </p:nvSpPr>
        <p:spPr>
          <a:xfrm>
            <a:off x="368300" y="-2360663"/>
            <a:ext cx="12547600" cy="3695700"/>
          </a:xfrm>
          <a:prstGeom prst="rect">
            <a:avLst/>
          </a:prstGeom>
        </p:spPr>
        <p:txBody>
          <a:bodyPr/>
          <a:lstStyle>
            <a:lvl1pPr>
              <a:defRPr sz="8000" b="1">
                <a:solidFill>
                  <a:srgbClr val="00A3D7"/>
                </a:solidFill>
                <a:latin typeface="Arial"/>
                <a:ea typeface="Arial"/>
                <a:cs typeface="Arial"/>
                <a:sym typeface="Arial"/>
              </a:defRPr>
            </a:lvl1pPr>
          </a:lstStyle>
          <a:p>
            <a:pPr lvl="0">
              <a:defRPr sz="1800" b="0">
                <a:solidFill>
                  <a:srgbClr val="000000"/>
                </a:solidFill>
              </a:defRPr>
            </a:pPr>
            <a:r>
              <a:rPr sz="8000" b="1" dirty="0">
                <a:solidFill>
                  <a:srgbClr val="00A3D7"/>
                </a:solidFill>
              </a:rPr>
              <a:t>Quadrat Point intercept </a:t>
            </a:r>
          </a:p>
        </p:txBody>
      </p:sp>
      <p:pic>
        <p:nvPicPr>
          <p:cNvPr id="411" name="droppedImage.pdf"/>
          <p:cNvPicPr/>
          <p:nvPr/>
        </p:nvPicPr>
        <p:blipFill>
          <a:blip r:embed="rId3">
            <a:extLst/>
          </a:blip>
          <a:stretch>
            <a:fillRect/>
          </a:stretch>
        </p:blipFill>
        <p:spPr>
          <a:xfrm>
            <a:off x="228600" y="1447540"/>
            <a:ext cx="12547600" cy="3633043"/>
          </a:xfrm>
          <a:prstGeom prst="rect">
            <a:avLst/>
          </a:prstGeom>
          <a:ln w="12700">
            <a:miter lim="400000"/>
          </a:ln>
        </p:spPr>
      </p:pic>
      <p:pic>
        <p:nvPicPr>
          <p:cNvPr id="412" name="Screen shot 2012-04-17 at 6.29.25 PM.png"/>
          <p:cNvPicPr/>
          <p:nvPr/>
        </p:nvPicPr>
        <p:blipFill>
          <a:blip r:embed="rId4">
            <a:extLst/>
          </a:blip>
          <a:srcRect l="699" t="6852" r="979" b="1015"/>
          <a:stretch>
            <a:fillRect/>
          </a:stretch>
        </p:blipFill>
        <p:spPr>
          <a:xfrm>
            <a:off x="2032000" y="5003800"/>
            <a:ext cx="8928100" cy="4610100"/>
          </a:xfrm>
          <a:prstGeom prst="rect">
            <a:avLst/>
          </a:prstGeom>
          <a:ln w="12700">
            <a:miter lim="400000"/>
          </a:ln>
        </p:spPr>
      </p:pic>
    </p:spTree>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Shape 418"/>
          <p:cNvSpPr/>
          <p:nvPr/>
        </p:nvSpPr>
        <p:spPr>
          <a:xfrm>
            <a:off x="1143000" y="6553200"/>
            <a:ext cx="11938000" cy="10668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marL="381000" indent="-381000" defTabSz="584200">
              <a:buSzPct val="125000"/>
              <a:buChar char="•"/>
              <a:defRPr sz="3600">
                <a:latin typeface="Arial"/>
                <a:ea typeface="Arial"/>
                <a:cs typeface="Arial"/>
                <a:sym typeface="Arial"/>
              </a:defRPr>
            </a:lvl1pPr>
          </a:lstStyle>
          <a:p>
            <a:pPr lvl="0">
              <a:defRPr sz="1800"/>
            </a:pPr>
            <a:r>
              <a:rPr sz="3600"/>
              <a:t>What are pros and cons of this quadrat method?</a:t>
            </a:r>
          </a:p>
        </p:txBody>
      </p:sp>
      <p:sp>
        <p:nvSpPr>
          <p:cNvPr id="8" name="Shape 410"/>
          <p:cNvSpPr>
            <a:spLocks noGrp="1"/>
          </p:cNvSpPr>
          <p:nvPr>
            <p:ph type="title"/>
          </p:nvPr>
        </p:nvSpPr>
        <p:spPr>
          <a:xfrm>
            <a:off x="368300" y="-2360663"/>
            <a:ext cx="12547600" cy="3695700"/>
          </a:xfrm>
          <a:prstGeom prst="rect">
            <a:avLst/>
          </a:prstGeom>
        </p:spPr>
        <p:txBody>
          <a:bodyPr/>
          <a:lstStyle>
            <a:lvl1pPr>
              <a:defRPr sz="8000" b="1">
                <a:solidFill>
                  <a:srgbClr val="00A3D7"/>
                </a:solidFill>
                <a:latin typeface="Arial"/>
                <a:ea typeface="Arial"/>
                <a:cs typeface="Arial"/>
                <a:sym typeface="Arial"/>
              </a:defRPr>
            </a:lvl1pPr>
          </a:lstStyle>
          <a:p>
            <a:pPr lvl="0">
              <a:defRPr sz="1800" b="0">
                <a:solidFill>
                  <a:srgbClr val="000000"/>
                </a:solidFill>
              </a:defRPr>
            </a:pPr>
            <a:r>
              <a:rPr sz="8000" b="1" dirty="0">
                <a:solidFill>
                  <a:srgbClr val="00A3D7"/>
                </a:solidFill>
              </a:rPr>
              <a:t>Quadrat Point intercept </a:t>
            </a:r>
          </a:p>
        </p:txBody>
      </p:sp>
      <p:pic>
        <p:nvPicPr>
          <p:cNvPr id="9" name="droppedImage.pdf"/>
          <p:cNvPicPr/>
          <p:nvPr/>
        </p:nvPicPr>
        <p:blipFill>
          <a:blip r:embed="rId3">
            <a:extLst/>
          </a:blip>
          <a:stretch>
            <a:fillRect/>
          </a:stretch>
        </p:blipFill>
        <p:spPr>
          <a:xfrm>
            <a:off x="228600" y="1447540"/>
            <a:ext cx="12547600" cy="3633043"/>
          </a:xfrm>
          <a:prstGeom prst="rect">
            <a:avLst/>
          </a:prstGeom>
          <a:ln w="12700">
            <a:miter lim="400000"/>
          </a:ln>
        </p:spPr>
      </p:pic>
    </p:spTree>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Shape 422"/>
          <p:cNvSpPr/>
          <p:nvPr/>
        </p:nvSpPr>
        <p:spPr>
          <a:xfrm>
            <a:off x="457200" y="-2406475"/>
            <a:ext cx="12547600" cy="36957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lstStyle>
            <a:lvl1pPr algn="ctr" defTabSz="584200">
              <a:defRPr sz="8000" b="1">
                <a:solidFill>
                  <a:srgbClr val="00A3D7"/>
                </a:solidFill>
                <a:latin typeface="Arial"/>
                <a:ea typeface="Arial"/>
                <a:cs typeface="Arial"/>
                <a:sym typeface="Arial"/>
              </a:defRPr>
            </a:lvl1pPr>
          </a:lstStyle>
          <a:p>
            <a:pPr lvl="0">
              <a:defRPr sz="1800" b="0">
                <a:solidFill>
                  <a:srgbClr val="000000"/>
                </a:solidFill>
              </a:defRPr>
            </a:pPr>
            <a:r>
              <a:rPr sz="8000" b="1" dirty="0">
                <a:solidFill>
                  <a:srgbClr val="00A3D7"/>
                </a:solidFill>
              </a:rPr>
              <a:t>Quadrat Percent Cover</a:t>
            </a:r>
          </a:p>
        </p:txBody>
      </p:sp>
      <p:pic>
        <p:nvPicPr>
          <p:cNvPr id="424" name="Screen shot 2012-04-17 at 6.29.43 PM.png"/>
          <p:cNvPicPr/>
          <p:nvPr/>
        </p:nvPicPr>
        <p:blipFill>
          <a:blip r:embed="rId3">
            <a:extLst/>
          </a:blip>
          <a:srcRect l="542" t="6746" r="1085" b="1204"/>
          <a:stretch>
            <a:fillRect/>
          </a:stretch>
        </p:blipFill>
        <p:spPr>
          <a:xfrm>
            <a:off x="1892300" y="4737100"/>
            <a:ext cx="9207500" cy="4851400"/>
          </a:xfrm>
          <a:prstGeom prst="rect">
            <a:avLst/>
          </a:prstGeom>
          <a:ln w="12700">
            <a:miter lim="400000"/>
          </a:ln>
        </p:spPr>
      </p:pic>
      <p:pic>
        <p:nvPicPr>
          <p:cNvPr id="5" name="droppedImage.pdf"/>
          <p:cNvPicPr/>
          <p:nvPr/>
        </p:nvPicPr>
        <p:blipFill>
          <a:blip r:embed="rId4">
            <a:extLst/>
          </a:blip>
          <a:stretch>
            <a:fillRect/>
          </a:stretch>
        </p:blipFill>
        <p:spPr>
          <a:xfrm>
            <a:off x="228600" y="1447540"/>
            <a:ext cx="12547600" cy="3633043"/>
          </a:xfrm>
          <a:prstGeom prst="rect">
            <a:avLst/>
          </a:prstGeom>
          <a:ln w="12700">
            <a:miter lim="400000"/>
          </a:ln>
        </p:spPr>
      </p:pic>
    </p:spTree>
  </p:cSld>
  <p:clrMapOvr>
    <a:masterClrMapping/>
  </p:clrMapOvr>
  <p:transition xmlns:p14="http://schemas.microsoft.com/office/powerpoint/2010/mai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Shape 428"/>
          <p:cNvSpPr/>
          <p:nvPr/>
        </p:nvSpPr>
        <p:spPr>
          <a:xfrm>
            <a:off x="318066" y="-1847850"/>
            <a:ext cx="12547600" cy="36957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lstStyle>
            <a:lvl1pPr algn="ctr" defTabSz="584200">
              <a:defRPr sz="8000" b="1">
                <a:solidFill>
                  <a:srgbClr val="00A3D7"/>
                </a:solidFill>
                <a:latin typeface="Arial"/>
                <a:ea typeface="Arial"/>
                <a:cs typeface="Arial"/>
                <a:sym typeface="Arial"/>
              </a:defRPr>
            </a:lvl1pPr>
          </a:lstStyle>
          <a:p>
            <a:pPr lvl="0">
              <a:defRPr sz="1800" b="0">
                <a:solidFill>
                  <a:srgbClr val="000000"/>
                </a:solidFill>
              </a:defRPr>
            </a:pPr>
            <a:r>
              <a:rPr sz="8000" b="1" dirty="0">
                <a:solidFill>
                  <a:srgbClr val="00A3D7"/>
                </a:solidFill>
              </a:rPr>
              <a:t>Quadrat Percent Cover</a:t>
            </a:r>
          </a:p>
        </p:txBody>
      </p:sp>
      <p:pic>
        <p:nvPicPr>
          <p:cNvPr id="429" name="droppedImage.pdf"/>
          <p:cNvPicPr/>
          <p:nvPr/>
        </p:nvPicPr>
        <p:blipFill>
          <a:blip r:embed="rId3">
            <a:extLst/>
          </a:blip>
          <a:stretch>
            <a:fillRect/>
          </a:stretch>
        </p:blipFill>
        <p:spPr>
          <a:xfrm>
            <a:off x="152400" y="2372795"/>
            <a:ext cx="12547600" cy="3633043"/>
          </a:xfrm>
          <a:prstGeom prst="rect">
            <a:avLst/>
          </a:prstGeom>
          <a:ln w="12700">
            <a:miter lim="400000"/>
          </a:ln>
        </p:spPr>
      </p:pic>
      <p:sp>
        <p:nvSpPr>
          <p:cNvPr id="430" name="Shape 430"/>
          <p:cNvSpPr>
            <a:spLocks noGrp="1"/>
          </p:cNvSpPr>
          <p:nvPr>
            <p:ph type="body" idx="1"/>
          </p:nvPr>
        </p:nvSpPr>
        <p:spPr>
          <a:xfrm>
            <a:off x="838200" y="6295909"/>
            <a:ext cx="11861800" cy="2367833"/>
          </a:xfrm>
          <a:prstGeom prst="rect">
            <a:avLst/>
          </a:prstGeom>
        </p:spPr>
        <p:txBody>
          <a:bodyPr/>
          <a:lstStyle>
            <a:lvl1pPr marL="381000" indent="-381000" algn="l">
              <a:buSzPct val="125000"/>
              <a:buChar char="•"/>
              <a:defRPr>
                <a:latin typeface="Arial"/>
                <a:ea typeface="Arial"/>
                <a:cs typeface="Arial"/>
                <a:sym typeface="Arial"/>
              </a:defRPr>
            </a:lvl1pPr>
          </a:lstStyle>
          <a:p>
            <a:pPr lvl="0">
              <a:defRPr sz="1800"/>
            </a:pPr>
            <a:r>
              <a:rPr sz="3200" dirty="0"/>
              <a:t>What are pros and cons of this quadrat method</a:t>
            </a:r>
            <a:r>
              <a:rPr sz="3200" dirty="0" smtClean="0"/>
              <a:t>?</a:t>
            </a:r>
            <a:endParaRPr lang="en-US" sz="3200" dirty="0" smtClean="0"/>
          </a:p>
          <a:p>
            <a:pPr lvl="0">
              <a:defRPr sz="1800"/>
            </a:pPr>
            <a:endParaRPr lang="en-US" sz="3200" dirty="0"/>
          </a:p>
          <a:p>
            <a:pPr>
              <a:defRPr sz="1800"/>
            </a:pPr>
            <a:r>
              <a:rPr lang="en-US" sz="3200" dirty="0"/>
              <a:t>How would you compare and contrast </a:t>
            </a:r>
            <a:r>
              <a:rPr lang="en-US" sz="3200" dirty="0" smtClean="0"/>
              <a:t>all of the </a:t>
            </a:r>
            <a:r>
              <a:rPr lang="en-US" sz="3200" dirty="0"/>
              <a:t>methods?</a:t>
            </a:r>
          </a:p>
          <a:p>
            <a:pPr lvl="0">
              <a:defRPr sz="1800"/>
            </a:pPr>
            <a:endParaRPr lang="en-US" sz="3200" dirty="0"/>
          </a:p>
        </p:txBody>
      </p:sp>
    </p:spTree>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4" name="Shape 434"/>
          <p:cNvSpPr>
            <a:spLocks noGrp="1"/>
          </p:cNvSpPr>
          <p:nvPr>
            <p:ph type="title"/>
          </p:nvPr>
        </p:nvSpPr>
        <p:spPr>
          <a:xfrm>
            <a:off x="228600" y="-101600"/>
            <a:ext cx="12547600" cy="2501900"/>
          </a:xfrm>
          <a:prstGeom prst="rect">
            <a:avLst/>
          </a:prstGeom>
        </p:spPr>
        <p:txBody>
          <a:bodyPr anchor="t"/>
          <a:lstStyle/>
          <a:p>
            <a:pPr lvl="0">
              <a:defRPr sz="1800"/>
            </a:pPr>
            <a:r>
              <a:rPr sz="8000" b="1" dirty="0">
                <a:solidFill>
                  <a:srgbClr val="00A3D7"/>
                </a:solidFill>
                <a:latin typeface="Arial"/>
                <a:ea typeface="Arial"/>
                <a:cs typeface="Arial"/>
                <a:sym typeface="Arial"/>
              </a:rPr>
              <a:t>Quadrat Percent Cover</a:t>
            </a:r>
          </a:p>
          <a:p>
            <a:pPr lvl="0">
              <a:defRPr sz="1800"/>
            </a:pPr>
            <a:r>
              <a:rPr sz="8000" b="1" dirty="0">
                <a:solidFill>
                  <a:srgbClr val="00A3D7"/>
                </a:solidFill>
                <a:latin typeface="Arial"/>
                <a:ea typeface="Arial"/>
                <a:cs typeface="Arial"/>
                <a:sym typeface="Arial"/>
              </a:rPr>
              <a:t>Squares Modification</a:t>
            </a:r>
          </a:p>
        </p:txBody>
      </p:sp>
      <p:pic>
        <p:nvPicPr>
          <p:cNvPr id="435" name="Screen shot 2012-04-17 at 6.29.58 PM.png"/>
          <p:cNvPicPr/>
          <p:nvPr/>
        </p:nvPicPr>
        <p:blipFill>
          <a:blip r:embed="rId3">
            <a:extLst/>
          </a:blip>
          <a:srcRect l="58" t="10120" r="442" b="722"/>
          <a:stretch>
            <a:fillRect/>
          </a:stretch>
        </p:blipFill>
        <p:spPr>
          <a:xfrm>
            <a:off x="2387600" y="5154693"/>
            <a:ext cx="8331200" cy="4573508"/>
          </a:xfrm>
          <a:prstGeom prst="rect">
            <a:avLst/>
          </a:prstGeom>
          <a:ln w="12700">
            <a:miter lim="400000"/>
          </a:ln>
        </p:spPr>
      </p:pic>
      <p:pic>
        <p:nvPicPr>
          <p:cNvPr id="436" name="droppedImage.pdf"/>
          <p:cNvPicPr/>
          <p:nvPr/>
        </p:nvPicPr>
        <p:blipFill>
          <a:blip r:embed="rId4">
            <a:extLst/>
          </a:blip>
          <a:srcRect l="6097" t="7450" r="6585" b="5098"/>
          <a:stretch>
            <a:fillRect/>
          </a:stretch>
        </p:blipFill>
        <p:spPr>
          <a:xfrm>
            <a:off x="1587500" y="2336800"/>
            <a:ext cx="9766300" cy="2832100"/>
          </a:xfrm>
          <a:prstGeom prst="rect">
            <a:avLst/>
          </a:prstGeom>
          <a:ln w="12700">
            <a:miter lim="400000"/>
          </a:ln>
        </p:spPr>
      </p:pic>
    </p:spTree>
  </p:cSld>
  <p:clrMapOvr>
    <a:masterClrMapping/>
  </p:clrMapOvr>
  <p:transition xmlns:p14="http://schemas.microsoft.com/office/powerpoint/2010/mai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 name="Screen shot 2012-04-17 at 6.37.11 PM.png"/>
          <p:cNvPicPr/>
          <p:nvPr/>
        </p:nvPicPr>
        <p:blipFill>
          <a:blip r:embed="rId3">
            <a:extLst/>
          </a:blip>
          <a:stretch>
            <a:fillRect/>
          </a:stretch>
        </p:blipFill>
        <p:spPr>
          <a:xfrm>
            <a:off x="0" y="2019300"/>
            <a:ext cx="9385300" cy="3810000"/>
          </a:xfrm>
          <a:prstGeom prst="rect">
            <a:avLst/>
          </a:prstGeom>
          <a:ln w="12700">
            <a:miter lim="400000"/>
          </a:ln>
        </p:spPr>
      </p:pic>
      <p:sp>
        <p:nvSpPr>
          <p:cNvPr id="461" name="Shape 461"/>
          <p:cNvSpPr>
            <a:spLocks noGrp="1"/>
          </p:cNvSpPr>
          <p:nvPr>
            <p:ph type="title"/>
          </p:nvPr>
        </p:nvSpPr>
        <p:spPr>
          <a:xfrm>
            <a:off x="-1460500" y="393700"/>
            <a:ext cx="12547600" cy="2501900"/>
          </a:xfrm>
          <a:prstGeom prst="rect">
            <a:avLst/>
          </a:prstGeom>
        </p:spPr>
        <p:txBody>
          <a:bodyPr anchor="t"/>
          <a:lstStyle>
            <a:lvl1pPr>
              <a:defRPr sz="7200" b="1">
                <a:solidFill>
                  <a:srgbClr val="00A3D7"/>
                </a:solidFill>
                <a:latin typeface="Arial"/>
                <a:ea typeface="Arial"/>
                <a:cs typeface="Arial"/>
                <a:sym typeface="Arial"/>
              </a:defRPr>
            </a:lvl1pPr>
          </a:lstStyle>
          <a:p>
            <a:pPr lvl="0">
              <a:defRPr sz="1800" b="0">
                <a:solidFill>
                  <a:srgbClr val="000000"/>
                </a:solidFill>
              </a:defRPr>
            </a:pPr>
            <a:r>
              <a:rPr sz="7200" b="1" dirty="0">
                <a:solidFill>
                  <a:srgbClr val="00A3D7"/>
                </a:solidFill>
              </a:rPr>
              <a:t>Descriptive Statistics</a:t>
            </a:r>
          </a:p>
        </p:txBody>
      </p:sp>
      <p:sp>
        <p:nvSpPr>
          <p:cNvPr id="462" name="Shape 462"/>
          <p:cNvSpPr/>
          <p:nvPr/>
        </p:nvSpPr>
        <p:spPr>
          <a:xfrm>
            <a:off x="9715500" y="1150405"/>
            <a:ext cx="3403600" cy="4597400"/>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marR="457200" lvl="0" algn="ctr">
              <a:lnSpc>
                <a:spcPct val="150000"/>
              </a:lnSpc>
              <a:defRPr sz="1800"/>
            </a:pPr>
            <a:r>
              <a:rPr sz="3600" b="1" dirty="0">
                <a:latin typeface="Arial"/>
                <a:ea typeface="Arial"/>
                <a:cs typeface="Arial"/>
                <a:sym typeface="Arial"/>
              </a:rPr>
              <a:t>Relative species abundance = </a:t>
            </a:r>
          </a:p>
          <a:p>
            <a:pPr marR="457200" lvl="0" algn="ctr">
              <a:lnSpc>
                <a:spcPct val="150000"/>
              </a:lnSpc>
              <a:defRPr sz="1800"/>
            </a:pPr>
            <a:r>
              <a:rPr sz="3600" b="1" dirty="0">
                <a:latin typeface="Arial"/>
                <a:ea typeface="Arial"/>
                <a:cs typeface="Arial"/>
                <a:sym typeface="Arial"/>
              </a:rPr>
              <a:t>Relative proportion of species</a:t>
            </a:r>
          </a:p>
        </p:txBody>
      </p:sp>
      <p:pic>
        <p:nvPicPr>
          <p:cNvPr id="463" name="droppedImage.pdf"/>
          <p:cNvPicPr/>
          <p:nvPr/>
        </p:nvPicPr>
        <p:blipFill>
          <a:blip r:embed="rId4">
            <a:extLst/>
          </a:blip>
          <a:stretch>
            <a:fillRect/>
          </a:stretch>
        </p:blipFill>
        <p:spPr>
          <a:xfrm>
            <a:off x="208968" y="6045200"/>
            <a:ext cx="5016502" cy="1465279"/>
          </a:xfrm>
          <a:prstGeom prst="rect">
            <a:avLst/>
          </a:prstGeom>
          <a:ln w="12700">
            <a:miter lim="400000"/>
          </a:ln>
        </p:spPr>
      </p:pic>
      <p:sp>
        <p:nvSpPr>
          <p:cNvPr id="464" name="Shape 464"/>
          <p:cNvSpPr/>
          <p:nvPr/>
        </p:nvSpPr>
        <p:spPr>
          <a:xfrm>
            <a:off x="114300" y="1778000"/>
            <a:ext cx="7467600" cy="279400"/>
          </a:xfrm>
          <a:prstGeom prst="rect">
            <a:avLst/>
          </a:prstGeom>
          <a:solidFill>
            <a:srgbClr val="FFFFFF"/>
          </a:solidFill>
          <a:ln w="25400">
            <a:solidFill>
              <a:srgbClr val="FFFFFF"/>
            </a:solidFill>
            <a:miter lim="400000"/>
          </a:ln>
        </p:spPr>
        <p:txBody>
          <a:bodyPr lIns="0" tIns="0" rIns="0" bIns="0" anchor="ctr"/>
          <a:lstStyle/>
          <a:p>
            <a:pPr lvl="0" algn="ctr" defTabSz="584200">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pic>
        <p:nvPicPr>
          <p:cNvPr id="465" name="droppedImage.pdf"/>
          <p:cNvPicPr/>
          <p:nvPr/>
        </p:nvPicPr>
        <p:blipFill>
          <a:blip r:embed="rId5">
            <a:extLst/>
          </a:blip>
          <a:stretch>
            <a:fillRect/>
          </a:stretch>
        </p:blipFill>
        <p:spPr>
          <a:xfrm>
            <a:off x="5321300" y="5854700"/>
            <a:ext cx="7645400" cy="3848100"/>
          </a:xfrm>
          <a:prstGeom prst="rect">
            <a:avLst/>
          </a:prstGeom>
          <a:ln w="12700">
            <a:miter lim="400000"/>
          </a:ln>
        </p:spPr>
      </p:pic>
      <p:sp>
        <p:nvSpPr>
          <p:cNvPr id="466" name="Shape 466"/>
          <p:cNvSpPr/>
          <p:nvPr/>
        </p:nvSpPr>
        <p:spPr>
          <a:xfrm>
            <a:off x="-2692400" y="8407400"/>
            <a:ext cx="12547600" cy="25019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ctr" defTabSz="584200">
              <a:defRPr sz="7200" b="1">
                <a:solidFill>
                  <a:srgbClr val="00A3D7"/>
                </a:solidFill>
                <a:latin typeface="Arial"/>
                <a:ea typeface="Arial"/>
                <a:cs typeface="Arial"/>
                <a:sym typeface="Arial"/>
              </a:defRPr>
            </a:lvl1pPr>
          </a:lstStyle>
          <a:p>
            <a:pPr lvl="0">
              <a:defRPr sz="1800" b="0">
                <a:solidFill>
                  <a:srgbClr val="000000"/>
                </a:solidFill>
              </a:defRPr>
            </a:pPr>
            <a:r>
              <a:rPr sz="7200" b="1">
                <a:solidFill>
                  <a:srgbClr val="00A3D7"/>
                </a:solidFill>
              </a:rPr>
              <a:t>Graphs</a:t>
            </a:r>
          </a:p>
        </p:txBody>
      </p:sp>
    </p:spTree>
  </p:cSld>
  <p:clrMapOvr>
    <a:masterClrMapping/>
  </p:clrMapOvr>
  <p:transition xmlns:p14="http://schemas.microsoft.com/office/powerpoint/2010/main" spd="med"/>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6" name="Shape 476"/>
          <p:cNvSpPr>
            <a:spLocks noGrp="1"/>
          </p:cNvSpPr>
          <p:nvPr>
            <p:ph type="title"/>
          </p:nvPr>
        </p:nvSpPr>
        <p:spPr>
          <a:xfrm>
            <a:off x="228600" y="444500"/>
            <a:ext cx="12547600" cy="2501900"/>
          </a:xfrm>
          <a:prstGeom prst="rect">
            <a:avLst/>
          </a:prstGeom>
        </p:spPr>
        <p:txBody>
          <a:bodyPr anchor="t"/>
          <a:lstStyle>
            <a:lvl1pPr>
              <a:defRPr sz="8000" b="1">
                <a:solidFill>
                  <a:srgbClr val="00A3D7"/>
                </a:solidFill>
                <a:latin typeface="Arial"/>
                <a:ea typeface="Arial"/>
                <a:cs typeface="Arial"/>
                <a:sym typeface="Arial"/>
              </a:defRPr>
            </a:lvl1pPr>
          </a:lstStyle>
          <a:p>
            <a:pPr lvl="0">
              <a:defRPr sz="1800" b="0">
                <a:solidFill>
                  <a:srgbClr val="000000"/>
                </a:solidFill>
              </a:defRPr>
            </a:pPr>
            <a:r>
              <a:rPr sz="8000" b="1">
                <a:solidFill>
                  <a:srgbClr val="00A3D7"/>
                </a:solidFill>
              </a:rPr>
              <a:t>Integrating Physical and Chemical Parameters </a:t>
            </a:r>
          </a:p>
        </p:txBody>
      </p:sp>
      <p:sp>
        <p:nvSpPr>
          <p:cNvPr id="477" name="Shape 477"/>
          <p:cNvSpPr/>
          <p:nvPr/>
        </p:nvSpPr>
        <p:spPr>
          <a:xfrm>
            <a:off x="393700" y="3683000"/>
            <a:ext cx="12217400" cy="58420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marL="381000" lvl="0" indent="-381000" defTabSz="584200">
              <a:spcBef>
                <a:spcPts val="400"/>
              </a:spcBef>
              <a:buSzPct val="125000"/>
              <a:buChar char="•"/>
              <a:defRPr sz="1800"/>
            </a:pPr>
            <a:r>
              <a:rPr lang="en-US" sz="3600" dirty="0">
                <a:latin typeface="Arial"/>
                <a:ea typeface="Arial"/>
                <a:cs typeface="Arial"/>
                <a:sym typeface="Arial"/>
              </a:rPr>
              <a:t>S</a:t>
            </a:r>
            <a:r>
              <a:rPr sz="3600" dirty="0" smtClean="0">
                <a:latin typeface="Arial"/>
                <a:ea typeface="Arial"/>
                <a:cs typeface="Arial"/>
                <a:sym typeface="Arial"/>
              </a:rPr>
              <a:t>alinity</a:t>
            </a:r>
            <a:r>
              <a:rPr sz="3600" dirty="0">
                <a:latin typeface="Arial"/>
                <a:ea typeface="Arial"/>
                <a:cs typeface="Arial"/>
                <a:sym typeface="Arial"/>
              </a:rPr>
              <a:t>, temperature, turbidity, DO </a:t>
            </a:r>
          </a:p>
          <a:p>
            <a:pPr lvl="0" defTabSz="584200">
              <a:spcBef>
                <a:spcPts val="400"/>
              </a:spcBef>
              <a:defRPr sz="1800"/>
            </a:pPr>
            <a:endParaRPr sz="3600" dirty="0">
              <a:latin typeface="Arial"/>
              <a:ea typeface="Arial"/>
              <a:cs typeface="Arial"/>
              <a:sym typeface="Arial"/>
            </a:endParaRPr>
          </a:p>
          <a:p>
            <a:pPr marL="381000" lvl="0" indent="-381000" defTabSz="584200">
              <a:spcBef>
                <a:spcPts val="400"/>
              </a:spcBef>
              <a:buSzPct val="125000"/>
              <a:buChar char="•"/>
              <a:defRPr sz="1800"/>
            </a:pPr>
            <a:r>
              <a:rPr sz="3600" dirty="0">
                <a:latin typeface="Arial"/>
                <a:ea typeface="Arial"/>
                <a:cs typeface="Arial"/>
                <a:sym typeface="Arial"/>
              </a:rPr>
              <a:t>Come up with a sampling plan </a:t>
            </a:r>
          </a:p>
          <a:p>
            <a:pPr lvl="0" defTabSz="584200">
              <a:spcBef>
                <a:spcPts val="400"/>
              </a:spcBef>
              <a:defRPr sz="1800"/>
            </a:pPr>
            <a:endParaRPr sz="3600" dirty="0">
              <a:latin typeface="Arial"/>
              <a:ea typeface="Arial"/>
              <a:cs typeface="Arial"/>
              <a:sym typeface="Arial"/>
            </a:endParaRPr>
          </a:p>
        </p:txBody>
      </p:sp>
      <p:pic>
        <p:nvPicPr>
          <p:cNvPr id="478" name="vernier_physics_starter_package.png"/>
          <p:cNvPicPr/>
          <p:nvPr/>
        </p:nvPicPr>
        <p:blipFill>
          <a:blip r:embed="rId3">
            <a:extLst/>
          </a:blip>
          <a:stretch>
            <a:fillRect/>
          </a:stretch>
        </p:blipFill>
        <p:spPr>
          <a:xfrm>
            <a:off x="2273300" y="6311900"/>
            <a:ext cx="8128000" cy="2921000"/>
          </a:xfrm>
          <a:prstGeom prst="rect">
            <a:avLst/>
          </a:prstGeom>
          <a:ln w="12700">
            <a:miter lim="400000"/>
          </a:ln>
        </p:spPr>
      </p:pic>
    </p:spTree>
  </p:cSld>
  <p:clrMapOvr>
    <a:masterClrMapping/>
  </p:clrMapOvr>
  <p:transition xmlns:p14="http://schemas.microsoft.com/office/powerpoint/2010/main" spd="med"/>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 name="Shape 491"/>
          <p:cNvSpPr/>
          <p:nvPr/>
        </p:nvSpPr>
        <p:spPr>
          <a:xfrm>
            <a:off x="0" y="2019300"/>
            <a:ext cx="12661900" cy="314650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1037291" marR="57799" lvl="2" indent="-503891" defTabSz="1295400">
              <a:lnSpc>
                <a:spcPct val="120000"/>
              </a:lnSpc>
              <a:spcBef>
                <a:spcPts val="2800"/>
              </a:spcBef>
              <a:buClr>
                <a:srgbClr val="000000"/>
              </a:buClr>
              <a:buSzPct val="109999"/>
              <a:buFont typeface="Arial Bold"/>
              <a:buChar char="•"/>
              <a:defRPr sz="1800"/>
            </a:pPr>
            <a:r>
              <a:rPr sz="3800" b="1" dirty="0">
                <a:uFill>
                  <a:solidFill/>
                </a:uFill>
                <a:latin typeface="Arial"/>
                <a:ea typeface="Arial"/>
                <a:cs typeface="Arial"/>
                <a:sym typeface="Arial"/>
              </a:rPr>
              <a:t>Species Abundance </a:t>
            </a:r>
            <a:r>
              <a:rPr sz="3800" dirty="0" smtClean="0">
                <a:uFill>
                  <a:solidFill/>
                </a:uFill>
                <a:latin typeface="Arial"/>
                <a:ea typeface="Arial"/>
                <a:cs typeface="Arial"/>
                <a:sym typeface="Arial"/>
              </a:rPr>
              <a:t>(</a:t>
            </a:r>
            <a:r>
              <a:rPr lang="en-US" sz="3800" dirty="0" smtClean="0">
                <a:uFill>
                  <a:solidFill/>
                </a:uFill>
                <a:latin typeface="Arial"/>
                <a:ea typeface="Arial"/>
                <a:cs typeface="Arial"/>
                <a:sym typeface="Arial"/>
              </a:rPr>
              <a:t>this a</a:t>
            </a:r>
            <a:r>
              <a:rPr sz="3800" dirty="0" smtClean="0">
                <a:uFill>
                  <a:solidFill/>
                </a:uFill>
                <a:latin typeface="Arial"/>
                <a:ea typeface="Arial"/>
                <a:cs typeface="Arial"/>
                <a:sym typeface="Arial"/>
              </a:rPr>
              <a:t>ctivity</a:t>
            </a:r>
            <a:r>
              <a:rPr sz="3800" dirty="0">
                <a:uFill>
                  <a:solidFill/>
                </a:uFill>
                <a:latin typeface="Arial"/>
                <a:ea typeface="Arial"/>
                <a:cs typeface="Arial"/>
                <a:sym typeface="Arial"/>
              </a:rPr>
              <a:t>) </a:t>
            </a:r>
            <a:r>
              <a:rPr lang="en-US" sz="3800" dirty="0" smtClean="0">
                <a:uFill>
                  <a:solidFill/>
                </a:uFill>
                <a:latin typeface="Arial"/>
                <a:ea typeface="Arial"/>
                <a:cs typeface="Arial"/>
                <a:sym typeface="Arial"/>
              </a:rPr>
              <a:t>- </a:t>
            </a:r>
            <a:r>
              <a:rPr lang="en-US" sz="3800" dirty="0">
                <a:uFill>
                  <a:solidFill/>
                </a:uFill>
                <a:latin typeface="Arial"/>
                <a:ea typeface="Arial"/>
                <a:cs typeface="Arial"/>
                <a:sym typeface="Arial"/>
              </a:rPr>
              <a:t>r</a:t>
            </a:r>
            <a:r>
              <a:rPr sz="3800" dirty="0" smtClean="0">
                <a:uFill>
                  <a:solidFill/>
                </a:uFill>
                <a:latin typeface="Arial"/>
                <a:ea typeface="Arial"/>
                <a:cs typeface="Arial"/>
                <a:sym typeface="Arial"/>
              </a:rPr>
              <a:t>elative </a:t>
            </a:r>
            <a:r>
              <a:rPr sz="3800" dirty="0">
                <a:uFill>
                  <a:solidFill/>
                </a:uFill>
                <a:latin typeface="Arial"/>
                <a:ea typeface="Arial"/>
                <a:cs typeface="Arial"/>
                <a:sym typeface="Arial"/>
              </a:rPr>
              <a:t>representation of a species in a particular location </a:t>
            </a:r>
          </a:p>
          <a:p>
            <a:pPr marL="1037291" marR="57799" lvl="2" indent="-503891" defTabSz="1295400">
              <a:lnSpc>
                <a:spcPct val="120000"/>
              </a:lnSpc>
              <a:spcBef>
                <a:spcPts val="2800"/>
              </a:spcBef>
              <a:buClr>
                <a:srgbClr val="000000"/>
              </a:buClr>
              <a:buSzPct val="109999"/>
              <a:buFont typeface="Arial Bold"/>
              <a:buChar char="•"/>
              <a:defRPr sz="1800"/>
            </a:pPr>
            <a:r>
              <a:rPr sz="3800" b="1" dirty="0">
                <a:uFill>
                  <a:solidFill/>
                </a:uFill>
                <a:latin typeface="Arial"/>
                <a:ea typeface="Arial"/>
                <a:cs typeface="Arial"/>
                <a:sym typeface="Arial"/>
              </a:rPr>
              <a:t>Species Richness</a:t>
            </a:r>
            <a:r>
              <a:rPr sz="3800" dirty="0">
                <a:uFill>
                  <a:solidFill/>
                </a:uFill>
                <a:latin typeface="Arial"/>
                <a:ea typeface="Arial"/>
                <a:cs typeface="Arial"/>
                <a:sym typeface="Arial"/>
              </a:rPr>
              <a:t> - count of the number of different species in an area</a:t>
            </a:r>
          </a:p>
        </p:txBody>
      </p:sp>
      <p:pic>
        <p:nvPicPr>
          <p:cNvPr id="492" name="Screen shot 2012-03-09 at 9.05.15 AM.png"/>
          <p:cNvPicPr/>
          <p:nvPr/>
        </p:nvPicPr>
        <p:blipFill>
          <a:blip r:embed="rId3">
            <a:extLst/>
          </a:blip>
          <a:stretch>
            <a:fillRect/>
          </a:stretch>
        </p:blipFill>
        <p:spPr>
          <a:xfrm>
            <a:off x="2313351" y="5938781"/>
            <a:ext cx="3987801" cy="3586219"/>
          </a:xfrm>
          <a:prstGeom prst="rect">
            <a:avLst/>
          </a:prstGeom>
          <a:ln w="12700">
            <a:miter lim="400000"/>
          </a:ln>
        </p:spPr>
      </p:pic>
      <p:pic>
        <p:nvPicPr>
          <p:cNvPr id="493" name="Screen shot 2012-03-09 at 9.05.22 AM.png"/>
          <p:cNvPicPr/>
          <p:nvPr/>
        </p:nvPicPr>
        <p:blipFill>
          <a:blip r:embed="rId4">
            <a:extLst/>
          </a:blip>
          <a:stretch>
            <a:fillRect/>
          </a:stretch>
        </p:blipFill>
        <p:spPr>
          <a:xfrm>
            <a:off x="6523083" y="5930134"/>
            <a:ext cx="4038601" cy="3607567"/>
          </a:xfrm>
          <a:prstGeom prst="rect">
            <a:avLst/>
          </a:prstGeom>
          <a:ln w="12700">
            <a:miter lim="400000"/>
          </a:ln>
        </p:spPr>
      </p:pic>
      <p:sp>
        <p:nvSpPr>
          <p:cNvPr id="494" name="Shape 494"/>
          <p:cNvSpPr/>
          <p:nvPr/>
        </p:nvSpPr>
        <p:spPr>
          <a:xfrm>
            <a:off x="-165100" y="-266700"/>
            <a:ext cx="138176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8000" b="1">
                <a:solidFill>
                  <a:srgbClr val="00A3D7"/>
                </a:solidFill>
                <a:latin typeface="Arial"/>
                <a:ea typeface="Arial"/>
                <a:cs typeface="Arial"/>
                <a:sym typeface="Arial"/>
              </a:defRPr>
            </a:lvl1pPr>
          </a:lstStyle>
          <a:p>
            <a:pPr lvl="0">
              <a:defRPr sz="1800" b="0">
                <a:solidFill>
                  <a:srgbClr val="000000"/>
                </a:solidFill>
              </a:defRPr>
            </a:pPr>
            <a:r>
              <a:rPr sz="8000" b="1">
                <a:solidFill>
                  <a:srgbClr val="00A3D7"/>
                </a:solidFill>
              </a:rPr>
              <a:t>Biodiversity</a:t>
            </a:r>
          </a:p>
        </p:txBody>
      </p:sp>
    </p:spTree>
  </p:cSld>
  <p:clrMapOvr>
    <a:masterClrMapping/>
  </p:clrMapOvr>
  <p:transition xmlns:p14="http://schemas.microsoft.com/office/powerpoint/2010/main" spd="med"/>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8" name="Shape 498"/>
          <p:cNvSpPr/>
          <p:nvPr/>
        </p:nvSpPr>
        <p:spPr>
          <a:xfrm>
            <a:off x="-558800" y="-304800"/>
            <a:ext cx="138176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8000" b="1">
                <a:solidFill>
                  <a:srgbClr val="00A3D7"/>
                </a:solidFill>
                <a:latin typeface="Arial"/>
                <a:ea typeface="Arial"/>
                <a:cs typeface="Arial"/>
                <a:sym typeface="Arial"/>
              </a:defRPr>
            </a:lvl1pPr>
          </a:lstStyle>
          <a:p>
            <a:pPr lvl="0">
              <a:defRPr sz="1800" b="0">
                <a:solidFill>
                  <a:srgbClr val="000000"/>
                </a:solidFill>
              </a:defRPr>
            </a:pPr>
            <a:r>
              <a:rPr sz="8000" b="1">
                <a:solidFill>
                  <a:srgbClr val="00A3D7"/>
                </a:solidFill>
              </a:rPr>
              <a:t>Biodiversity</a:t>
            </a:r>
          </a:p>
        </p:txBody>
      </p:sp>
      <p:sp>
        <p:nvSpPr>
          <p:cNvPr id="499" name="Shape 499"/>
          <p:cNvSpPr/>
          <p:nvPr/>
        </p:nvSpPr>
        <p:spPr>
          <a:xfrm>
            <a:off x="317500" y="2095500"/>
            <a:ext cx="12661900" cy="3187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7799" lvl="0" defTabSz="1295400">
              <a:lnSpc>
                <a:spcPct val="90000"/>
              </a:lnSpc>
              <a:spcBef>
                <a:spcPts val="2800"/>
              </a:spcBef>
              <a:defRPr sz="1800"/>
            </a:pPr>
            <a:r>
              <a:rPr sz="3800" b="1">
                <a:uFill>
                  <a:solidFill/>
                </a:uFill>
                <a:latin typeface="Arial"/>
                <a:ea typeface="Arial"/>
                <a:cs typeface="Arial"/>
                <a:sym typeface="Arial"/>
              </a:rPr>
              <a:t>Species Evenness</a:t>
            </a:r>
            <a:r>
              <a:rPr sz="3800">
                <a:uFill>
                  <a:solidFill/>
                </a:uFill>
                <a:latin typeface="Arial"/>
                <a:ea typeface="Arial"/>
                <a:cs typeface="Arial"/>
                <a:sym typeface="Arial"/>
              </a:rPr>
              <a:t> </a:t>
            </a:r>
          </a:p>
          <a:p>
            <a:pPr marR="57799" lvl="0" defTabSz="1295400">
              <a:lnSpc>
                <a:spcPct val="90000"/>
              </a:lnSpc>
              <a:spcBef>
                <a:spcPts val="2800"/>
              </a:spcBef>
              <a:defRPr sz="1800"/>
            </a:pPr>
            <a:r>
              <a:rPr sz="3800">
                <a:uFill>
                  <a:solidFill/>
                </a:uFill>
                <a:latin typeface="Arial"/>
                <a:ea typeface="Arial"/>
                <a:cs typeface="Arial"/>
                <a:sym typeface="Arial"/>
              </a:rPr>
              <a:t>Relative similarities of species abundances in an area</a:t>
            </a:r>
          </a:p>
          <a:p>
            <a:pPr marR="57799" lvl="0" defTabSz="1295400">
              <a:lnSpc>
                <a:spcPct val="90000"/>
              </a:lnSpc>
              <a:spcBef>
                <a:spcPts val="2800"/>
              </a:spcBef>
              <a:defRPr sz="1800"/>
            </a:pPr>
            <a:r>
              <a:rPr sz="3800" b="1">
                <a:uFill>
                  <a:solidFill/>
                </a:uFill>
                <a:latin typeface="Arial"/>
                <a:ea typeface="Arial"/>
                <a:cs typeface="Arial"/>
                <a:sym typeface="Arial"/>
              </a:rPr>
              <a:t>Species Diversity</a:t>
            </a:r>
          </a:p>
          <a:p>
            <a:pPr marR="57799" lvl="0" defTabSz="1295400">
              <a:lnSpc>
                <a:spcPct val="90000"/>
              </a:lnSpc>
              <a:spcBef>
                <a:spcPts val="2800"/>
              </a:spcBef>
              <a:defRPr sz="1800"/>
            </a:pPr>
            <a:r>
              <a:rPr sz="3800">
                <a:uFill>
                  <a:solidFill/>
                </a:uFill>
                <a:latin typeface="Arial"/>
                <a:ea typeface="Arial"/>
                <a:cs typeface="Arial"/>
                <a:sym typeface="Arial"/>
              </a:rPr>
              <a:t>BOTH species richness and abundance</a:t>
            </a:r>
          </a:p>
        </p:txBody>
      </p:sp>
      <p:pic>
        <p:nvPicPr>
          <p:cNvPr id="500" name="Screen shot 2012-03-09 at 9.05.15 AM.png"/>
          <p:cNvPicPr/>
          <p:nvPr/>
        </p:nvPicPr>
        <p:blipFill>
          <a:blip r:embed="rId3">
            <a:extLst/>
          </a:blip>
          <a:stretch>
            <a:fillRect/>
          </a:stretch>
        </p:blipFill>
        <p:spPr>
          <a:xfrm>
            <a:off x="9443011" y="4088894"/>
            <a:ext cx="2895601" cy="2604007"/>
          </a:xfrm>
          <a:prstGeom prst="rect">
            <a:avLst/>
          </a:prstGeom>
          <a:ln w="12700">
            <a:miter lim="400000"/>
          </a:ln>
        </p:spPr>
      </p:pic>
      <p:pic>
        <p:nvPicPr>
          <p:cNvPr id="501" name="Screen shot 2012-03-09 at 9.05.22 AM.png"/>
          <p:cNvPicPr/>
          <p:nvPr/>
        </p:nvPicPr>
        <p:blipFill>
          <a:blip r:embed="rId4">
            <a:extLst/>
          </a:blip>
          <a:stretch>
            <a:fillRect/>
          </a:stretch>
        </p:blipFill>
        <p:spPr>
          <a:xfrm>
            <a:off x="9432141" y="6872084"/>
            <a:ext cx="2971801" cy="2654625"/>
          </a:xfrm>
          <a:prstGeom prst="rect">
            <a:avLst/>
          </a:prstGeom>
          <a:ln w="12700">
            <a:miter lim="400000"/>
          </a:ln>
        </p:spPr>
      </p:pic>
      <p:sp>
        <p:nvSpPr>
          <p:cNvPr id="502" name="Shape 502"/>
          <p:cNvSpPr/>
          <p:nvPr/>
        </p:nvSpPr>
        <p:spPr>
          <a:xfrm>
            <a:off x="330200" y="5778500"/>
            <a:ext cx="9029700" cy="36068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7799" lvl="0" defTabSz="1295400">
              <a:lnSpc>
                <a:spcPct val="120000"/>
              </a:lnSpc>
              <a:spcBef>
                <a:spcPts val="2800"/>
              </a:spcBef>
              <a:defRPr sz="1800"/>
            </a:pPr>
            <a:r>
              <a:rPr sz="3800" b="1">
                <a:uFill>
                  <a:solidFill/>
                </a:uFill>
                <a:latin typeface="Arial"/>
                <a:ea typeface="Arial"/>
                <a:cs typeface="Arial"/>
                <a:sym typeface="Arial"/>
              </a:rPr>
              <a:t>Biodiversity</a:t>
            </a:r>
          </a:p>
          <a:p>
            <a:pPr marR="57799" lvl="0" defTabSz="1295400">
              <a:lnSpc>
                <a:spcPct val="120000"/>
              </a:lnSpc>
              <a:spcBef>
                <a:spcPts val="2800"/>
              </a:spcBef>
              <a:defRPr sz="1800"/>
            </a:pPr>
            <a:r>
              <a:rPr sz="3800">
                <a:uFill>
                  <a:solidFill/>
                </a:uFill>
                <a:latin typeface="Arial"/>
                <a:ea typeface="Arial"/>
                <a:cs typeface="Arial"/>
                <a:sym typeface="Arial"/>
              </a:rPr>
              <a:t>Variety of life between species (</a:t>
            </a:r>
            <a:r>
              <a:rPr sz="3800" b="1">
                <a:uFill>
                  <a:solidFill/>
                </a:uFill>
                <a:latin typeface="Arial"/>
                <a:ea typeface="Arial"/>
                <a:cs typeface="Arial"/>
                <a:sym typeface="Arial"/>
              </a:rPr>
              <a:t>species diversity</a:t>
            </a:r>
            <a:r>
              <a:rPr sz="3800">
                <a:uFill>
                  <a:solidFill/>
                </a:uFill>
                <a:latin typeface="Arial"/>
                <a:ea typeface="Arial"/>
                <a:cs typeface="Arial"/>
                <a:sym typeface="Arial"/>
              </a:rPr>
              <a:t>), within species (</a:t>
            </a:r>
            <a:r>
              <a:rPr sz="3800" b="1">
                <a:uFill>
                  <a:solidFill/>
                </a:uFill>
                <a:latin typeface="Arial"/>
                <a:ea typeface="Arial"/>
                <a:cs typeface="Arial"/>
                <a:sym typeface="Arial"/>
              </a:rPr>
              <a:t>genetic and molecular diversity</a:t>
            </a:r>
            <a:r>
              <a:rPr sz="3800">
                <a:uFill>
                  <a:solidFill/>
                </a:uFill>
                <a:latin typeface="Arial"/>
                <a:ea typeface="Arial"/>
                <a:cs typeface="Arial"/>
                <a:sym typeface="Arial"/>
              </a:rPr>
              <a:t>), and variety of life between regions (</a:t>
            </a:r>
            <a:r>
              <a:rPr sz="3800" b="1">
                <a:uFill>
                  <a:solidFill/>
                </a:uFill>
                <a:latin typeface="Arial"/>
                <a:ea typeface="Arial"/>
                <a:cs typeface="Arial"/>
                <a:sym typeface="Arial"/>
              </a:rPr>
              <a:t>ecosystem diversity</a:t>
            </a:r>
            <a:r>
              <a:rPr sz="3800">
                <a:uFill>
                  <a:solidFill/>
                </a:uFill>
                <a:latin typeface="Arial"/>
                <a:ea typeface="Arial"/>
                <a:cs typeface="Arial"/>
                <a:sym typeface="Arial"/>
              </a:rPr>
              <a:t>)</a:t>
            </a:r>
          </a:p>
        </p:txBody>
      </p:sp>
    </p:spTree>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Shape 347"/>
          <p:cNvSpPr>
            <a:spLocks noGrp="1"/>
          </p:cNvSpPr>
          <p:nvPr>
            <p:ph type="title"/>
          </p:nvPr>
        </p:nvSpPr>
        <p:spPr>
          <a:xfrm>
            <a:off x="228600" y="355600"/>
            <a:ext cx="12547600" cy="2501900"/>
          </a:xfrm>
          <a:prstGeom prst="rect">
            <a:avLst/>
          </a:prstGeom>
        </p:spPr>
        <p:txBody>
          <a:bodyPr anchor="t"/>
          <a:lstStyle>
            <a:lvl1pPr>
              <a:defRPr sz="8000" b="1">
                <a:solidFill>
                  <a:srgbClr val="00A3D7"/>
                </a:solidFill>
                <a:latin typeface="Arial"/>
                <a:ea typeface="Arial"/>
                <a:cs typeface="Arial"/>
                <a:sym typeface="Arial"/>
              </a:defRPr>
            </a:lvl1pPr>
          </a:lstStyle>
          <a:p>
            <a:pPr lvl="0">
              <a:defRPr sz="1800" b="0">
                <a:solidFill>
                  <a:srgbClr val="000000"/>
                </a:solidFill>
              </a:defRPr>
            </a:pPr>
            <a:r>
              <a:rPr sz="8000" b="1">
                <a:solidFill>
                  <a:srgbClr val="00A3D7"/>
                </a:solidFill>
              </a:rPr>
              <a:t>Practice Sampling</a:t>
            </a:r>
          </a:p>
        </p:txBody>
      </p:sp>
      <p:sp>
        <p:nvSpPr>
          <p:cNvPr id="348" name="Shape 348"/>
          <p:cNvSpPr>
            <a:spLocks noGrp="1"/>
          </p:cNvSpPr>
          <p:nvPr>
            <p:ph type="body" idx="1"/>
          </p:nvPr>
        </p:nvSpPr>
        <p:spPr>
          <a:xfrm>
            <a:off x="406400" y="5715000"/>
            <a:ext cx="12192000" cy="3213100"/>
          </a:xfrm>
          <a:prstGeom prst="rect">
            <a:avLst/>
          </a:prstGeom>
        </p:spPr>
        <p:txBody>
          <a:bodyPr/>
          <a:lstStyle/>
          <a:p>
            <a:pPr marL="381000" lvl="0" indent="-381000" algn="l">
              <a:lnSpc>
                <a:spcPct val="120000"/>
              </a:lnSpc>
              <a:buSzPct val="125000"/>
              <a:buChar char="•"/>
              <a:defRPr sz="1800"/>
            </a:pPr>
            <a:r>
              <a:rPr sz="3600" dirty="0">
                <a:latin typeface="Arial"/>
                <a:ea typeface="Arial"/>
                <a:cs typeface="Arial"/>
                <a:sym typeface="Arial"/>
              </a:rPr>
              <a:t>The different colored circles represent different organisms </a:t>
            </a:r>
          </a:p>
          <a:p>
            <a:pPr marL="381000" lvl="0" indent="-381000" algn="l">
              <a:lnSpc>
                <a:spcPct val="120000"/>
              </a:lnSpc>
              <a:buSzPct val="125000"/>
              <a:buChar char="•"/>
              <a:defRPr sz="1800"/>
            </a:pPr>
            <a:r>
              <a:rPr sz="3600" dirty="0">
                <a:latin typeface="Arial"/>
                <a:ea typeface="Arial"/>
                <a:cs typeface="Arial"/>
                <a:sym typeface="Arial"/>
              </a:rPr>
              <a:t>The empty white substrate represents sand</a:t>
            </a:r>
          </a:p>
          <a:p>
            <a:pPr marL="381000" lvl="0" indent="-381000" algn="l">
              <a:lnSpc>
                <a:spcPct val="120000"/>
              </a:lnSpc>
              <a:buSzPct val="125000"/>
              <a:buChar char="•"/>
              <a:defRPr sz="1800"/>
            </a:pPr>
            <a:endParaRPr sz="3600" dirty="0">
              <a:latin typeface="Arial"/>
              <a:ea typeface="Arial"/>
              <a:cs typeface="Arial"/>
              <a:sym typeface="Arial"/>
            </a:endParaRPr>
          </a:p>
          <a:p>
            <a:pPr marL="381000" lvl="0" indent="-381000" algn="l">
              <a:lnSpc>
                <a:spcPct val="120000"/>
              </a:lnSpc>
              <a:buSzPct val="125000"/>
              <a:buChar char="•"/>
              <a:defRPr sz="1800"/>
            </a:pPr>
            <a:r>
              <a:rPr sz="3600" dirty="0">
                <a:latin typeface="Arial"/>
                <a:ea typeface="Arial"/>
                <a:cs typeface="Arial"/>
                <a:sym typeface="Arial"/>
              </a:rPr>
              <a:t>Which category do you think is most abundant? Least?</a:t>
            </a:r>
          </a:p>
          <a:p>
            <a:pPr lvl="0" algn="l">
              <a:lnSpc>
                <a:spcPct val="120000"/>
              </a:lnSpc>
              <a:buSzPct val="125000"/>
              <a:defRPr sz="1800"/>
            </a:pPr>
            <a:endParaRPr sz="3600" dirty="0">
              <a:latin typeface="Arial"/>
              <a:ea typeface="Arial"/>
              <a:cs typeface="Arial"/>
              <a:sym typeface="Arial"/>
            </a:endParaRPr>
          </a:p>
        </p:txBody>
      </p:sp>
      <p:pic>
        <p:nvPicPr>
          <p:cNvPr id="349" name="droppedImage.pdf"/>
          <p:cNvPicPr/>
          <p:nvPr/>
        </p:nvPicPr>
        <p:blipFill>
          <a:blip r:embed="rId3">
            <a:extLst/>
          </a:blip>
          <a:stretch>
            <a:fillRect/>
          </a:stretch>
        </p:blipFill>
        <p:spPr>
          <a:xfrm>
            <a:off x="482600" y="1879600"/>
            <a:ext cx="12043816" cy="3517900"/>
          </a:xfrm>
          <a:prstGeom prst="rect">
            <a:avLst/>
          </a:prstGeom>
          <a:ln w="12700">
            <a:miter lim="400000"/>
          </a:ln>
        </p:spPr>
      </p:pic>
    </p:spTree>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Shape 353"/>
          <p:cNvSpPr>
            <a:spLocks noGrp="1"/>
          </p:cNvSpPr>
          <p:nvPr>
            <p:ph type="title"/>
          </p:nvPr>
        </p:nvSpPr>
        <p:spPr>
          <a:xfrm>
            <a:off x="228600" y="-1054100"/>
            <a:ext cx="12547600" cy="2501900"/>
          </a:xfrm>
          <a:prstGeom prst="rect">
            <a:avLst/>
          </a:prstGeom>
        </p:spPr>
        <p:txBody>
          <a:bodyPr/>
          <a:lstStyle>
            <a:lvl1pPr>
              <a:defRPr sz="7200" b="1">
                <a:solidFill>
                  <a:srgbClr val="00A3D7"/>
                </a:solidFill>
                <a:latin typeface="Arial"/>
                <a:ea typeface="Arial"/>
                <a:cs typeface="Arial"/>
                <a:sym typeface="Arial"/>
              </a:defRPr>
            </a:lvl1pPr>
          </a:lstStyle>
          <a:p>
            <a:pPr lvl="0">
              <a:defRPr sz="1800" b="0">
                <a:solidFill>
                  <a:srgbClr val="000000"/>
                </a:solidFill>
              </a:defRPr>
            </a:pPr>
            <a:r>
              <a:rPr sz="7200" b="1">
                <a:solidFill>
                  <a:srgbClr val="00A3D7"/>
                </a:solidFill>
              </a:rPr>
              <a:t>Census vs. Survey</a:t>
            </a:r>
          </a:p>
        </p:txBody>
      </p:sp>
      <p:sp>
        <p:nvSpPr>
          <p:cNvPr id="354" name="Shape 354"/>
          <p:cNvSpPr/>
          <p:nvPr/>
        </p:nvSpPr>
        <p:spPr>
          <a:xfrm>
            <a:off x="228600" y="3225800"/>
            <a:ext cx="12547600" cy="67183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marL="762000" lvl="2" indent="0" defTabSz="584200">
              <a:lnSpc>
                <a:spcPct val="140000"/>
              </a:lnSpc>
              <a:spcBef>
                <a:spcPts val="400"/>
              </a:spcBef>
              <a:buSzPct val="125000"/>
              <a:defRPr sz="1800"/>
            </a:pPr>
            <a:r>
              <a:rPr sz="3800" b="1" dirty="0">
                <a:latin typeface="Arial"/>
                <a:ea typeface="Arial"/>
                <a:cs typeface="Arial"/>
                <a:sym typeface="Arial"/>
              </a:rPr>
              <a:t>Census </a:t>
            </a:r>
          </a:p>
          <a:p>
            <a:pPr marL="1905000" lvl="4" indent="-381000" defTabSz="584200">
              <a:lnSpc>
                <a:spcPct val="140000"/>
              </a:lnSpc>
              <a:spcBef>
                <a:spcPts val="400"/>
              </a:spcBef>
              <a:buSzPct val="125000"/>
              <a:buChar char="•"/>
              <a:defRPr sz="1800"/>
            </a:pPr>
            <a:r>
              <a:rPr sz="3800" dirty="0">
                <a:latin typeface="Arial"/>
                <a:ea typeface="Arial"/>
                <a:cs typeface="Arial"/>
                <a:sym typeface="Arial"/>
              </a:rPr>
              <a:t>Collect information about every single item interested in studying</a:t>
            </a:r>
          </a:p>
          <a:p>
            <a:pPr marL="1905000" lvl="4" indent="-381000" defTabSz="584200">
              <a:lnSpc>
                <a:spcPct val="140000"/>
              </a:lnSpc>
              <a:spcBef>
                <a:spcPts val="400"/>
              </a:spcBef>
              <a:buSzPct val="125000"/>
              <a:buChar char="•"/>
              <a:defRPr sz="1800"/>
            </a:pPr>
            <a:endParaRPr sz="3800" dirty="0">
              <a:latin typeface="Arial"/>
              <a:ea typeface="Arial"/>
              <a:cs typeface="Arial"/>
              <a:sym typeface="Arial"/>
            </a:endParaRPr>
          </a:p>
          <a:p>
            <a:pPr marL="762000" lvl="2" indent="0" defTabSz="584200">
              <a:lnSpc>
                <a:spcPct val="140000"/>
              </a:lnSpc>
              <a:spcBef>
                <a:spcPts val="400"/>
              </a:spcBef>
              <a:buSzPct val="125000"/>
              <a:defRPr sz="1800"/>
            </a:pPr>
            <a:r>
              <a:rPr sz="3800" b="1" dirty="0">
                <a:latin typeface="Arial"/>
                <a:ea typeface="Arial"/>
                <a:cs typeface="Arial"/>
                <a:sym typeface="Arial"/>
              </a:rPr>
              <a:t>Survey </a:t>
            </a:r>
          </a:p>
          <a:p>
            <a:pPr marL="1905000" lvl="4" indent="-381000" defTabSz="584200">
              <a:lnSpc>
                <a:spcPct val="140000"/>
              </a:lnSpc>
              <a:spcBef>
                <a:spcPts val="400"/>
              </a:spcBef>
              <a:buSzPct val="125000"/>
              <a:buChar char="•"/>
              <a:defRPr sz="1800"/>
            </a:pPr>
            <a:r>
              <a:rPr sz="3800" dirty="0">
                <a:latin typeface="Arial"/>
                <a:ea typeface="Arial"/>
                <a:cs typeface="Arial"/>
                <a:sym typeface="Arial"/>
              </a:rPr>
              <a:t>Examine and describe area using samples</a:t>
            </a:r>
          </a:p>
          <a:p>
            <a:pPr lvl="0" defTabSz="584200">
              <a:lnSpc>
                <a:spcPct val="140000"/>
              </a:lnSpc>
              <a:spcBef>
                <a:spcPts val="400"/>
              </a:spcBef>
              <a:defRPr sz="1800"/>
            </a:pPr>
            <a:endParaRPr sz="3800" dirty="0">
              <a:latin typeface="Arial"/>
              <a:ea typeface="Arial"/>
              <a:cs typeface="Arial"/>
              <a:sym typeface="Arial"/>
            </a:endParaRPr>
          </a:p>
        </p:txBody>
      </p:sp>
    </p:spTree>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Shape 358"/>
          <p:cNvSpPr>
            <a:spLocks noGrp="1"/>
          </p:cNvSpPr>
          <p:nvPr>
            <p:ph type="title"/>
          </p:nvPr>
        </p:nvSpPr>
        <p:spPr>
          <a:xfrm>
            <a:off x="228600" y="-876300"/>
            <a:ext cx="12547600" cy="2501900"/>
          </a:xfrm>
          <a:prstGeom prst="rect">
            <a:avLst/>
          </a:prstGeom>
        </p:spPr>
        <p:txBody>
          <a:bodyPr/>
          <a:lstStyle>
            <a:lvl1pPr>
              <a:defRPr sz="8000" b="1">
                <a:solidFill>
                  <a:srgbClr val="00A3D7"/>
                </a:solidFill>
                <a:latin typeface="Arial"/>
                <a:ea typeface="Arial"/>
                <a:cs typeface="Arial"/>
                <a:sym typeface="Arial"/>
              </a:defRPr>
            </a:lvl1pPr>
          </a:lstStyle>
          <a:p>
            <a:pPr lvl="0">
              <a:defRPr sz="1800" b="0">
                <a:solidFill>
                  <a:srgbClr val="000000"/>
                </a:solidFill>
              </a:defRPr>
            </a:pPr>
            <a:r>
              <a:rPr sz="8000" b="1">
                <a:solidFill>
                  <a:srgbClr val="00A3D7"/>
                </a:solidFill>
              </a:rPr>
              <a:t>Transects</a:t>
            </a:r>
          </a:p>
        </p:txBody>
      </p:sp>
      <p:pic>
        <p:nvPicPr>
          <p:cNvPr id="359" name="droppedImage.pdf"/>
          <p:cNvPicPr/>
          <p:nvPr/>
        </p:nvPicPr>
        <p:blipFill>
          <a:blip r:embed="rId3">
            <a:extLst/>
          </a:blip>
          <a:stretch>
            <a:fillRect/>
          </a:stretch>
        </p:blipFill>
        <p:spPr>
          <a:xfrm>
            <a:off x="482600" y="3111500"/>
            <a:ext cx="12043816" cy="3517900"/>
          </a:xfrm>
          <a:prstGeom prst="rect">
            <a:avLst/>
          </a:prstGeom>
          <a:ln w="12700">
            <a:miter lim="400000"/>
          </a:ln>
        </p:spPr>
      </p:pic>
      <p:sp>
        <p:nvSpPr>
          <p:cNvPr id="360" name="Shape 360"/>
          <p:cNvSpPr/>
          <p:nvPr/>
        </p:nvSpPr>
        <p:spPr>
          <a:xfrm>
            <a:off x="0" y="6718300"/>
            <a:ext cx="12547600" cy="25019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lstStyle>
            <a:lvl1pPr algn="ctr" defTabSz="584200">
              <a:defRPr sz="8000" b="1">
                <a:latin typeface="Arial"/>
                <a:ea typeface="Arial"/>
                <a:cs typeface="Arial"/>
                <a:sym typeface="Arial"/>
              </a:defRPr>
            </a:lvl1pPr>
          </a:lstStyle>
          <a:p>
            <a:pPr lvl="0">
              <a:defRPr sz="1800" b="0"/>
            </a:pPr>
            <a:r>
              <a:rPr sz="8000" b="1"/>
              <a:t>Lay a Transect</a:t>
            </a:r>
          </a:p>
        </p:txBody>
      </p:sp>
    </p:spTree>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Shape 367"/>
          <p:cNvSpPr>
            <a:spLocks noGrp="1"/>
          </p:cNvSpPr>
          <p:nvPr>
            <p:ph type="title"/>
          </p:nvPr>
        </p:nvSpPr>
        <p:spPr>
          <a:xfrm>
            <a:off x="-2590800" y="317500"/>
            <a:ext cx="12547600" cy="2501900"/>
          </a:xfrm>
          <a:prstGeom prst="rect">
            <a:avLst/>
          </a:prstGeom>
        </p:spPr>
        <p:txBody>
          <a:bodyPr anchor="t"/>
          <a:lstStyle>
            <a:lvl1pPr>
              <a:defRPr sz="8000" b="1">
                <a:solidFill>
                  <a:srgbClr val="00A3D7"/>
                </a:solidFill>
                <a:latin typeface="Arial"/>
                <a:ea typeface="Arial"/>
                <a:cs typeface="Arial"/>
                <a:sym typeface="Arial"/>
              </a:defRPr>
            </a:lvl1pPr>
          </a:lstStyle>
          <a:p>
            <a:pPr lvl="0">
              <a:defRPr sz="1800" b="0">
                <a:solidFill>
                  <a:srgbClr val="000000"/>
                </a:solidFill>
              </a:defRPr>
            </a:pPr>
            <a:r>
              <a:rPr sz="8000" b="1">
                <a:solidFill>
                  <a:srgbClr val="00A3D7"/>
                </a:solidFill>
              </a:rPr>
              <a:t>Transects</a:t>
            </a:r>
          </a:p>
        </p:txBody>
      </p:sp>
      <p:sp>
        <p:nvSpPr>
          <p:cNvPr id="368" name="Shape 368"/>
          <p:cNvSpPr/>
          <p:nvPr/>
        </p:nvSpPr>
        <p:spPr>
          <a:xfrm>
            <a:off x="330200" y="2247900"/>
            <a:ext cx="7188200" cy="70866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marL="381000" lvl="0" indent="-381000" defTabSz="584200">
              <a:spcBef>
                <a:spcPts val="3000"/>
              </a:spcBef>
              <a:buSzPct val="125000"/>
              <a:buChar char="•"/>
              <a:defRPr sz="1800"/>
            </a:pPr>
            <a:r>
              <a:rPr sz="3600">
                <a:latin typeface="Arial"/>
                <a:ea typeface="Arial"/>
                <a:cs typeface="Arial"/>
                <a:sym typeface="Arial"/>
              </a:rPr>
              <a:t>“0” marks on transects should all be in same direction  </a:t>
            </a:r>
          </a:p>
          <a:p>
            <a:pPr marL="381000" lvl="0" indent="-381000" defTabSz="584200">
              <a:spcBef>
                <a:spcPts val="3000"/>
              </a:spcBef>
              <a:buSzPct val="125000"/>
              <a:buChar char="•"/>
              <a:defRPr sz="1800"/>
            </a:pPr>
            <a:r>
              <a:rPr sz="3600">
                <a:latin typeface="Arial"/>
                <a:ea typeface="Arial"/>
                <a:cs typeface="Arial"/>
                <a:sym typeface="Arial"/>
              </a:rPr>
              <a:t>Transects should all have the same side of the tape facing up (metric)</a:t>
            </a:r>
          </a:p>
          <a:p>
            <a:pPr marL="381000" lvl="0" indent="-381000" defTabSz="584200">
              <a:spcBef>
                <a:spcPts val="3000"/>
              </a:spcBef>
              <a:buSzPct val="125000"/>
              <a:buChar char="•"/>
              <a:defRPr sz="1800"/>
            </a:pPr>
            <a:r>
              <a:rPr sz="3600">
                <a:latin typeface="Arial"/>
                <a:ea typeface="Arial"/>
                <a:cs typeface="Arial"/>
                <a:sym typeface="Arial"/>
              </a:rPr>
              <a:t>Perpendicular transects if </a:t>
            </a:r>
            <a:r>
              <a:rPr sz="3600" b="1">
                <a:latin typeface="Arial"/>
                <a:ea typeface="Arial"/>
                <a:cs typeface="Arial"/>
                <a:sym typeface="Arial"/>
              </a:rPr>
              <a:t>Ecological Zonation</a:t>
            </a:r>
            <a:r>
              <a:rPr sz="3600">
                <a:latin typeface="Arial"/>
                <a:ea typeface="Arial"/>
                <a:cs typeface="Arial"/>
                <a:sym typeface="Arial"/>
              </a:rPr>
              <a:t> (</a:t>
            </a:r>
            <a:r>
              <a:rPr sz="3800">
                <a:uFill>
                  <a:solidFill/>
                </a:uFill>
                <a:latin typeface="Arial"/>
                <a:ea typeface="Arial"/>
                <a:cs typeface="Arial"/>
                <a:sym typeface="Arial"/>
              </a:rPr>
              <a:t>distribution of organisms into “bands” based on varying biotic and abiotic factors)</a:t>
            </a:r>
            <a:endParaRPr sz="3600">
              <a:latin typeface="Arial"/>
              <a:ea typeface="Arial"/>
              <a:cs typeface="Arial"/>
              <a:sym typeface="Arial"/>
            </a:endParaRPr>
          </a:p>
        </p:txBody>
      </p:sp>
      <p:pic>
        <p:nvPicPr>
          <p:cNvPr id="369" name="8 - What corrections should we make to our transects in order to effectively monitor the area.jpg"/>
          <p:cNvPicPr/>
          <p:nvPr/>
        </p:nvPicPr>
        <p:blipFill>
          <a:blip r:embed="rId3">
            <a:extLst/>
          </a:blip>
          <a:stretch>
            <a:fillRect/>
          </a:stretch>
        </p:blipFill>
        <p:spPr>
          <a:xfrm>
            <a:off x="7834876" y="397718"/>
            <a:ext cx="2451101" cy="3267336"/>
          </a:xfrm>
          <a:prstGeom prst="rect">
            <a:avLst/>
          </a:prstGeom>
          <a:ln w="25400">
            <a:solidFill/>
            <a:miter lim="400000"/>
          </a:ln>
        </p:spPr>
      </p:pic>
      <p:pic>
        <p:nvPicPr>
          <p:cNvPr id="370" name="droppedImage.pdf"/>
          <p:cNvPicPr/>
          <p:nvPr/>
        </p:nvPicPr>
        <p:blipFill>
          <a:blip r:embed="rId4">
            <a:extLst/>
          </a:blip>
          <a:stretch>
            <a:fillRect/>
          </a:stretch>
        </p:blipFill>
        <p:spPr>
          <a:xfrm>
            <a:off x="9825718" y="4071551"/>
            <a:ext cx="3087915" cy="2336801"/>
          </a:xfrm>
          <a:prstGeom prst="rect">
            <a:avLst/>
          </a:prstGeom>
          <a:ln w="12700">
            <a:miter lim="400000"/>
          </a:ln>
        </p:spPr>
      </p:pic>
      <p:pic>
        <p:nvPicPr>
          <p:cNvPr id="371" name="4 - Lines should be spaced 2m apart.jpg"/>
          <p:cNvPicPr/>
          <p:nvPr/>
        </p:nvPicPr>
        <p:blipFill>
          <a:blip r:embed="rId5">
            <a:extLst/>
          </a:blip>
          <a:stretch>
            <a:fillRect/>
          </a:stretch>
        </p:blipFill>
        <p:spPr>
          <a:xfrm>
            <a:off x="8699500" y="7010400"/>
            <a:ext cx="3420534" cy="2565400"/>
          </a:xfrm>
          <a:prstGeom prst="rect">
            <a:avLst/>
          </a:prstGeom>
          <a:ln w="25400">
            <a:solidFill/>
            <a:miter lim="400000"/>
          </a:ln>
        </p:spPr>
      </p:pic>
      <p:pic>
        <p:nvPicPr>
          <p:cNvPr id="372" name="Intertide_zonation_at_Kalaloch.png"/>
          <p:cNvPicPr/>
          <p:nvPr/>
        </p:nvPicPr>
        <p:blipFill>
          <a:blip r:embed="rId6">
            <a:extLst/>
          </a:blip>
          <a:stretch>
            <a:fillRect/>
          </a:stretch>
        </p:blipFill>
        <p:spPr>
          <a:xfrm>
            <a:off x="7861300" y="3835400"/>
            <a:ext cx="1869254" cy="3009901"/>
          </a:xfrm>
          <a:prstGeom prst="rect">
            <a:avLst/>
          </a:prstGeom>
          <a:ln w="25400">
            <a:solidFill/>
            <a:miter lim="400000"/>
          </a:ln>
        </p:spPr>
      </p:pic>
      <p:pic>
        <p:nvPicPr>
          <p:cNvPr id="373" name="10.png"/>
          <p:cNvPicPr/>
          <p:nvPr/>
        </p:nvPicPr>
        <p:blipFill>
          <a:blip r:embed="rId7">
            <a:extLst/>
          </a:blip>
          <a:stretch>
            <a:fillRect/>
          </a:stretch>
        </p:blipFill>
        <p:spPr>
          <a:xfrm>
            <a:off x="10426700" y="393700"/>
            <a:ext cx="2451100" cy="3268134"/>
          </a:xfrm>
          <a:prstGeom prst="rect">
            <a:avLst/>
          </a:prstGeom>
          <a:ln w="25400">
            <a:solidFill/>
            <a:miter lim="400000"/>
          </a:ln>
        </p:spPr>
      </p:pic>
    </p:spTree>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7" name="Shape 377"/>
          <p:cNvSpPr>
            <a:spLocks noGrp="1"/>
          </p:cNvSpPr>
          <p:nvPr>
            <p:ph type="title"/>
          </p:nvPr>
        </p:nvSpPr>
        <p:spPr>
          <a:xfrm>
            <a:off x="0" y="0"/>
            <a:ext cx="12547600" cy="2501900"/>
          </a:xfrm>
          <a:prstGeom prst="rect">
            <a:avLst/>
          </a:prstGeom>
        </p:spPr>
        <p:txBody>
          <a:bodyPr/>
          <a:lstStyle>
            <a:lvl1pPr>
              <a:defRPr sz="7200" b="1">
                <a:solidFill>
                  <a:srgbClr val="00A3D7"/>
                </a:solidFill>
                <a:latin typeface="Arial"/>
                <a:ea typeface="Arial"/>
                <a:cs typeface="Arial"/>
                <a:sym typeface="Arial"/>
              </a:defRPr>
            </a:lvl1pPr>
          </a:lstStyle>
          <a:p>
            <a:pPr lvl="0">
              <a:defRPr sz="1800" b="0">
                <a:solidFill>
                  <a:srgbClr val="000000"/>
                </a:solidFill>
              </a:defRPr>
            </a:pPr>
            <a:r>
              <a:rPr sz="7200" b="1">
                <a:solidFill>
                  <a:srgbClr val="00A3D7"/>
                </a:solidFill>
              </a:rPr>
              <a:t>Random vs. Systematic Survey</a:t>
            </a:r>
          </a:p>
        </p:txBody>
      </p:sp>
      <p:sp>
        <p:nvSpPr>
          <p:cNvPr id="378" name="Shape 378"/>
          <p:cNvSpPr/>
          <p:nvPr/>
        </p:nvSpPr>
        <p:spPr>
          <a:xfrm>
            <a:off x="762000" y="3175000"/>
            <a:ext cx="12547600" cy="67183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584200">
              <a:lnSpc>
                <a:spcPct val="140000"/>
              </a:lnSpc>
              <a:spcBef>
                <a:spcPts val="400"/>
              </a:spcBef>
              <a:buSzPct val="125000"/>
              <a:defRPr sz="1800"/>
            </a:pPr>
            <a:r>
              <a:rPr sz="3800" b="1" dirty="0">
                <a:latin typeface="Arial"/>
                <a:ea typeface="Arial"/>
                <a:cs typeface="Arial"/>
                <a:sym typeface="Arial"/>
              </a:rPr>
              <a:t>Random</a:t>
            </a:r>
            <a:r>
              <a:rPr sz="3800" dirty="0">
                <a:latin typeface="Arial"/>
                <a:ea typeface="Arial"/>
                <a:cs typeface="Arial"/>
                <a:sym typeface="Arial"/>
              </a:rPr>
              <a:t> </a:t>
            </a:r>
          </a:p>
          <a:p>
            <a:pPr marL="1143000" lvl="2" indent="-381000" defTabSz="584200">
              <a:lnSpc>
                <a:spcPct val="140000"/>
              </a:lnSpc>
              <a:spcBef>
                <a:spcPts val="400"/>
              </a:spcBef>
              <a:buSzPct val="125000"/>
              <a:buChar char="•"/>
              <a:defRPr sz="1800"/>
            </a:pPr>
            <a:r>
              <a:rPr sz="3800" dirty="0">
                <a:latin typeface="Arial"/>
                <a:ea typeface="Arial"/>
                <a:cs typeface="Arial"/>
                <a:sym typeface="Arial"/>
              </a:rPr>
              <a:t>Random points (e.g. along transect)</a:t>
            </a:r>
          </a:p>
          <a:p>
            <a:pPr marL="1143000" lvl="2" indent="-381000" defTabSz="584200">
              <a:lnSpc>
                <a:spcPct val="140000"/>
              </a:lnSpc>
              <a:spcBef>
                <a:spcPts val="400"/>
              </a:spcBef>
              <a:buSzPct val="125000"/>
              <a:buChar char="•"/>
              <a:defRPr sz="1800"/>
            </a:pPr>
            <a:endParaRPr sz="3800" b="1" dirty="0">
              <a:latin typeface="Arial"/>
              <a:ea typeface="Arial"/>
              <a:cs typeface="Arial"/>
              <a:sym typeface="Arial"/>
            </a:endParaRPr>
          </a:p>
          <a:p>
            <a:pPr lvl="0" defTabSz="584200">
              <a:lnSpc>
                <a:spcPct val="140000"/>
              </a:lnSpc>
              <a:spcBef>
                <a:spcPts val="400"/>
              </a:spcBef>
              <a:buSzPct val="125000"/>
              <a:defRPr sz="1800"/>
            </a:pPr>
            <a:r>
              <a:rPr sz="3800" b="1" dirty="0">
                <a:latin typeface="Arial"/>
                <a:ea typeface="Arial"/>
                <a:cs typeface="Arial"/>
                <a:sym typeface="Arial"/>
              </a:rPr>
              <a:t>Systematic</a:t>
            </a:r>
            <a:r>
              <a:rPr sz="3800" dirty="0">
                <a:latin typeface="Arial"/>
                <a:ea typeface="Arial"/>
                <a:cs typeface="Arial"/>
                <a:sym typeface="Arial"/>
              </a:rPr>
              <a:t> (regular)</a:t>
            </a:r>
          </a:p>
          <a:p>
            <a:pPr marL="1143000" lvl="2" indent="-381000" defTabSz="584200">
              <a:lnSpc>
                <a:spcPct val="140000"/>
              </a:lnSpc>
              <a:spcBef>
                <a:spcPts val="400"/>
              </a:spcBef>
              <a:buSzPct val="125000"/>
              <a:buChar char="•"/>
              <a:defRPr sz="1800"/>
            </a:pPr>
            <a:r>
              <a:rPr sz="3800" dirty="0">
                <a:latin typeface="Arial"/>
                <a:ea typeface="Arial"/>
                <a:cs typeface="Arial"/>
                <a:sym typeface="Arial"/>
              </a:rPr>
              <a:t>Transect points a set distance apart </a:t>
            </a:r>
          </a:p>
          <a:p>
            <a:pPr marL="381000" lvl="0" indent="-381000" defTabSz="584200">
              <a:lnSpc>
                <a:spcPct val="140000"/>
              </a:lnSpc>
              <a:spcBef>
                <a:spcPts val="400"/>
              </a:spcBef>
              <a:buSzPct val="125000"/>
              <a:buChar char="•"/>
              <a:defRPr sz="1800"/>
            </a:pPr>
            <a:endParaRPr sz="3800" dirty="0">
              <a:latin typeface="Arial"/>
              <a:ea typeface="Arial"/>
              <a:cs typeface="Arial"/>
              <a:sym typeface="Arial"/>
            </a:endParaRPr>
          </a:p>
          <a:p>
            <a:pPr lvl="0" defTabSz="584200">
              <a:lnSpc>
                <a:spcPct val="140000"/>
              </a:lnSpc>
              <a:spcBef>
                <a:spcPts val="400"/>
              </a:spcBef>
              <a:buSzPct val="125000"/>
              <a:defRPr sz="1800"/>
            </a:pPr>
            <a:r>
              <a:rPr sz="3800" dirty="0">
                <a:latin typeface="Arial"/>
                <a:ea typeface="Arial"/>
                <a:cs typeface="Arial"/>
                <a:sym typeface="Arial"/>
              </a:rPr>
              <a:t>BOTH valid, choice depends on goal(s)</a:t>
            </a:r>
          </a:p>
          <a:p>
            <a:pPr marL="381000" lvl="0" indent="-381000" defTabSz="584200">
              <a:lnSpc>
                <a:spcPct val="140000"/>
              </a:lnSpc>
              <a:spcBef>
                <a:spcPts val="400"/>
              </a:spcBef>
              <a:buSzPct val="125000"/>
              <a:buChar char="•"/>
              <a:defRPr sz="1800"/>
            </a:pPr>
            <a:endParaRPr sz="3800" dirty="0">
              <a:latin typeface="Arial"/>
              <a:ea typeface="Arial"/>
              <a:cs typeface="Arial"/>
              <a:sym typeface="Arial"/>
            </a:endParaRPr>
          </a:p>
          <a:p>
            <a:pPr marL="1143000" lvl="2" indent="-381000" defTabSz="584200">
              <a:lnSpc>
                <a:spcPct val="140000"/>
              </a:lnSpc>
              <a:spcBef>
                <a:spcPts val="400"/>
              </a:spcBef>
              <a:buSzPct val="125000"/>
              <a:buChar char="•"/>
              <a:defRPr sz="1800"/>
            </a:pPr>
            <a:r>
              <a:rPr sz="3800" dirty="0">
                <a:latin typeface="Arial"/>
                <a:ea typeface="Arial"/>
                <a:cs typeface="Arial"/>
                <a:sym typeface="Arial"/>
              </a:rPr>
              <a:t> T</a:t>
            </a:r>
          </a:p>
          <a:p>
            <a:pPr lvl="0" defTabSz="584200">
              <a:lnSpc>
                <a:spcPct val="140000"/>
              </a:lnSpc>
              <a:spcBef>
                <a:spcPts val="400"/>
              </a:spcBef>
              <a:defRPr sz="1800"/>
            </a:pPr>
            <a:endParaRPr sz="3800" dirty="0">
              <a:latin typeface="Arial"/>
              <a:ea typeface="Arial"/>
              <a:cs typeface="Arial"/>
              <a:sym typeface="Arial"/>
            </a:endParaRPr>
          </a:p>
        </p:txBody>
      </p:sp>
    </p:spTree>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Shape 382"/>
          <p:cNvSpPr>
            <a:spLocks noGrp="1"/>
          </p:cNvSpPr>
          <p:nvPr>
            <p:ph type="title"/>
          </p:nvPr>
        </p:nvSpPr>
        <p:spPr>
          <a:xfrm>
            <a:off x="228600" y="-876300"/>
            <a:ext cx="12547600" cy="2501900"/>
          </a:xfrm>
          <a:prstGeom prst="rect">
            <a:avLst/>
          </a:prstGeom>
        </p:spPr>
        <p:txBody>
          <a:bodyPr/>
          <a:lstStyle>
            <a:lvl1pPr>
              <a:defRPr sz="8000" b="1">
                <a:solidFill>
                  <a:srgbClr val="00A3D7"/>
                </a:solidFill>
                <a:latin typeface="Arial"/>
                <a:ea typeface="Arial"/>
                <a:cs typeface="Arial"/>
                <a:sym typeface="Arial"/>
              </a:defRPr>
            </a:lvl1pPr>
          </a:lstStyle>
          <a:p>
            <a:pPr lvl="0">
              <a:defRPr sz="1800" b="0">
                <a:solidFill>
                  <a:srgbClr val="000000"/>
                </a:solidFill>
              </a:defRPr>
            </a:pPr>
            <a:r>
              <a:rPr sz="8000" b="1" dirty="0">
                <a:solidFill>
                  <a:srgbClr val="00A3D7"/>
                </a:solidFill>
              </a:rPr>
              <a:t>Transect </a:t>
            </a:r>
            <a:r>
              <a:rPr sz="8000" b="1" dirty="0" smtClean="0">
                <a:solidFill>
                  <a:srgbClr val="00A3D7"/>
                </a:solidFill>
              </a:rPr>
              <a:t>Point</a:t>
            </a:r>
            <a:r>
              <a:rPr lang="en-US" dirty="0"/>
              <a:t> </a:t>
            </a:r>
            <a:r>
              <a:rPr lang="en-US" dirty="0" smtClean="0"/>
              <a:t>   </a:t>
            </a:r>
            <a:r>
              <a:rPr sz="8000" b="1" dirty="0" smtClean="0">
                <a:solidFill>
                  <a:srgbClr val="00A3D7"/>
                </a:solidFill>
              </a:rPr>
              <a:t>intercept</a:t>
            </a:r>
            <a:endParaRPr sz="8000" b="1" dirty="0">
              <a:solidFill>
                <a:srgbClr val="00A3D7"/>
              </a:solidFill>
            </a:endParaRPr>
          </a:p>
        </p:txBody>
      </p:sp>
      <p:pic>
        <p:nvPicPr>
          <p:cNvPr id="383" name="droppedImage.pdf"/>
          <p:cNvPicPr/>
          <p:nvPr/>
        </p:nvPicPr>
        <p:blipFill>
          <a:blip r:embed="rId3">
            <a:extLst/>
          </a:blip>
          <a:stretch>
            <a:fillRect/>
          </a:stretch>
        </p:blipFill>
        <p:spPr>
          <a:xfrm>
            <a:off x="48786" y="1727200"/>
            <a:ext cx="12895592" cy="3733800"/>
          </a:xfrm>
          <a:prstGeom prst="rect">
            <a:avLst/>
          </a:prstGeom>
          <a:ln w="12700">
            <a:miter lim="400000"/>
          </a:ln>
        </p:spPr>
      </p:pic>
      <p:pic>
        <p:nvPicPr>
          <p:cNvPr id="384" name="Screen shot 2012-04-17 at 6.14.44 PM.png"/>
          <p:cNvPicPr/>
          <p:nvPr/>
        </p:nvPicPr>
        <p:blipFill>
          <a:blip r:embed="rId4">
            <a:extLst/>
          </a:blip>
          <a:stretch>
            <a:fillRect/>
          </a:stretch>
        </p:blipFill>
        <p:spPr>
          <a:xfrm>
            <a:off x="2654300" y="5740400"/>
            <a:ext cx="7880396" cy="2921001"/>
          </a:xfrm>
          <a:prstGeom prst="rect">
            <a:avLst/>
          </a:prstGeom>
          <a:ln w="12700">
            <a:miter lim="400000"/>
          </a:ln>
        </p:spPr>
      </p:pic>
      <p:sp>
        <p:nvSpPr>
          <p:cNvPr id="385" name="Shape 385"/>
          <p:cNvSpPr/>
          <p:nvPr/>
        </p:nvSpPr>
        <p:spPr>
          <a:xfrm>
            <a:off x="5867400" y="5168900"/>
            <a:ext cx="5207000" cy="317500"/>
          </a:xfrm>
          <a:prstGeom prst="rect">
            <a:avLst/>
          </a:prstGeom>
          <a:solidFill>
            <a:srgbClr val="FFFFFF"/>
          </a:solidFill>
          <a:ln w="25400">
            <a:solidFill>
              <a:srgbClr val="FFFFFF"/>
            </a:solidFill>
            <a:miter lim="400000"/>
          </a:ln>
        </p:spPr>
        <p:txBody>
          <a:bodyPr lIns="0" tIns="0" rIns="0" bIns="0" anchor="ctr"/>
          <a:lstStyle/>
          <a:p>
            <a:pPr lvl="0" algn="ctr" defTabSz="584200">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86" name="Shape 386"/>
          <p:cNvSpPr/>
          <p:nvPr/>
        </p:nvSpPr>
        <p:spPr>
          <a:xfrm>
            <a:off x="5322137" y="8851900"/>
            <a:ext cx="2350071" cy="622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3600">
                <a:latin typeface="Arial"/>
                <a:ea typeface="Arial"/>
                <a:cs typeface="Arial"/>
                <a:sym typeface="Arial"/>
              </a:defRPr>
            </a:lvl1pPr>
          </a:lstStyle>
          <a:p>
            <a:pPr lvl="0">
              <a:defRPr sz="1800"/>
            </a:pPr>
            <a:r>
              <a:rPr sz="3600"/>
              <a:t>Systematic</a:t>
            </a:r>
          </a:p>
        </p:txBody>
      </p:sp>
    </p:spTree>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Shape 390"/>
          <p:cNvSpPr>
            <a:spLocks noGrp="1"/>
          </p:cNvSpPr>
          <p:nvPr>
            <p:ph type="body" idx="1"/>
          </p:nvPr>
        </p:nvSpPr>
        <p:spPr>
          <a:xfrm>
            <a:off x="421877" y="2146300"/>
            <a:ext cx="11938000" cy="7607300"/>
          </a:xfrm>
          <a:prstGeom prst="rect">
            <a:avLst/>
          </a:prstGeom>
        </p:spPr>
        <p:txBody>
          <a:bodyPr/>
          <a:lstStyle/>
          <a:p>
            <a:pPr marL="381000" lvl="0" indent="-381000" algn="l">
              <a:buSzPct val="125000"/>
              <a:buChar char="•"/>
              <a:defRPr sz="1800"/>
            </a:pPr>
            <a:r>
              <a:rPr sz="3600" dirty="0">
                <a:latin typeface="Arial"/>
                <a:ea typeface="Arial"/>
                <a:cs typeface="Arial"/>
                <a:sym typeface="Arial"/>
              </a:rPr>
              <a:t>How did you categorize the substrate and “organisms” in this area? </a:t>
            </a:r>
          </a:p>
          <a:p>
            <a:pPr lvl="0" algn="l">
              <a:buSzPct val="125000"/>
              <a:defRPr sz="1800"/>
            </a:pPr>
            <a:endParaRPr sz="3600" dirty="0">
              <a:latin typeface="Arial"/>
              <a:ea typeface="Arial"/>
              <a:cs typeface="Arial"/>
              <a:sym typeface="Arial"/>
            </a:endParaRPr>
          </a:p>
          <a:p>
            <a:pPr marL="1784350" marR="57799" lvl="4" indent="-450850" algn="l" defTabSz="1295400">
              <a:lnSpc>
                <a:spcPct val="120000"/>
              </a:lnSpc>
              <a:spcBef>
                <a:spcPts val="2800"/>
              </a:spcBef>
              <a:buClr>
                <a:srgbClr val="000000"/>
              </a:buClr>
              <a:buSzPct val="109999"/>
              <a:buFont typeface="Arial Bold"/>
              <a:buChar char="•"/>
              <a:defRPr sz="1800"/>
            </a:pPr>
            <a:r>
              <a:rPr sz="3000" b="1" dirty="0">
                <a:uFill>
                  <a:solidFill/>
                </a:uFill>
                <a:latin typeface="Arial"/>
                <a:ea typeface="Arial"/>
                <a:cs typeface="Arial"/>
                <a:sym typeface="Arial"/>
              </a:rPr>
              <a:t>Substrate</a:t>
            </a:r>
            <a:r>
              <a:rPr sz="3000" dirty="0">
                <a:uFill>
                  <a:solidFill/>
                </a:uFill>
                <a:latin typeface="Arial"/>
                <a:ea typeface="Arial"/>
                <a:cs typeface="Arial"/>
                <a:sym typeface="Arial"/>
              </a:rPr>
              <a:t> - substance on bottom on </a:t>
            </a:r>
            <a:r>
              <a:rPr sz="3000" dirty="0" smtClean="0">
                <a:uFill>
                  <a:solidFill/>
                </a:uFill>
                <a:latin typeface="Arial"/>
                <a:ea typeface="Arial"/>
                <a:cs typeface="Arial"/>
                <a:sym typeface="Arial"/>
              </a:rPr>
              <a:t>environment</a:t>
            </a:r>
            <a:endParaRPr lang="en-US" sz="3000" dirty="0" smtClean="0">
              <a:uFill>
                <a:solidFill/>
              </a:uFill>
              <a:latin typeface="Arial"/>
              <a:ea typeface="Arial"/>
              <a:cs typeface="Arial"/>
              <a:sym typeface="Arial"/>
            </a:endParaRPr>
          </a:p>
          <a:p>
            <a:pPr marL="1784350" marR="57799" lvl="4" indent="-450850" algn="l" defTabSz="1295400">
              <a:lnSpc>
                <a:spcPct val="120000"/>
              </a:lnSpc>
              <a:spcBef>
                <a:spcPts val="2800"/>
              </a:spcBef>
              <a:buClr>
                <a:srgbClr val="000000"/>
              </a:buClr>
              <a:buSzPct val="109999"/>
              <a:buFont typeface="Arial Bold"/>
              <a:buChar char="•"/>
              <a:defRPr sz="1800"/>
            </a:pPr>
            <a:endParaRPr sz="3000" dirty="0">
              <a:uFill>
                <a:solidFill/>
              </a:uFill>
              <a:latin typeface="Arial"/>
              <a:ea typeface="Arial"/>
              <a:cs typeface="Arial"/>
              <a:sym typeface="Arial"/>
            </a:endParaRPr>
          </a:p>
          <a:p>
            <a:pPr marL="1784350" marR="57799" lvl="4" indent="-450850" algn="l" defTabSz="1295400">
              <a:lnSpc>
                <a:spcPct val="120000"/>
              </a:lnSpc>
              <a:spcBef>
                <a:spcPts val="2800"/>
              </a:spcBef>
              <a:buClr>
                <a:srgbClr val="000000"/>
              </a:buClr>
              <a:buSzPct val="109999"/>
              <a:buFont typeface="Arial Bold"/>
              <a:buChar char="•"/>
              <a:defRPr sz="1800"/>
            </a:pPr>
            <a:endParaRPr sz="3800" dirty="0">
              <a:uFill>
                <a:solidFill/>
              </a:uFill>
              <a:latin typeface="Arial"/>
              <a:ea typeface="Arial"/>
              <a:cs typeface="Arial"/>
              <a:sym typeface="Arial"/>
            </a:endParaRPr>
          </a:p>
          <a:p>
            <a:pPr marL="1784350" marR="57799" lvl="4" indent="-450850" algn="l" defTabSz="1295400">
              <a:lnSpc>
                <a:spcPct val="120000"/>
              </a:lnSpc>
              <a:spcBef>
                <a:spcPts val="2800"/>
              </a:spcBef>
              <a:buClr>
                <a:srgbClr val="000000"/>
              </a:buClr>
              <a:buSzPct val="109999"/>
              <a:buFont typeface="Arial Bold"/>
              <a:buChar char="•"/>
              <a:defRPr sz="1800"/>
            </a:pPr>
            <a:endParaRPr sz="3400" dirty="0">
              <a:uFill>
                <a:solidFill/>
              </a:uFill>
              <a:latin typeface="Arial"/>
              <a:ea typeface="Arial"/>
              <a:cs typeface="Arial"/>
              <a:sym typeface="Arial"/>
            </a:endParaRPr>
          </a:p>
          <a:p>
            <a:pPr marL="381000" lvl="0" indent="-381000" algn="l">
              <a:buSzPct val="125000"/>
              <a:buChar char="•"/>
              <a:defRPr sz="1800"/>
            </a:pPr>
            <a:r>
              <a:rPr sz="3600" dirty="0">
                <a:latin typeface="Arial"/>
                <a:ea typeface="Arial"/>
                <a:cs typeface="Arial"/>
                <a:sym typeface="Arial"/>
              </a:rPr>
              <a:t>What are pros of transect point intercept? Cons?</a:t>
            </a:r>
          </a:p>
        </p:txBody>
      </p:sp>
      <p:sp>
        <p:nvSpPr>
          <p:cNvPr id="391" name="Shape 391"/>
          <p:cNvSpPr/>
          <p:nvPr/>
        </p:nvSpPr>
        <p:spPr>
          <a:xfrm>
            <a:off x="1768519" y="4964796"/>
            <a:ext cx="10985501" cy="2425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81000" lvl="0" indent="-381000" defTabSz="584200">
              <a:spcBef>
                <a:spcPts val="400"/>
              </a:spcBef>
              <a:buSzPct val="125000"/>
              <a:buChar char="•"/>
              <a:defRPr sz="1800"/>
            </a:pPr>
            <a:r>
              <a:rPr sz="3000" b="1" dirty="0">
                <a:latin typeface="Arial"/>
                <a:ea typeface="Arial"/>
                <a:cs typeface="Arial"/>
                <a:sym typeface="Arial"/>
              </a:rPr>
              <a:t>Sessile</a:t>
            </a:r>
            <a:r>
              <a:rPr sz="3000" dirty="0">
                <a:latin typeface="Arial"/>
                <a:ea typeface="Arial"/>
                <a:cs typeface="Arial"/>
                <a:sym typeface="Arial"/>
              </a:rPr>
              <a:t> - stationary or immobile organisms</a:t>
            </a:r>
          </a:p>
          <a:p>
            <a:pPr lvl="0" defTabSz="584200">
              <a:spcBef>
                <a:spcPts val="400"/>
              </a:spcBef>
              <a:defRPr sz="1800"/>
            </a:pPr>
            <a:endParaRPr sz="3000" dirty="0">
              <a:latin typeface="Arial"/>
              <a:ea typeface="Arial"/>
              <a:cs typeface="Arial"/>
              <a:sym typeface="Arial"/>
            </a:endParaRPr>
          </a:p>
          <a:p>
            <a:pPr marL="381000" lvl="0" indent="-381000" defTabSz="584200">
              <a:spcBef>
                <a:spcPts val="400"/>
              </a:spcBef>
              <a:buSzPct val="125000"/>
              <a:buChar char="•"/>
              <a:defRPr sz="1800"/>
            </a:pPr>
            <a:r>
              <a:rPr sz="3000" b="1" dirty="0">
                <a:latin typeface="Arial"/>
                <a:ea typeface="Arial"/>
                <a:cs typeface="Arial"/>
                <a:sym typeface="Arial"/>
              </a:rPr>
              <a:t>Benthic</a:t>
            </a:r>
            <a:r>
              <a:rPr sz="3000" dirty="0">
                <a:latin typeface="Arial"/>
                <a:ea typeface="Arial"/>
                <a:cs typeface="Arial"/>
                <a:sym typeface="Arial"/>
              </a:rPr>
              <a:t> - organisms that live close to, or attached to, the bottom </a:t>
            </a:r>
          </a:p>
        </p:txBody>
      </p:sp>
      <p:sp>
        <p:nvSpPr>
          <p:cNvPr id="392" name="Shape 392"/>
          <p:cNvSpPr/>
          <p:nvPr/>
        </p:nvSpPr>
        <p:spPr>
          <a:xfrm>
            <a:off x="228600" y="-876300"/>
            <a:ext cx="12547600" cy="25019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lstStyle>
            <a:lvl1pPr algn="ctr" defTabSz="584200">
              <a:defRPr sz="8000" b="1">
                <a:solidFill>
                  <a:srgbClr val="00A3D7"/>
                </a:solidFill>
                <a:latin typeface="Arial"/>
                <a:ea typeface="Arial"/>
                <a:cs typeface="Arial"/>
                <a:sym typeface="Arial"/>
              </a:defRPr>
            </a:lvl1pPr>
          </a:lstStyle>
          <a:p>
            <a:pPr lvl="0">
              <a:defRPr sz="1800" b="0">
                <a:solidFill>
                  <a:srgbClr val="000000"/>
                </a:solidFill>
              </a:defRPr>
            </a:pPr>
            <a:r>
              <a:rPr sz="8000" b="1">
                <a:solidFill>
                  <a:srgbClr val="00A3D7"/>
                </a:solidFill>
              </a:rPr>
              <a:t>Transect Point intercept</a:t>
            </a:r>
          </a:p>
        </p:txBody>
      </p:sp>
    </p:spTree>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a:spLocks noGrp="1"/>
          </p:cNvSpPr>
          <p:nvPr>
            <p:ph type="title"/>
          </p:nvPr>
        </p:nvSpPr>
        <p:spPr>
          <a:xfrm>
            <a:off x="228600" y="-876300"/>
            <a:ext cx="12547600" cy="2501900"/>
          </a:xfrm>
          <a:prstGeom prst="rect">
            <a:avLst/>
          </a:prstGeom>
        </p:spPr>
        <p:txBody>
          <a:bodyPr/>
          <a:lstStyle>
            <a:lvl1pPr>
              <a:defRPr sz="8000" b="1">
                <a:solidFill>
                  <a:srgbClr val="00A3D7"/>
                </a:solidFill>
                <a:latin typeface="Arial"/>
                <a:ea typeface="Arial"/>
                <a:cs typeface="Arial"/>
                <a:sym typeface="Arial"/>
              </a:defRPr>
            </a:lvl1pPr>
          </a:lstStyle>
          <a:p>
            <a:pPr lvl="0">
              <a:defRPr sz="1800" b="0">
                <a:solidFill>
                  <a:srgbClr val="000000"/>
                </a:solidFill>
              </a:defRPr>
            </a:pPr>
            <a:r>
              <a:rPr sz="8000" b="1">
                <a:solidFill>
                  <a:srgbClr val="00A3D7"/>
                </a:solidFill>
              </a:rPr>
              <a:t>Quadrats</a:t>
            </a:r>
          </a:p>
        </p:txBody>
      </p:sp>
      <p:sp>
        <p:nvSpPr>
          <p:cNvPr id="397" name="Shape 397"/>
          <p:cNvSpPr/>
          <p:nvPr/>
        </p:nvSpPr>
        <p:spPr>
          <a:xfrm>
            <a:off x="393700" y="2120900"/>
            <a:ext cx="12217400" cy="58420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lgn="ctr" defTabSz="584200">
              <a:spcBef>
                <a:spcPts val="400"/>
              </a:spcBef>
              <a:defRPr sz="1800"/>
            </a:pPr>
            <a:r>
              <a:rPr sz="3600">
                <a:latin typeface="Arial"/>
                <a:ea typeface="Arial"/>
                <a:cs typeface="Arial"/>
                <a:sym typeface="Arial"/>
              </a:rPr>
              <a:t>A </a:t>
            </a:r>
            <a:r>
              <a:rPr sz="3600" b="1">
                <a:latin typeface="Arial"/>
                <a:ea typeface="Arial"/>
                <a:cs typeface="Arial"/>
                <a:sym typeface="Arial"/>
              </a:rPr>
              <a:t>quadrat</a:t>
            </a:r>
            <a:r>
              <a:rPr sz="3600">
                <a:latin typeface="Arial"/>
                <a:ea typeface="Arial"/>
                <a:cs typeface="Arial"/>
                <a:sym typeface="Arial"/>
              </a:rPr>
              <a:t> is a area of known size and dimensions, generally square, often with string that divides the area into a set number of squares </a:t>
            </a:r>
          </a:p>
          <a:p>
            <a:pPr lvl="0" algn="ctr" defTabSz="584200">
              <a:spcBef>
                <a:spcPts val="400"/>
              </a:spcBef>
              <a:defRPr sz="1800"/>
            </a:pPr>
            <a:endParaRPr sz="3600">
              <a:latin typeface="Arial"/>
              <a:ea typeface="Arial"/>
              <a:cs typeface="Arial"/>
              <a:sym typeface="Arial"/>
            </a:endParaRPr>
          </a:p>
          <a:p>
            <a:pPr lvl="0" algn="ctr" defTabSz="584200">
              <a:spcBef>
                <a:spcPts val="400"/>
              </a:spcBef>
              <a:defRPr sz="1800"/>
            </a:pPr>
            <a:endParaRPr sz="3600">
              <a:latin typeface="Arial"/>
              <a:ea typeface="Arial"/>
              <a:cs typeface="Arial"/>
              <a:sym typeface="Arial"/>
            </a:endParaRPr>
          </a:p>
        </p:txBody>
      </p:sp>
      <p:pic>
        <p:nvPicPr>
          <p:cNvPr id="398" name="droppedImage.pdf"/>
          <p:cNvPicPr/>
          <p:nvPr/>
        </p:nvPicPr>
        <p:blipFill>
          <a:blip r:embed="rId3">
            <a:extLst/>
          </a:blip>
          <a:stretch>
            <a:fillRect/>
          </a:stretch>
        </p:blipFill>
        <p:spPr>
          <a:xfrm>
            <a:off x="736192" y="4303652"/>
            <a:ext cx="5753508" cy="4889501"/>
          </a:xfrm>
          <a:prstGeom prst="rect">
            <a:avLst/>
          </a:prstGeom>
          <a:ln w="12700">
            <a:miter lim="400000"/>
          </a:ln>
        </p:spPr>
      </p:pic>
      <p:pic>
        <p:nvPicPr>
          <p:cNvPr id="399" name="droppedImage.pdf"/>
          <p:cNvPicPr/>
          <p:nvPr/>
        </p:nvPicPr>
        <p:blipFill>
          <a:blip r:embed="rId4">
            <a:extLst/>
          </a:blip>
          <a:stretch>
            <a:fillRect/>
          </a:stretch>
        </p:blipFill>
        <p:spPr>
          <a:xfrm>
            <a:off x="6883400" y="4356100"/>
            <a:ext cx="5283200" cy="4806846"/>
          </a:xfrm>
          <a:prstGeom prst="rect">
            <a:avLst/>
          </a:prstGeom>
          <a:ln w="12700">
            <a:miter lim="400000"/>
          </a:ln>
        </p:spPr>
      </p:pic>
      <p:sp>
        <p:nvSpPr>
          <p:cNvPr id="400" name="Shape 400"/>
          <p:cNvSpPr/>
          <p:nvPr/>
        </p:nvSpPr>
        <p:spPr>
          <a:xfrm>
            <a:off x="3684122" y="9350939"/>
            <a:ext cx="9461501" cy="360822"/>
          </a:xfrm>
          <a:prstGeom prst="rect">
            <a:avLst/>
          </a:prstGeom>
          <a:ln w="12700">
            <a:miter lim="400000"/>
          </a:ln>
        </p:spPr>
        <p:txBody>
          <a:bodyPr lIns="50800" tIns="50800" rIns="50800" bIns="50800" anchor="ctr">
            <a:spAutoFit/>
          </a:bodyPr>
          <a:lstStyle/>
          <a:p>
            <a:pPr lvl="0" algn="ctr" defTabSz="584200">
              <a:defRPr sz="1800">
                <a:solidFill>
                  <a:srgbClr val="00A3D7"/>
                </a:solidFill>
                <a:latin typeface="Arial"/>
                <a:ea typeface="Arial"/>
                <a:cs typeface="Arial"/>
                <a:sym typeface="Arial"/>
              </a:defRPr>
            </a:pPr>
            <a:endParaRPr/>
          </a:p>
        </p:txBody>
      </p:sp>
    </p:spTree>
  </p:cSld>
  <p:clrMapOvr>
    <a:masterClrMapping/>
  </p:clrMapOvr>
  <p:transition xmlns:p14="http://schemas.microsoft.com/office/powerpoint/2010/mai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80</TotalTime>
  <Words>2206</Words>
  <Application>Microsoft Macintosh PowerPoint</Application>
  <PresentationFormat>Custom</PresentationFormat>
  <Paragraphs>193</Paragraphs>
  <Slides>19</Slides>
  <Notes>19</Notes>
  <HiddenSlides>5</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White</vt:lpstr>
      <vt:lpstr>Sampling for Abundance</vt:lpstr>
      <vt:lpstr>Practice Sampling</vt:lpstr>
      <vt:lpstr>Census vs. Survey</vt:lpstr>
      <vt:lpstr>Transects</vt:lpstr>
      <vt:lpstr>Transects</vt:lpstr>
      <vt:lpstr>Random vs. Systematic Survey</vt:lpstr>
      <vt:lpstr>Transect Point    intercept</vt:lpstr>
      <vt:lpstr>PowerPoint Presentation</vt:lpstr>
      <vt:lpstr>Quadrats</vt:lpstr>
      <vt:lpstr>Placing Quadrats</vt:lpstr>
      <vt:lpstr>Quadrat Point intercept </vt:lpstr>
      <vt:lpstr>Quadrat Point intercept </vt:lpstr>
      <vt:lpstr>PowerPoint Presentation</vt:lpstr>
      <vt:lpstr>PowerPoint Presentation</vt:lpstr>
      <vt:lpstr>Quadrat Percent Cover Squares Modification</vt:lpstr>
      <vt:lpstr>Descriptive Statistics</vt:lpstr>
      <vt:lpstr>Integrating Physical and Chemical Parameters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Sampling for Abundance</dc:title>
  <cp:lastModifiedBy>Joanna Philippoff</cp:lastModifiedBy>
  <cp:revision>26</cp:revision>
  <dcterms:modified xsi:type="dcterms:W3CDTF">2016-02-18T10:20:23Z</dcterms:modified>
</cp:coreProperties>
</file>