
<file path=[Content_Types].xml><?xml version="1.0" encoding="utf-8"?>
<Types xmlns="http://schemas.openxmlformats.org/package/2006/content-types">
  <Default Extension="rels" ContentType="application/vnd.openxmlformats-package.relationships+xml"/>
  <Override PartName="/ppt/slides/slide14.xml" ContentType="application/vnd.openxmlformats-officedocument.presentationml.slide+xml"/>
  <Override PartName="/ppt/notesSlides/notesSlide16.xml" ContentType="application/vnd.openxmlformats-officedocument.presentationml.notesSlide+xml"/>
  <Override PartName="/ppt/embeddings/oleObject1.bin" ContentType="application/vnd.openxmlformats-officedocument.oleObject"/>
  <Default Extension="xml" ContentType="application/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slides/slide5.xml" ContentType="application/vnd.openxmlformats-officedocument.presentationml.slide+xml"/>
  <Override PartName="/ppt/notesSlides/notesSlide9.xml" ContentType="application/vnd.openxmlformats-officedocument.presentationml.notes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ppt/notesSlides/notesSlide15.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Override PartName="/ppt/notesSlides/notesSlide30.xml" ContentType="application/vnd.openxmlformats-officedocument.presentationml.notesSlide+xml"/>
  <Override PartName="/ppt/slides/slide27.xml" ContentType="application/vnd.openxmlformats-officedocument.presentationml.slide+xml"/>
  <Default Extension="vml" ContentType="application/vnd.openxmlformats-officedocument.vmlDrawing"/>
  <Override PartName="/ppt/notesSlides/notesSlide29.xml" ContentType="application/vnd.openxmlformats-officedocument.presentationml.notesSlide+xml"/>
  <Override PartName="/ppt/slides/slide20.xml" ContentType="application/vnd.openxmlformats-officedocument.presentationml.slide+xml"/>
  <Default Extension="emf" ContentType="image/x-emf"/>
  <Override PartName="/ppt/notesSlides/notesSlide22.xml" ContentType="application/vnd.openxmlformats-officedocument.presentationml.notesSlide+xml"/>
  <Override PartName="/ppt/slides/slide4.xml" ContentType="application/vnd.openxmlformats-officedocument.presentationml.slide+xml"/>
  <Override PartName="/ppt/slides/slide19.xml" ContentType="application/vnd.openxmlformats-officedocument.presentationml.slide+xml"/>
  <Override PartName="/ppt/notesSlides/notesSlide8.xml" ContentType="application/vnd.openxmlformats-officedocument.presentationml.notesSlide+xml"/>
  <Default Extension="png" ContentType="image/png"/>
  <Override PartName="/ppt/slideLayouts/slideLayout4.xml" ContentType="application/vnd.openxmlformats-officedocument.presentationml.slideLayout+xml"/>
  <Override PartName="/ppt/slides/slide12.xml" ContentType="application/vnd.openxmlformats-officedocument.presentationml.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26.xml" ContentType="application/vnd.openxmlformats-officedocument.presentationml.slide+xml"/>
  <Override PartName="/ppt/notesSlides/notesSlide28.xml" ContentType="application/vnd.openxmlformats-officedocument.presentationml.notesSlide+xml"/>
  <Override PartName="/ppt/notesSlides/notesSlide21.xml" ContentType="application/vnd.openxmlformats-officedocument.presentationml.notesSlide+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slides/slide25.xml" ContentType="application/vnd.openxmlformats-officedocument.presentationml.slide+xml"/>
  <Override PartName="/ppt/notesSlides/notesSlide27.xml" ContentType="application/vnd.openxmlformats-officedocument.presentationml.notesSlide+xml"/>
  <Override PartName="/ppt/slides/slide9.xml" ContentType="application/vnd.openxmlformats-officedocument.presentationml.slide+xml"/>
  <Override PartName="/ppt/slideLayouts/slideLayout9.xml" ContentType="application/vnd.openxmlformats-officedocument.presentationml.slideLayout+xml"/>
  <Override PartName="/ppt/notesSlides/notesSlide20.xml" ContentType="application/vnd.openxmlformats-officedocument.presentationml.notesSlide+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notesSlides/notesSlide19.xml" ContentType="application/vnd.openxmlformats-officedocument.presentationml.notesSlide+xml"/>
  <Override PartName="/ppt/slides/slide10.xml" ContentType="application/vnd.openxmlformats-officedocument.presentationml.slide+xml"/>
  <Override PartName="/ppt/notesSlides/notesSlide12.xml" ContentType="application/vnd.openxmlformats-officedocument.presentationml.notesSlide+xml"/>
  <Default Extension="wmf" ContentType="image/x-wmf"/>
  <Override PartName="/docProps/app.xml" ContentType="application/vnd.openxmlformats-officedocument.extended-properties+xml"/>
  <Override PartName="/ppt/notesSlides/notesSlide4.xml" ContentType="application/vnd.openxmlformats-officedocument.presentationml.notesSlide+xml"/>
  <Override PartName="/ppt/slideLayouts/slideLayout12.xml" ContentType="application/vnd.openxmlformats-officedocument.presentationml.slideLayout+xml"/>
  <Override PartName="/ppt/slides/slide24.xml" ContentType="application/vnd.openxmlformats-officedocument.presentationml.slide+xml"/>
  <Override PartName="/ppt/notesSlides/notesSlide26.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Override PartName="/ppt/notesSlides/notesSlide18.xml" ContentType="application/vnd.openxmlformats-officedocument.presentationml.notesSlide+xml"/>
  <Default Extension="jpeg" ContentType="image/jpeg"/>
  <Override PartName="/ppt/viewProps.xml" ContentType="application/vnd.openxmlformats-officedocument.presentationml.viewProps+xml"/>
  <Override PartName="/ppt/notesSlides/notesSlide11.xml" ContentType="application/vnd.openxmlformats-officedocument.presentationml.notesSlide+xml"/>
  <Override PartName="/ppt/notesSlides/notesSlide3.xml" ContentType="application/vnd.openxmlformats-officedocument.presentationml.notesSlide+xml"/>
  <Override PartName="/ppt/theme/theme2.xml" ContentType="application/vnd.openxmlformats-officedocument.theme+xml"/>
  <Override PartName="/ppt/slideLayouts/slideLayout11.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slides/slide7.xml" ContentType="application/vnd.openxmlformats-officedocument.presentationml.slide+xml"/>
  <Override PartName="/ppt/slideLayouts/slideLayout7.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notesSlides/notesSlide17.xml" ContentType="application/vnd.openxmlformats-officedocument.presentationml.notesSlide+xml"/>
  <Override PartName="/ppt/notesSlides/notesSlide2.xml" ContentType="application/vnd.openxmlformats-officedocument.presentationml.notesSlide+xml"/>
  <Override PartName="/ppt/slides/slide29.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presentation.xml" ContentType="application/vnd.openxmlformats-officedocument.presentationml.presentation.main+xml"/>
  <Override PartName="/ppt/notesSlides/notesSlide24.xml" ContentType="application/vnd.openxmlformats-officedocument.presentationml.notesSlide+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48" r:id="rId1"/>
  </p:sldMasterIdLst>
  <p:notesMasterIdLst>
    <p:notesMasterId r:id="rId33"/>
  </p:notesMasterIdLst>
  <p:sldIdLst>
    <p:sldId id="583" r:id="rId2"/>
    <p:sldId id="598" r:id="rId3"/>
    <p:sldId id="599" r:id="rId4"/>
    <p:sldId id="608" r:id="rId5"/>
    <p:sldId id="543" r:id="rId6"/>
    <p:sldId id="547" r:id="rId7"/>
    <p:sldId id="609" r:id="rId8"/>
    <p:sldId id="611" r:id="rId9"/>
    <p:sldId id="622" r:id="rId10"/>
    <p:sldId id="625" r:id="rId11"/>
    <p:sldId id="626" r:id="rId12"/>
    <p:sldId id="555" r:id="rId13"/>
    <p:sldId id="490" r:id="rId14"/>
    <p:sldId id="627" r:id="rId15"/>
    <p:sldId id="512" r:id="rId16"/>
    <p:sldId id="612" r:id="rId17"/>
    <p:sldId id="579" r:id="rId18"/>
    <p:sldId id="355" r:id="rId19"/>
    <p:sldId id="550" r:id="rId20"/>
    <p:sldId id="352" r:id="rId21"/>
    <p:sldId id="562" r:id="rId22"/>
    <p:sldId id="613" r:id="rId23"/>
    <p:sldId id="591" r:id="rId24"/>
    <p:sldId id="590" r:id="rId25"/>
    <p:sldId id="614" r:id="rId26"/>
    <p:sldId id="616" r:id="rId27"/>
    <p:sldId id="615" r:id="rId28"/>
    <p:sldId id="629" r:id="rId29"/>
    <p:sldId id="630" r:id="rId30"/>
    <p:sldId id="631" r:id="rId31"/>
    <p:sldId id="632" r:id="rId32"/>
  </p:sldIdLst>
  <p:sldSz cx="9144000" cy="6858000" type="screen4x3"/>
  <p:notesSz cx="6858000" cy="9144000"/>
  <p:defaultTextStyle>
    <a:defPPr>
      <a:defRPr lang="en-US"/>
    </a:defPPr>
    <a:lvl1pPr algn="l" rtl="0" fontAlgn="base">
      <a:spcBef>
        <a:spcPct val="0"/>
      </a:spcBef>
      <a:spcAft>
        <a:spcPct val="0"/>
      </a:spcAft>
      <a:defRPr sz="4400" kern="1200">
        <a:solidFill>
          <a:schemeClr val="tx1"/>
        </a:solidFill>
        <a:latin typeface="Times New Roman" charset="0"/>
        <a:ea typeface="ＭＳ Ｐゴシック" charset="0"/>
        <a:cs typeface="ＭＳ Ｐゴシック" charset="0"/>
      </a:defRPr>
    </a:lvl1pPr>
    <a:lvl2pPr marL="457200" algn="l" rtl="0" fontAlgn="base">
      <a:spcBef>
        <a:spcPct val="0"/>
      </a:spcBef>
      <a:spcAft>
        <a:spcPct val="0"/>
      </a:spcAft>
      <a:defRPr sz="4400" kern="1200">
        <a:solidFill>
          <a:schemeClr val="tx1"/>
        </a:solidFill>
        <a:latin typeface="Times New Roman" charset="0"/>
        <a:ea typeface="ＭＳ Ｐゴシック" charset="0"/>
        <a:cs typeface="ＭＳ Ｐゴシック" charset="0"/>
      </a:defRPr>
    </a:lvl2pPr>
    <a:lvl3pPr marL="914400" algn="l" rtl="0" fontAlgn="base">
      <a:spcBef>
        <a:spcPct val="0"/>
      </a:spcBef>
      <a:spcAft>
        <a:spcPct val="0"/>
      </a:spcAft>
      <a:defRPr sz="4400" kern="1200">
        <a:solidFill>
          <a:schemeClr val="tx1"/>
        </a:solidFill>
        <a:latin typeface="Times New Roman" charset="0"/>
        <a:ea typeface="ＭＳ Ｐゴシック" charset="0"/>
        <a:cs typeface="ＭＳ Ｐゴシック" charset="0"/>
      </a:defRPr>
    </a:lvl3pPr>
    <a:lvl4pPr marL="1371600" algn="l" rtl="0" fontAlgn="base">
      <a:spcBef>
        <a:spcPct val="0"/>
      </a:spcBef>
      <a:spcAft>
        <a:spcPct val="0"/>
      </a:spcAft>
      <a:defRPr sz="4400" kern="1200">
        <a:solidFill>
          <a:schemeClr val="tx1"/>
        </a:solidFill>
        <a:latin typeface="Times New Roman" charset="0"/>
        <a:ea typeface="ＭＳ Ｐゴシック" charset="0"/>
        <a:cs typeface="ＭＳ Ｐゴシック" charset="0"/>
      </a:defRPr>
    </a:lvl4pPr>
    <a:lvl5pPr marL="1828800" algn="l" rtl="0" fontAlgn="base">
      <a:spcBef>
        <a:spcPct val="0"/>
      </a:spcBef>
      <a:spcAft>
        <a:spcPct val="0"/>
      </a:spcAft>
      <a:defRPr sz="4400"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sz="4400"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sz="4400"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sz="4400"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sz="4400" kern="1200">
        <a:solidFill>
          <a:schemeClr val="tx1"/>
        </a:solidFill>
        <a:latin typeface="Times New Roman"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hiddenSlides="1"/>
  <p:clrMru>
    <a:srgbClr val="0066FF"/>
    <a:srgbClr val="3366FF"/>
    <a:srgbClr val="CC3300"/>
    <a:srgbClr val="F80000"/>
    <a:srgbClr val="FF0066"/>
    <a:srgbClr val="FF6600"/>
    <a:srgbClr val="008000"/>
    <a:srgbClr val="9933FF"/>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20"/>
    <p:restoredTop sz="87077" autoAdjust="0"/>
  </p:normalViewPr>
  <p:slideViewPr>
    <p:cSldViewPr>
      <p:cViewPr>
        <p:scale>
          <a:sx n="90" d="100"/>
          <a:sy n="90" d="100"/>
        </p:scale>
        <p:origin x="-1312" y="-232"/>
      </p:cViewPr>
      <p:guideLst>
        <p:guide orient="horz" pos="2160"/>
        <p:guide pos="2880"/>
      </p:guideLst>
    </p:cSldViewPr>
  </p:slideViewPr>
  <p:outlineViewPr>
    <p:cViewPr>
      <p:scale>
        <a:sx n="33" d="100"/>
        <a:sy n="33" d="100"/>
      </p:scale>
      <p:origin x="0" y="30"/>
    </p:cViewPr>
  </p:outlineViewPr>
  <p:notesTextViewPr>
    <p:cViewPr>
      <p:scale>
        <a:sx n="100" d="100"/>
        <a:sy n="100" d="100"/>
      </p:scale>
      <p:origin x="0" y="0"/>
    </p:cViewPr>
  </p:notesTextViewPr>
  <p:sorterViewPr>
    <p:cViewPr>
      <p:scale>
        <a:sx n="66" d="100"/>
        <a:sy n="66" d="100"/>
      </p:scale>
      <p:origin x="0" y="6846"/>
    </p:cViewPr>
  </p:sorter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86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ea typeface="+mn-ea"/>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286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86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ea typeface="+mn-ea"/>
                <a:cs typeface="+mn-cs"/>
              </a:defRPr>
            </a:lvl1pPr>
          </a:lstStyle>
          <a:p>
            <a:pPr>
              <a:defRPr/>
            </a:pPr>
            <a:endParaRPr lang="en-US"/>
          </a:p>
        </p:txBody>
      </p:sp>
      <p:sp>
        <p:nvSpPr>
          <p:cNvPr id="286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4AED43D-AE32-E346-89BF-7025B96FE799}"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965186966"/>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ＭＳ Ｐゴシック"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5" name="Slide Image Placeholder 1"/>
          <p:cNvSpPr>
            <a:spLocks noGrp="1" noRot="1" noChangeAspect="1"/>
          </p:cNvSpPr>
          <p:nvPr>
            <p:ph type="sldImg"/>
          </p:nvPr>
        </p:nvSpPr>
        <p:spPr>
          <a:ln/>
        </p:spPr>
      </p:sp>
      <p:sp>
        <p:nvSpPr>
          <p:cNvPr id="16386"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endParaRPr lang="en-US" dirty="0">
              <a:latin typeface="Times New Roman" charset="0"/>
            </a:endParaRPr>
          </a:p>
        </p:txBody>
      </p:sp>
      <p:sp>
        <p:nvSpPr>
          <p:cNvPr id="16387"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45C49A56-7C96-794F-97D2-08B4C0C7CC2F}" type="slidenum">
              <a:rPr lang="en-US" sz="1200"/>
              <a:pPr eaLnBrk="1" hangingPunct="1"/>
              <a:t>1</a:t>
            </a:fld>
            <a:endParaRPr 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45A2E9-8454-CD48-B44F-97B5DDDABD04}" type="slidenum">
              <a:rPr lang="en-US"/>
              <a:pPr>
                <a:defRPr/>
              </a:pPr>
              <a:t>10</a:t>
            </a:fld>
            <a:endParaRPr lang="en-US"/>
          </a:p>
        </p:txBody>
      </p:sp>
      <p:sp>
        <p:nvSpPr>
          <p:cNvPr id="9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94211" name="Rectangle 3"/>
          <p:cNvSpPr>
            <a:spLocks noGrp="1" noChangeArrowheads="1"/>
          </p:cNvSpPr>
          <p:nvPr>
            <p:ph type="body" idx="1"/>
          </p:nvPr>
        </p:nvSpPr>
        <p:spPr/>
        <p:txBody>
          <a:bodyPr/>
          <a:lstStyle/>
          <a:p>
            <a:pPr eaLnBrk="1" hangingPunct="1">
              <a:defRPr/>
            </a:pPr>
            <a:r>
              <a:rPr lang="en-US" dirty="0" smtClean="0"/>
              <a:t>These slides show</a:t>
            </a:r>
            <a:r>
              <a:rPr lang="en-US" baseline="0" dirty="0" smtClean="0"/>
              <a:t> an example of how waves affect temperature. </a:t>
            </a:r>
          </a:p>
          <a:p>
            <a:pPr eaLnBrk="1" hangingPunct="1">
              <a:defRPr/>
            </a:pPr>
            <a:endParaRPr lang="en-US" baseline="0" dirty="0" smtClean="0"/>
          </a:p>
          <a:p>
            <a:pPr eaLnBrk="1" hangingPunct="1">
              <a:defRPr/>
            </a:pPr>
            <a:r>
              <a:rPr lang="en-US" baseline="0" dirty="0" smtClean="0"/>
              <a:t>The waves dramatically lowers substrate (bottom) temperature very quickly. This makes it hard to examine water quality factors in the intertidal. </a:t>
            </a:r>
            <a:endParaRPr lang="en-US" dirty="0" smtClean="0"/>
          </a:p>
          <a:p>
            <a:pPr eaLnBrk="1" hangingPunct="1">
              <a:defRPr/>
            </a:pPr>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45A2E9-8454-CD48-B44F-97B5DDDABD04}" type="slidenum">
              <a:rPr lang="en-US"/>
              <a:pPr>
                <a:defRPr/>
              </a:pPr>
              <a:t>11</a:t>
            </a:fld>
            <a:endParaRPr lang="en-US"/>
          </a:p>
        </p:txBody>
      </p:sp>
      <p:sp>
        <p:nvSpPr>
          <p:cNvPr id="9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94211" name="Rectangle 3"/>
          <p:cNvSpPr>
            <a:spLocks noGrp="1" noChangeArrowheads="1"/>
          </p:cNvSpPr>
          <p:nvPr>
            <p:ph type="body" idx="1"/>
          </p:nvPr>
        </p:nvSpPr>
        <p:spPr/>
        <p:txBody>
          <a:bodyPr/>
          <a:lstStyle/>
          <a:p>
            <a:pPr eaLnBrk="1" hangingPunct="1">
              <a:defRPr/>
            </a:pPr>
            <a:r>
              <a:rPr lang="en-US" dirty="0" smtClean="0"/>
              <a:t>These slides show</a:t>
            </a:r>
            <a:r>
              <a:rPr lang="en-US" baseline="0" dirty="0" smtClean="0"/>
              <a:t> an example of how waves affect temperature. </a:t>
            </a:r>
          </a:p>
          <a:p>
            <a:pPr eaLnBrk="1" hangingPunct="1">
              <a:defRPr/>
            </a:pPr>
            <a:endParaRPr lang="en-US" baseline="0" dirty="0" smtClean="0"/>
          </a:p>
          <a:p>
            <a:pPr eaLnBrk="1" hangingPunct="1">
              <a:defRPr/>
            </a:pPr>
            <a:r>
              <a:rPr lang="en-US" baseline="0" dirty="0" smtClean="0"/>
              <a:t>The waves dramatically lowers substrate (bottom) temperature very quickly. This makes it hard to examine water quality factors in the intertidal. </a:t>
            </a:r>
            <a:endParaRPr lang="en-US" dirty="0" smtClean="0"/>
          </a:p>
          <a:p>
            <a:pPr eaLnBrk="1" hangingPunct="1">
              <a:defRPr/>
            </a:pP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7" name="Slide Image Placeholder 1"/>
          <p:cNvSpPr>
            <a:spLocks noGrp="1" noRot="1" noChangeAspect="1"/>
          </p:cNvSpPr>
          <p:nvPr>
            <p:ph type="sldImg"/>
          </p:nvPr>
        </p:nvSpPr>
        <p:spPr>
          <a:ln/>
        </p:spPr>
      </p:sp>
      <p:sp>
        <p:nvSpPr>
          <p:cNvPr id="34818"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a:lnSpc>
                <a:spcPct val="80000"/>
              </a:lnSpc>
            </a:pPr>
            <a:r>
              <a:rPr lang="en-US" dirty="0" smtClean="0">
                <a:latin typeface="Times New Roman" charset="0"/>
              </a:rPr>
              <a:t>The organisms that live in the intertidal are uniquely adapted for the challenging set of living conditions that come from being alternatively submerged with water and exposed to air. They have adaptations that limit abiotic stress and alter</a:t>
            </a:r>
            <a:r>
              <a:rPr lang="en-US" baseline="0" dirty="0" smtClean="0">
                <a:latin typeface="Times New Roman" charset="0"/>
              </a:rPr>
              <a:t> biological interactions. </a:t>
            </a:r>
          </a:p>
          <a:p>
            <a:pPr>
              <a:lnSpc>
                <a:spcPct val="80000"/>
              </a:lnSpc>
            </a:pPr>
            <a:endParaRPr lang="en-US" baseline="0" dirty="0" smtClean="0">
              <a:latin typeface="Times New Roman" charset="0"/>
            </a:endParaRPr>
          </a:p>
          <a:p>
            <a:pPr>
              <a:lnSpc>
                <a:spcPct val="80000"/>
              </a:lnSpc>
            </a:pPr>
            <a:r>
              <a:rPr lang="en-US" b="1" baseline="0" dirty="0" smtClean="0">
                <a:latin typeface="Times New Roman" charset="0"/>
              </a:rPr>
              <a:t>Question</a:t>
            </a:r>
            <a:r>
              <a:rPr lang="en-US" baseline="0" dirty="0" smtClean="0">
                <a:latin typeface="Times New Roman" charset="0"/>
              </a:rPr>
              <a:t>: What adaptations do you see in these pictures? </a:t>
            </a:r>
            <a:endParaRPr lang="en-US" dirty="0" smtClean="0">
              <a:latin typeface="Times New Roman" charset="0"/>
            </a:endParaRPr>
          </a:p>
          <a:p>
            <a:pPr>
              <a:lnSpc>
                <a:spcPct val="80000"/>
              </a:lnSpc>
            </a:pPr>
            <a:endParaRPr lang="en-US" dirty="0" smtClean="0">
              <a:latin typeface="Times New Roman" charset="0"/>
            </a:endParaRPr>
          </a:p>
          <a:p>
            <a:pPr>
              <a:lnSpc>
                <a:spcPct val="80000"/>
              </a:lnSpc>
            </a:pPr>
            <a:r>
              <a:rPr lang="en-US" dirty="0" smtClean="0">
                <a:latin typeface="Times New Roman" charset="0"/>
              </a:rPr>
              <a:t>Many adaptations are to prevent water loss. </a:t>
            </a:r>
          </a:p>
          <a:p>
            <a:pPr marL="171450" indent="-171450">
              <a:lnSpc>
                <a:spcPct val="80000"/>
              </a:lnSpc>
              <a:buFont typeface="Arial"/>
              <a:buChar char="•"/>
            </a:pPr>
            <a:r>
              <a:rPr lang="en-US" dirty="0" smtClean="0">
                <a:latin typeface="Times New Roman" charset="0"/>
              </a:rPr>
              <a:t>For example, operculum can seal a snail in its shell. </a:t>
            </a:r>
            <a:r>
              <a:rPr lang="en-US" altLang="ja-JP" dirty="0" smtClean="0">
                <a:latin typeface="Times New Roman" charset="0"/>
              </a:rPr>
              <a:t>The anemone is also pulling it</a:t>
            </a:r>
            <a:r>
              <a:rPr lang="ja-JP" altLang="en-US" dirty="0" smtClean="0">
                <a:latin typeface="Times New Roman" charset="0"/>
              </a:rPr>
              <a:t>’</a:t>
            </a:r>
            <a:r>
              <a:rPr lang="en-US" altLang="ja-JP" dirty="0" smtClean="0">
                <a:latin typeface="Times New Roman" charset="0"/>
              </a:rPr>
              <a:t>s arms into it</a:t>
            </a:r>
            <a:r>
              <a:rPr lang="ja-JP" altLang="en-US" dirty="0" smtClean="0">
                <a:latin typeface="Times New Roman" charset="0"/>
              </a:rPr>
              <a:t>’</a:t>
            </a:r>
            <a:r>
              <a:rPr lang="en-US" altLang="ja-JP" dirty="0" smtClean="0">
                <a:latin typeface="Times New Roman" charset="0"/>
              </a:rPr>
              <a:t>s body, this cuts down on the amount of surface area exposed to the sunlight and thus helps the anemone retain water.  </a:t>
            </a:r>
            <a:endParaRPr lang="en-US" dirty="0" smtClean="0">
              <a:latin typeface="Times New Roman" charset="0"/>
            </a:endParaRPr>
          </a:p>
          <a:p>
            <a:pPr>
              <a:lnSpc>
                <a:spcPct val="80000"/>
              </a:lnSpc>
            </a:pPr>
            <a:r>
              <a:rPr lang="en-US" dirty="0" smtClean="0">
                <a:latin typeface="Times New Roman" charset="0"/>
              </a:rPr>
              <a:t>Other adaptations are to prevent waves from knocking them loose. </a:t>
            </a:r>
          </a:p>
          <a:p>
            <a:pPr marL="171450" indent="-171450">
              <a:lnSpc>
                <a:spcPct val="80000"/>
              </a:lnSpc>
              <a:buFont typeface="Arial"/>
              <a:buChar char="•"/>
            </a:pPr>
            <a:r>
              <a:rPr lang="en-US" dirty="0" smtClean="0">
                <a:latin typeface="Times New Roman" charset="0"/>
              </a:rPr>
              <a:t>Helmet urchins have plates as opposed to spines, and can clamp down and suction to the rocks to prevent breaking spines</a:t>
            </a:r>
            <a:r>
              <a:rPr lang="en-US" baseline="0" dirty="0" smtClean="0">
                <a:latin typeface="Times New Roman" charset="0"/>
              </a:rPr>
              <a:t> and </a:t>
            </a:r>
            <a:r>
              <a:rPr lang="en-US" dirty="0" smtClean="0">
                <a:latin typeface="Times New Roman" charset="0"/>
              </a:rPr>
              <a:t>water loss. Other urchins live in burrows to protect them from the elements. </a:t>
            </a:r>
          </a:p>
          <a:p>
            <a:pPr marL="171450" indent="-171450">
              <a:lnSpc>
                <a:spcPct val="80000"/>
              </a:lnSpc>
              <a:buFont typeface="Arial"/>
              <a:buChar char="•"/>
            </a:pPr>
            <a:r>
              <a:rPr lang="en-US" dirty="0" smtClean="0">
                <a:latin typeface="Times New Roman" charset="0"/>
              </a:rPr>
              <a:t>Algae can</a:t>
            </a:r>
            <a:r>
              <a:rPr lang="ja-JP" altLang="en-US" dirty="0" smtClean="0">
                <a:latin typeface="Times New Roman" charset="0"/>
              </a:rPr>
              <a:t>’</a:t>
            </a:r>
            <a:r>
              <a:rPr lang="en-US" altLang="ja-JP" dirty="0" smtClean="0">
                <a:latin typeface="Times New Roman" charset="0"/>
              </a:rPr>
              <a:t>t hide in crevices (no sun!), some are very flexible (like this species of </a:t>
            </a:r>
            <a:r>
              <a:rPr lang="en-US" altLang="ja-JP" dirty="0" err="1" smtClean="0">
                <a:latin typeface="Times New Roman" charset="0"/>
              </a:rPr>
              <a:t>graciliaria</a:t>
            </a:r>
            <a:r>
              <a:rPr lang="en-US" altLang="ja-JP" dirty="0" smtClean="0">
                <a:latin typeface="Times New Roman" charset="0"/>
              </a:rPr>
              <a:t>) and bend with the waves.  If the algae was brittle, they would break under all the pounding.</a:t>
            </a:r>
          </a:p>
          <a:p>
            <a:pPr marL="171450" indent="-171450">
              <a:lnSpc>
                <a:spcPct val="80000"/>
              </a:lnSpc>
              <a:buFont typeface="Arial"/>
              <a:buChar char="•"/>
            </a:pPr>
            <a:r>
              <a:rPr lang="en-US" altLang="ja-JP" dirty="0" smtClean="0">
                <a:latin typeface="Times New Roman" charset="0"/>
              </a:rPr>
              <a:t>Other algae, like. the pink </a:t>
            </a:r>
            <a:r>
              <a:rPr lang="en-US" altLang="ja-JP" dirty="0" err="1" smtClean="0">
                <a:latin typeface="Times New Roman" charset="0"/>
              </a:rPr>
              <a:t>crustose</a:t>
            </a:r>
            <a:r>
              <a:rPr lang="en-US" altLang="ja-JP" dirty="0" smtClean="0">
                <a:latin typeface="Times New Roman" charset="0"/>
              </a:rPr>
              <a:t> coralline algae with the helmet urchin, are like paint. </a:t>
            </a:r>
          </a:p>
          <a:p>
            <a:pPr>
              <a:lnSpc>
                <a:spcPct val="80000"/>
              </a:lnSpc>
            </a:pPr>
            <a:r>
              <a:rPr lang="en-US" altLang="ja-JP" dirty="0" smtClean="0">
                <a:latin typeface="Times New Roman" charset="0"/>
              </a:rPr>
              <a:t>And some adaptations are for camouflage. </a:t>
            </a:r>
          </a:p>
          <a:p>
            <a:pPr marL="171450" indent="-171450">
              <a:lnSpc>
                <a:spcPct val="80000"/>
              </a:lnSpc>
              <a:buFont typeface="Arial"/>
              <a:buChar char="•"/>
            </a:pPr>
            <a:r>
              <a:rPr lang="en-US" altLang="ja-JP" dirty="0" smtClean="0">
                <a:latin typeface="Times New Roman" charset="0"/>
              </a:rPr>
              <a:t>Can you see the crab, fish, and sea cucumber</a:t>
            </a:r>
            <a:r>
              <a:rPr lang="en-US" altLang="ja-JP" baseline="0" dirty="0" smtClean="0">
                <a:latin typeface="Times New Roman" charset="0"/>
              </a:rPr>
              <a:t> in these pictures? </a:t>
            </a:r>
            <a:endParaRPr lang="en-US" altLang="ja-JP" dirty="0" smtClean="0">
              <a:latin typeface="Times New Roman" charset="0"/>
            </a:endParaRPr>
          </a:p>
          <a:p>
            <a:pPr>
              <a:lnSpc>
                <a:spcPct val="80000"/>
              </a:lnSpc>
            </a:pPr>
            <a:endParaRPr lang="en-US" altLang="ja-JP" dirty="0" smtClean="0">
              <a:latin typeface="Times New Roman" charset="0"/>
            </a:endParaRPr>
          </a:p>
          <a:p>
            <a:pPr>
              <a:lnSpc>
                <a:spcPct val="80000"/>
              </a:lnSpc>
            </a:pPr>
            <a:endParaRPr lang="en-US" altLang="ja-JP" b="0" dirty="0">
              <a:latin typeface="Times New Roman" charset="0"/>
            </a:endParaRPr>
          </a:p>
        </p:txBody>
      </p:sp>
      <p:sp>
        <p:nvSpPr>
          <p:cNvPr id="34819"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493080CC-FC4B-5449-A62C-74089B4417EA}" type="slidenum">
              <a:rPr lang="en-US" sz="1200"/>
              <a:pPr eaLnBrk="1" hangingPunct="1"/>
              <a:t>12</a:t>
            </a:fld>
            <a:endParaRPr lang="en-US"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9" name="Slide Image Placeholder 1"/>
          <p:cNvSpPr>
            <a:spLocks noGrp="1" noRot="1" noChangeAspect="1"/>
          </p:cNvSpPr>
          <p:nvPr>
            <p:ph type="sldImg"/>
          </p:nvPr>
        </p:nvSpPr>
        <p:spPr>
          <a:ln/>
        </p:spPr>
      </p:sp>
      <p:sp>
        <p:nvSpPr>
          <p:cNvPr id="32770"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a:lnSpc>
                <a:spcPct val="90000"/>
              </a:lnSpc>
            </a:pPr>
            <a:r>
              <a:rPr lang="en-US" dirty="0" smtClean="0">
                <a:latin typeface="Times New Roman" charset="0"/>
              </a:rPr>
              <a:t>In areas with a large tidal range, like in California, there may be clear biological zones differentiating high, mid, and low tide zones. </a:t>
            </a:r>
          </a:p>
          <a:p>
            <a:pPr>
              <a:lnSpc>
                <a:spcPct val="90000"/>
              </a:lnSpc>
            </a:pPr>
            <a:endParaRPr lang="en-US" b="1" dirty="0" smtClean="0">
              <a:latin typeface="Times New Roman" charset="0"/>
            </a:endParaRPr>
          </a:p>
          <a:p>
            <a:pPr>
              <a:lnSpc>
                <a:spcPct val="90000"/>
              </a:lnSpc>
            </a:pPr>
            <a:r>
              <a:rPr lang="en-US" dirty="0" smtClean="0">
                <a:latin typeface="Times New Roman" charset="0"/>
              </a:rPr>
              <a:t>In Hawaii, especially on flat benches like this one in </a:t>
            </a:r>
            <a:r>
              <a:rPr lang="en-US" dirty="0" err="1" smtClean="0">
                <a:latin typeface="Times New Roman" charset="0"/>
              </a:rPr>
              <a:t>Ewa</a:t>
            </a:r>
            <a:r>
              <a:rPr lang="en-US" dirty="0" smtClean="0">
                <a:latin typeface="Times New Roman" charset="0"/>
              </a:rPr>
              <a:t>, these zones are blurred due to small tidal range.  </a:t>
            </a:r>
          </a:p>
          <a:p>
            <a:r>
              <a:rPr lang="en-US" dirty="0" smtClean="0">
                <a:latin typeface="Times New Roman" charset="0"/>
              </a:rPr>
              <a:t>However, different intertidal zones are more readily visible on steep rock faces as colored bands in these zones are often characterized by different species. </a:t>
            </a:r>
          </a:p>
          <a:p>
            <a:endParaRPr lang="en-US" dirty="0" smtClean="0">
              <a:latin typeface="Times New Roman" charset="0"/>
            </a:endParaRPr>
          </a:p>
          <a:p>
            <a:r>
              <a:rPr lang="en-US" dirty="0" smtClean="0">
                <a:latin typeface="Times New Roman" charset="0"/>
              </a:rPr>
              <a:t>Within each zone there are creatures that have adapted to thrive in the unique combination of air and water exposure.</a:t>
            </a:r>
          </a:p>
          <a:p>
            <a:pPr>
              <a:lnSpc>
                <a:spcPct val="90000"/>
              </a:lnSpc>
            </a:pPr>
            <a:endParaRPr lang="en-US" dirty="0" smtClean="0">
              <a:latin typeface="Times New Roman" charset="0"/>
            </a:endParaRPr>
          </a:p>
          <a:p>
            <a:pPr>
              <a:lnSpc>
                <a:spcPct val="90000"/>
              </a:lnSpc>
            </a:pPr>
            <a:endParaRPr lang="en-US" dirty="0">
              <a:latin typeface="Times New Roman" charset="0"/>
            </a:endParaRPr>
          </a:p>
        </p:txBody>
      </p:sp>
      <p:sp>
        <p:nvSpPr>
          <p:cNvPr id="32771"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1CB7A5BA-8FBB-E14A-AEBD-E6FBBF5264DB}" type="slidenum">
              <a:rPr lang="en-US" sz="1200"/>
              <a:pPr eaLnBrk="1" hangingPunct="1"/>
              <a:t>13</a:t>
            </a:fld>
            <a:endParaRPr lang="en-US"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r>
              <a:rPr lang="en-US" dirty="0" smtClean="0">
                <a:latin typeface="Times New Roman" charset="0"/>
              </a:rPr>
              <a:t>Some flatter</a:t>
            </a:r>
            <a:r>
              <a:rPr lang="en-US" baseline="0" dirty="0" smtClean="0">
                <a:latin typeface="Times New Roman" charset="0"/>
              </a:rPr>
              <a:t> bench areas do show evidence of zonation. </a:t>
            </a:r>
          </a:p>
          <a:p>
            <a:endParaRPr lang="en-US" baseline="0" dirty="0" smtClean="0">
              <a:latin typeface="Times New Roman" charset="0"/>
            </a:endParaRPr>
          </a:p>
          <a:p>
            <a:r>
              <a:rPr lang="en-US" baseline="0" dirty="0" smtClean="0">
                <a:latin typeface="Times New Roman" charset="0"/>
              </a:rPr>
              <a:t>This is an example of the species that occur from low to high intertidal along Diamond Head Beach on Oahu. </a:t>
            </a:r>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16EBA815-3FF5-414E-99D4-D414BD2FCBB0}" type="slidenum">
              <a:rPr lang="en-US" sz="1200"/>
              <a:pPr eaLnBrk="1" hangingPunct="1"/>
              <a:t>14</a:t>
            </a:fld>
            <a:endParaRPr lang="en-US"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a:lnSpc>
                <a:spcPct val="80000"/>
              </a:lnSpc>
            </a:pPr>
            <a:r>
              <a:rPr lang="en-US" sz="800" dirty="0" smtClean="0">
                <a:latin typeface="Times New Roman" charset="0"/>
              </a:rPr>
              <a:t>The intertidal is</a:t>
            </a:r>
            <a:r>
              <a:rPr lang="en-US" sz="800" baseline="0" dirty="0" smtClean="0">
                <a:latin typeface="Times New Roman" charset="0"/>
              </a:rPr>
              <a:t> an</a:t>
            </a:r>
            <a:r>
              <a:rPr lang="en-US" sz="800" dirty="0" smtClean="0">
                <a:latin typeface="Times New Roman" charset="0"/>
              </a:rPr>
              <a:t> important part of Hawaiian cultural practices. Hawaiians harvest </a:t>
            </a:r>
            <a:r>
              <a:rPr lang="en-US" sz="800" dirty="0" err="1" smtClean="0">
                <a:latin typeface="Times New Roman" charset="0"/>
              </a:rPr>
              <a:t>limu</a:t>
            </a:r>
            <a:r>
              <a:rPr lang="en-US" sz="800" dirty="0" smtClean="0">
                <a:latin typeface="Times New Roman" charset="0"/>
              </a:rPr>
              <a:t> (native algae) for food as well as for medicine and religious ceremonial purposes. For</a:t>
            </a:r>
            <a:r>
              <a:rPr lang="en-US" sz="800" baseline="0" dirty="0" smtClean="0">
                <a:latin typeface="Times New Roman" charset="0"/>
              </a:rPr>
              <a:t> example: </a:t>
            </a:r>
            <a:endParaRPr lang="en-US" sz="800" dirty="0" smtClean="0">
              <a:latin typeface="Times New Roman" charset="0"/>
            </a:endParaRPr>
          </a:p>
          <a:p>
            <a:pPr marL="171450" indent="-171450">
              <a:lnSpc>
                <a:spcPct val="80000"/>
              </a:lnSpc>
              <a:buFont typeface="Arial"/>
              <a:buChar char="•"/>
            </a:pPr>
            <a:r>
              <a:rPr lang="en-US" sz="800" dirty="0" err="1" smtClean="0">
                <a:latin typeface="Times New Roman" charset="0"/>
              </a:rPr>
              <a:t>Limu</a:t>
            </a:r>
            <a:r>
              <a:rPr lang="en-US" sz="800" dirty="0" smtClean="0">
                <a:latin typeface="Times New Roman" charset="0"/>
              </a:rPr>
              <a:t> </a:t>
            </a:r>
            <a:r>
              <a:rPr lang="en-US" sz="800" dirty="0" err="1" smtClean="0">
                <a:latin typeface="Times New Roman" charset="0"/>
              </a:rPr>
              <a:t>kohu</a:t>
            </a:r>
            <a:r>
              <a:rPr lang="en-US" sz="800" dirty="0" smtClean="0">
                <a:latin typeface="Times New Roman" charset="0"/>
              </a:rPr>
              <a:t> – </a:t>
            </a:r>
            <a:r>
              <a:rPr lang="en-US" sz="800" dirty="0" err="1" smtClean="0">
                <a:latin typeface="Times New Roman" charset="0"/>
              </a:rPr>
              <a:t>Asparagopsis</a:t>
            </a:r>
            <a:r>
              <a:rPr lang="en-US" sz="800" dirty="0" smtClean="0">
                <a:latin typeface="Times New Roman" charset="0"/>
              </a:rPr>
              <a:t> </a:t>
            </a:r>
            <a:r>
              <a:rPr lang="en-US" sz="800" dirty="0" err="1" smtClean="0">
                <a:latin typeface="Times New Roman" charset="0"/>
              </a:rPr>
              <a:t>taxiformis</a:t>
            </a:r>
            <a:r>
              <a:rPr lang="en-US" sz="800" dirty="0" smtClean="0">
                <a:latin typeface="Times New Roman" charset="0"/>
              </a:rPr>
              <a:t> (rinsed, soaked, salted, pounded, rolled into balls and added to poke, </a:t>
            </a:r>
            <a:r>
              <a:rPr lang="en-US" sz="800" dirty="0" err="1" smtClean="0">
                <a:latin typeface="Times New Roman" charset="0"/>
              </a:rPr>
              <a:t>lomi</a:t>
            </a:r>
            <a:r>
              <a:rPr lang="en-US" sz="800" dirty="0" smtClean="0">
                <a:latin typeface="Times New Roman" charset="0"/>
              </a:rPr>
              <a:t>, or stewed beef)</a:t>
            </a:r>
          </a:p>
          <a:p>
            <a:pPr marL="171450" indent="-171450">
              <a:lnSpc>
                <a:spcPct val="80000"/>
              </a:lnSpc>
              <a:buFont typeface="Arial"/>
              <a:buChar char="•"/>
            </a:pPr>
            <a:r>
              <a:rPr lang="en-US" sz="800" dirty="0" err="1" smtClean="0">
                <a:latin typeface="Times New Roman" charset="0"/>
              </a:rPr>
              <a:t>Limu</a:t>
            </a:r>
            <a:r>
              <a:rPr lang="en-US" sz="800" dirty="0" smtClean="0">
                <a:latin typeface="Times New Roman" charset="0"/>
              </a:rPr>
              <a:t> </a:t>
            </a:r>
            <a:r>
              <a:rPr lang="en-US" sz="800" dirty="0" err="1" smtClean="0">
                <a:latin typeface="Times New Roman" charset="0"/>
              </a:rPr>
              <a:t>manauea</a:t>
            </a:r>
            <a:r>
              <a:rPr lang="en-US" sz="800" dirty="0" smtClean="0">
                <a:latin typeface="Times New Roman" charset="0"/>
              </a:rPr>
              <a:t> – </a:t>
            </a:r>
            <a:r>
              <a:rPr lang="en-US" sz="800" dirty="0" err="1" smtClean="0">
                <a:latin typeface="Times New Roman" charset="0"/>
              </a:rPr>
              <a:t>Graciliaria</a:t>
            </a:r>
            <a:r>
              <a:rPr lang="en-US" sz="800" dirty="0" smtClean="0">
                <a:latin typeface="Times New Roman" charset="0"/>
              </a:rPr>
              <a:t> </a:t>
            </a:r>
            <a:r>
              <a:rPr lang="en-US" sz="800" dirty="0" err="1" smtClean="0">
                <a:latin typeface="Times New Roman" charset="0"/>
              </a:rPr>
              <a:t>cornopifolia</a:t>
            </a:r>
            <a:r>
              <a:rPr lang="en-US" sz="800" dirty="0" smtClean="0">
                <a:latin typeface="Times New Roman" charset="0"/>
              </a:rPr>
              <a:t> (</a:t>
            </a:r>
            <a:r>
              <a:rPr lang="en-US" sz="800" dirty="0" err="1" smtClean="0">
                <a:latin typeface="Times New Roman" charset="0"/>
              </a:rPr>
              <a:t>ogo</a:t>
            </a:r>
            <a:r>
              <a:rPr lang="en-US" sz="800" dirty="0" smtClean="0">
                <a:latin typeface="Times New Roman" charset="0"/>
              </a:rPr>
              <a:t>) – light salting – poke</a:t>
            </a:r>
          </a:p>
          <a:p>
            <a:pPr marL="171450" indent="-171450">
              <a:lnSpc>
                <a:spcPct val="80000"/>
              </a:lnSpc>
              <a:buFont typeface="Arial"/>
              <a:buChar char="•"/>
            </a:pPr>
            <a:r>
              <a:rPr lang="en-US" sz="800" dirty="0" err="1" smtClean="0">
                <a:latin typeface="Times New Roman" charset="0"/>
              </a:rPr>
              <a:t>Limu</a:t>
            </a:r>
            <a:r>
              <a:rPr lang="en-US" sz="800" dirty="0" smtClean="0">
                <a:latin typeface="Times New Roman" charset="0"/>
              </a:rPr>
              <a:t> </a:t>
            </a:r>
            <a:r>
              <a:rPr lang="en-US" sz="800" dirty="0" err="1" smtClean="0">
                <a:latin typeface="Times New Roman" charset="0"/>
              </a:rPr>
              <a:t>kala</a:t>
            </a:r>
            <a:r>
              <a:rPr lang="en-US" sz="800" dirty="0" smtClean="0">
                <a:latin typeface="Times New Roman" charset="0"/>
              </a:rPr>
              <a:t> – </a:t>
            </a:r>
            <a:r>
              <a:rPr lang="en-US" sz="800" dirty="0" err="1" smtClean="0">
                <a:latin typeface="Times New Roman" charset="0"/>
              </a:rPr>
              <a:t>Sargassum</a:t>
            </a:r>
            <a:r>
              <a:rPr lang="en-US" sz="800" dirty="0" smtClean="0">
                <a:latin typeface="Times New Roman" charset="0"/>
              </a:rPr>
              <a:t> </a:t>
            </a:r>
            <a:r>
              <a:rPr lang="en-US" sz="800" dirty="0" err="1" smtClean="0">
                <a:latin typeface="Times New Roman" charset="0"/>
              </a:rPr>
              <a:t>aquifolium</a:t>
            </a:r>
            <a:r>
              <a:rPr lang="en-US" sz="800" dirty="0" smtClean="0">
                <a:latin typeface="Times New Roman" charset="0"/>
              </a:rPr>
              <a:t> – food as well as powerful symbol of forgiveness in the </a:t>
            </a:r>
            <a:r>
              <a:rPr lang="en-US" sz="800" dirty="0" err="1" smtClean="0">
                <a:latin typeface="Times New Roman" charset="0"/>
              </a:rPr>
              <a:t>ho’oponopono</a:t>
            </a:r>
            <a:r>
              <a:rPr lang="en-US" sz="800" dirty="0" smtClean="0">
                <a:latin typeface="Times New Roman" charset="0"/>
              </a:rPr>
              <a:t> gathering, ceremony in which troubles are set right</a:t>
            </a:r>
          </a:p>
          <a:p>
            <a:pPr marL="171450" indent="-171450">
              <a:lnSpc>
                <a:spcPct val="80000"/>
              </a:lnSpc>
              <a:buFont typeface="Arial"/>
              <a:buChar char="•"/>
            </a:pPr>
            <a:r>
              <a:rPr lang="en-US" sz="800" dirty="0" err="1" smtClean="0">
                <a:latin typeface="Times New Roman" charset="0"/>
              </a:rPr>
              <a:t>Limu</a:t>
            </a:r>
            <a:r>
              <a:rPr lang="en-US" sz="800" dirty="0" smtClean="0">
                <a:latin typeface="Times New Roman" charset="0"/>
              </a:rPr>
              <a:t> ‘</a:t>
            </a:r>
            <a:r>
              <a:rPr lang="en-US" altLang="ja-JP" sz="800" dirty="0" err="1" smtClean="0">
                <a:latin typeface="Times New Roman" charset="0"/>
              </a:rPr>
              <a:t>aki</a:t>
            </a:r>
            <a:r>
              <a:rPr lang="en-US" altLang="ja-JP" sz="800" dirty="0" smtClean="0">
                <a:latin typeface="Times New Roman" charset="0"/>
              </a:rPr>
              <a:t> </a:t>
            </a:r>
            <a:r>
              <a:rPr lang="en-US" sz="800" dirty="0" smtClean="0">
                <a:latin typeface="Times New Roman" charset="0"/>
              </a:rPr>
              <a:t>‘</a:t>
            </a:r>
            <a:r>
              <a:rPr lang="en-US" altLang="ja-JP" sz="800" dirty="0" err="1" smtClean="0">
                <a:latin typeface="Times New Roman" charset="0"/>
              </a:rPr>
              <a:t>aki</a:t>
            </a:r>
            <a:r>
              <a:rPr lang="en-US" altLang="ja-JP" sz="800" dirty="0" smtClean="0">
                <a:latin typeface="Times New Roman" charset="0"/>
              </a:rPr>
              <a:t> – </a:t>
            </a:r>
            <a:r>
              <a:rPr lang="en-US" altLang="ja-JP" sz="800" dirty="0" err="1" smtClean="0">
                <a:latin typeface="Times New Roman" charset="0"/>
              </a:rPr>
              <a:t>Ahnfeltiopis</a:t>
            </a:r>
            <a:r>
              <a:rPr lang="en-US" altLang="ja-JP" sz="800" dirty="0" smtClean="0">
                <a:latin typeface="Times New Roman" charset="0"/>
              </a:rPr>
              <a:t> </a:t>
            </a:r>
            <a:r>
              <a:rPr lang="en-US" altLang="ja-JP" sz="800" dirty="0" err="1" smtClean="0">
                <a:latin typeface="Times New Roman" charset="0"/>
              </a:rPr>
              <a:t>concinna</a:t>
            </a:r>
            <a:r>
              <a:rPr lang="en-US" altLang="ja-JP" sz="800" dirty="0" smtClean="0">
                <a:latin typeface="Times New Roman" charset="0"/>
              </a:rPr>
              <a:t> – eaten in </a:t>
            </a:r>
            <a:r>
              <a:rPr lang="en-US" altLang="ja-JP" sz="800" dirty="0" err="1" smtClean="0">
                <a:latin typeface="Times New Roman" charset="0"/>
              </a:rPr>
              <a:t>imus</a:t>
            </a:r>
            <a:endParaRPr lang="en-US" altLang="ja-JP" sz="800" dirty="0" smtClean="0">
              <a:latin typeface="Times New Roman" charset="0"/>
            </a:endParaRPr>
          </a:p>
          <a:p>
            <a:pPr>
              <a:lnSpc>
                <a:spcPct val="80000"/>
              </a:lnSpc>
            </a:pPr>
            <a:endParaRPr lang="en-US" sz="800" dirty="0" smtClean="0">
              <a:latin typeface="Times New Roman" charset="0"/>
            </a:endParaRPr>
          </a:p>
          <a:p>
            <a:pPr>
              <a:lnSpc>
                <a:spcPct val="80000"/>
              </a:lnSpc>
            </a:pPr>
            <a:r>
              <a:rPr lang="en-US" sz="800" dirty="0" smtClean="0">
                <a:latin typeface="Times New Roman" charset="0"/>
              </a:rPr>
              <a:t>Cowries (</a:t>
            </a:r>
            <a:r>
              <a:rPr lang="en-US" sz="800" dirty="0" err="1" smtClean="0">
                <a:latin typeface="Times New Roman" charset="0"/>
              </a:rPr>
              <a:t>leho</a:t>
            </a:r>
            <a:r>
              <a:rPr lang="en-US" sz="800" dirty="0" smtClean="0">
                <a:latin typeface="Times New Roman" charset="0"/>
              </a:rPr>
              <a:t>) used for jewelry, eaten, as scrapers and octopus lures. Urchins</a:t>
            </a:r>
            <a:r>
              <a:rPr lang="en-US" sz="800" baseline="0" dirty="0" smtClean="0">
                <a:latin typeface="Times New Roman" charset="0"/>
              </a:rPr>
              <a:t> (</a:t>
            </a:r>
            <a:r>
              <a:rPr lang="en-US" sz="800" dirty="0" err="1" smtClean="0">
                <a:latin typeface="Times New Roman" charset="0"/>
              </a:rPr>
              <a:t>Echinometra</a:t>
            </a:r>
            <a:r>
              <a:rPr lang="en-US" sz="800" dirty="0" smtClean="0">
                <a:latin typeface="Times New Roman" charset="0"/>
              </a:rPr>
              <a:t> </a:t>
            </a:r>
            <a:r>
              <a:rPr lang="en-US" sz="800" dirty="0" err="1" smtClean="0">
                <a:latin typeface="Times New Roman" charset="0"/>
              </a:rPr>
              <a:t>oblonga</a:t>
            </a:r>
            <a:r>
              <a:rPr lang="en-US" sz="800" dirty="0" smtClean="0">
                <a:latin typeface="Times New Roman" charset="0"/>
              </a:rPr>
              <a:t>,</a:t>
            </a:r>
            <a:r>
              <a:rPr lang="en-US" sz="800" baseline="0" dirty="0" smtClean="0">
                <a:latin typeface="Times New Roman" charset="0"/>
              </a:rPr>
              <a:t> </a:t>
            </a:r>
            <a:r>
              <a:rPr lang="en-US" sz="800" dirty="0" smtClean="0">
                <a:latin typeface="Times New Roman" charset="0"/>
              </a:rPr>
              <a:t>‘</a:t>
            </a:r>
            <a:r>
              <a:rPr lang="en-US" altLang="ja-JP" sz="800" dirty="0" err="1" smtClean="0">
                <a:latin typeface="Times New Roman" charset="0"/>
              </a:rPr>
              <a:t>ina</a:t>
            </a:r>
            <a:r>
              <a:rPr lang="en-US" altLang="ja-JP" sz="800" dirty="0" smtClean="0">
                <a:latin typeface="Times New Roman" charset="0"/>
              </a:rPr>
              <a:t> </a:t>
            </a:r>
            <a:r>
              <a:rPr lang="en-US" sz="800" dirty="0" smtClean="0">
                <a:latin typeface="Times New Roman" charset="0"/>
              </a:rPr>
              <a:t>‘</a:t>
            </a:r>
            <a:r>
              <a:rPr lang="en-US" altLang="ja-JP" sz="800" dirty="0" err="1" smtClean="0">
                <a:latin typeface="Times New Roman" charset="0"/>
              </a:rPr>
              <a:t>ele</a:t>
            </a:r>
            <a:r>
              <a:rPr lang="en-US" sz="800" dirty="0" err="1" smtClean="0">
                <a:latin typeface="Times New Roman" charset="0"/>
              </a:rPr>
              <a:t>’</a:t>
            </a:r>
            <a:r>
              <a:rPr lang="en-US" altLang="ja-JP" sz="800" dirty="0" err="1" smtClean="0">
                <a:latin typeface="Times New Roman" charset="0"/>
              </a:rPr>
              <a:t>ele</a:t>
            </a:r>
            <a:r>
              <a:rPr lang="en-US" altLang="ja-JP" sz="800" dirty="0" smtClean="0">
                <a:latin typeface="Times New Roman" charset="0"/>
              </a:rPr>
              <a:t>) and sea cucumbers also eaten. </a:t>
            </a:r>
          </a:p>
          <a:p>
            <a:pPr>
              <a:lnSpc>
                <a:spcPct val="80000"/>
              </a:lnSpc>
            </a:pPr>
            <a:endParaRPr lang="en-US" sz="800" dirty="0" smtClean="0">
              <a:latin typeface="Times New Roman" charset="0"/>
            </a:endParaRPr>
          </a:p>
          <a:p>
            <a:pPr>
              <a:lnSpc>
                <a:spcPct val="80000"/>
              </a:lnSpc>
            </a:pPr>
            <a:r>
              <a:rPr lang="en-US" sz="800" dirty="0" smtClean="0">
                <a:latin typeface="Times New Roman" charset="0"/>
              </a:rPr>
              <a:t>The intertidal is also important ecologically. It serves as a nursery for species that live their adult lives in the </a:t>
            </a:r>
            <a:r>
              <a:rPr lang="en-US" sz="800" dirty="0" err="1" smtClean="0">
                <a:latin typeface="Times New Roman" charset="0"/>
              </a:rPr>
              <a:t>subtidal</a:t>
            </a:r>
            <a:r>
              <a:rPr lang="en-US" sz="800" dirty="0" smtClean="0">
                <a:latin typeface="Times New Roman" charset="0"/>
              </a:rPr>
              <a:t>. </a:t>
            </a:r>
          </a:p>
          <a:p>
            <a:pPr>
              <a:lnSpc>
                <a:spcPct val="80000"/>
              </a:lnSpc>
            </a:pPr>
            <a:r>
              <a:rPr lang="en-US" sz="800" dirty="0" smtClean="0">
                <a:latin typeface="Times New Roman" charset="0"/>
              </a:rPr>
              <a:t>Many of the species in the intertidal are native and endemic (</a:t>
            </a:r>
            <a:r>
              <a:rPr lang="en-US" sz="800" dirty="0" err="1" smtClean="0">
                <a:latin typeface="Times New Roman" charset="0"/>
              </a:rPr>
              <a:t>limu</a:t>
            </a:r>
            <a:r>
              <a:rPr lang="en-US" sz="800" dirty="0" smtClean="0">
                <a:latin typeface="Times New Roman" charset="0"/>
              </a:rPr>
              <a:t> </a:t>
            </a:r>
            <a:r>
              <a:rPr lang="en-US" sz="800" dirty="0" err="1" smtClean="0">
                <a:latin typeface="Times New Roman" charset="0"/>
              </a:rPr>
              <a:t>kala</a:t>
            </a:r>
            <a:r>
              <a:rPr lang="en-US" sz="800" dirty="0" smtClean="0">
                <a:latin typeface="Times New Roman" charset="0"/>
              </a:rPr>
              <a:t>, </a:t>
            </a:r>
            <a:r>
              <a:rPr lang="en-US" sz="800" dirty="0" err="1" smtClean="0">
                <a:latin typeface="Times New Roman" charset="0"/>
              </a:rPr>
              <a:t>limu</a:t>
            </a:r>
            <a:r>
              <a:rPr lang="en-US" sz="800" dirty="0" smtClean="0">
                <a:latin typeface="Times New Roman" charset="0"/>
              </a:rPr>
              <a:t> </a:t>
            </a:r>
            <a:r>
              <a:rPr lang="en-US" sz="800" dirty="0" err="1" smtClean="0">
                <a:latin typeface="Times New Roman" charset="0"/>
              </a:rPr>
              <a:t>manauea</a:t>
            </a:r>
            <a:r>
              <a:rPr lang="en-US" sz="800" dirty="0" smtClean="0">
                <a:latin typeface="Times New Roman" charset="0"/>
              </a:rPr>
              <a:t>, </a:t>
            </a:r>
            <a:r>
              <a:rPr lang="en-US" sz="800" dirty="0" err="1" smtClean="0">
                <a:latin typeface="Times New Roman" charset="0"/>
              </a:rPr>
              <a:t>limu</a:t>
            </a:r>
            <a:r>
              <a:rPr lang="en-US" sz="800" dirty="0" smtClean="0">
                <a:latin typeface="Times New Roman" charset="0"/>
              </a:rPr>
              <a:t> ‘</a:t>
            </a:r>
            <a:r>
              <a:rPr lang="en-US" altLang="ja-JP" sz="800" dirty="0" err="1" smtClean="0">
                <a:latin typeface="Times New Roman" charset="0"/>
              </a:rPr>
              <a:t>aki</a:t>
            </a:r>
            <a:r>
              <a:rPr lang="en-US" altLang="ja-JP" sz="800" dirty="0" smtClean="0">
                <a:latin typeface="Times New Roman" charset="0"/>
              </a:rPr>
              <a:t> </a:t>
            </a:r>
            <a:r>
              <a:rPr lang="en-US" sz="800" dirty="0" smtClean="0">
                <a:latin typeface="Times New Roman" charset="0"/>
              </a:rPr>
              <a:t>‘</a:t>
            </a:r>
            <a:r>
              <a:rPr lang="en-US" altLang="ja-JP" sz="800" dirty="0" err="1" smtClean="0">
                <a:latin typeface="Times New Roman" charset="0"/>
              </a:rPr>
              <a:t>aki</a:t>
            </a:r>
            <a:r>
              <a:rPr lang="en-US" altLang="ja-JP" sz="800" dirty="0" smtClean="0">
                <a:latin typeface="Times New Roman" charset="0"/>
              </a:rPr>
              <a:t>, </a:t>
            </a:r>
            <a:r>
              <a:rPr lang="en-US" altLang="ja-JP" sz="800" dirty="0" err="1" smtClean="0">
                <a:latin typeface="Times New Roman" charset="0"/>
              </a:rPr>
              <a:t>opihi</a:t>
            </a:r>
            <a:r>
              <a:rPr lang="en-US" altLang="ja-JP" sz="800" dirty="0" smtClean="0">
                <a:latin typeface="Times New Roman" charset="0"/>
              </a:rPr>
              <a:t>)</a:t>
            </a:r>
            <a:endParaRPr lang="en-US" sz="800" dirty="0" smtClean="0">
              <a:latin typeface="Times New Roman" charset="0"/>
            </a:endParaRPr>
          </a:p>
          <a:p>
            <a:pPr>
              <a:lnSpc>
                <a:spcPct val="80000"/>
              </a:lnSpc>
            </a:pPr>
            <a:endParaRPr lang="en-US" sz="800" dirty="0">
              <a:latin typeface="Times New Roman" charset="0"/>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FC70E051-5F39-DA4F-B578-8E5C67FD9C03}" type="slidenum">
              <a:rPr lang="en-US" sz="1200"/>
              <a:pPr eaLnBrk="1" hangingPunct="1"/>
              <a:t>15</a:t>
            </a:fld>
            <a:endParaRPr lang="en-US"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865" name="Slide Image Placeholder 1"/>
          <p:cNvSpPr>
            <a:spLocks noGrp="1" noRot="1" noChangeAspect="1"/>
          </p:cNvSpPr>
          <p:nvPr>
            <p:ph type="sldImg"/>
          </p:nvPr>
        </p:nvSpPr>
        <p:spPr>
          <a:ln/>
        </p:spPr>
      </p:sp>
      <p:sp>
        <p:nvSpPr>
          <p:cNvPr id="36866"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a:lnSpc>
                <a:spcPct val="80000"/>
              </a:lnSpc>
            </a:pPr>
            <a:r>
              <a:rPr lang="en-US" sz="1200" kern="1200" dirty="0" smtClean="0">
                <a:solidFill>
                  <a:schemeClr val="tx1"/>
                </a:solidFill>
                <a:effectLst/>
                <a:latin typeface="Times New Roman" pitchFamily="18" charset="0"/>
                <a:ea typeface="ＭＳ Ｐゴシック" charset="0"/>
                <a:cs typeface="ＭＳ Ｐゴシック" charset="0"/>
              </a:rPr>
              <a:t>The intertidal is important because it is at the base of the watershed and is affected by everything that happens upstream (pollution,</a:t>
            </a:r>
            <a:r>
              <a:rPr lang="en-US" sz="1200" kern="1200" baseline="0" dirty="0" smtClean="0">
                <a:solidFill>
                  <a:schemeClr val="tx1"/>
                </a:solidFill>
                <a:effectLst/>
                <a:latin typeface="Times New Roman" pitchFamily="18" charset="0"/>
                <a:ea typeface="ＭＳ Ｐゴシック" charset="0"/>
                <a:cs typeface="ＭＳ Ｐゴシック" charset="0"/>
              </a:rPr>
              <a:t> runoff of nutrients and sediment, urbanization, etc.).</a:t>
            </a:r>
          </a:p>
          <a:p>
            <a:pPr>
              <a:lnSpc>
                <a:spcPct val="80000"/>
              </a:lnSpc>
            </a:pPr>
            <a:endParaRPr lang="en-US" sz="1200" kern="1200" baseline="0" dirty="0" smtClean="0">
              <a:solidFill>
                <a:schemeClr val="tx1"/>
              </a:solidFill>
              <a:effectLst/>
              <a:latin typeface="Times New Roman" pitchFamily="18" charset="0"/>
              <a:ea typeface="ＭＳ Ｐゴシック" charset="0"/>
              <a:cs typeface="ＭＳ Ｐゴシック" charset="0"/>
            </a:endParaRPr>
          </a:p>
          <a:p>
            <a:pPr>
              <a:lnSpc>
                <a:spcPct val="80000"/>
              </a:lnSpc>
            </a:pPr>
            <a:r>
              <a:rPr lang="en-US" sz="1200" kern="1200" baseline="0" dirty="0" smtClean="0">
                <a:solidFill>
                  <a:schemeClr val="tx1"/>
                </a:solidFill>
                <a:effectLst/>
                <a:latin typeface="Times New Roman" pitchFamily="18" charset="0"/>
                <a:ea typeface="ＭＳ Ｐゴシック" charset="0"/>
                <a:cs typeface="ＭＳ Ｐゴシック" charset="0"/>
              </a:rPr>
              <a:t>Watersheds are an area of land that collects rainwater into a common outlet like a stream or river, the water eventually flows to the ocean. </a:t>
            </a:r>
          </a:p>
          <a:p>
            <a:pPr>
              <a:lnSpc>
                <a:spcPct val="80000"/>
              </a:lnSpc>
            </a:pPr>
            <a:endParaRPr lang="en-US" sz="1200" kern="1200" baseline="0" dirty="0" smtClean="0">
              <a:solidFill>
                <a:schemeClr val="tx1"/>
              </a:solidFill>
              <a:effectLst/>
              <a:latin typeface="Times New Roman" pitchFamily="18" charset="0"/>
              <a:ea typeface="ＭＳ Ｐゴシック" charset="0"/>
              <a:cs typeface="ＭＳ Ｐゴシック" charset="0"/>
            </a:endParaRPr>
          </a:p>
          <a:p>
            <a:pPr>
              <a:lnSpc>
                <a:spcPct val="80000"/>
              </a:lnSpc>
            </a:pPr>
            <a:r>
              <a:rPr lang="en-US" sz="1200" kern="1200" baseline="0" dirty="0" smtClean="0">
                <a:solidFill>
                  <a:schemeClr val="tx1"/>
                </a:solidFill>
                <a:effectLst/>
                <a:latin typeface="Times New Roman" pitchFamily="18" charset="0"/>
                <a:ea typeface="ＭＳ Ｐゴシック" charset="0"/>
                <a:cs typeface="ＭＳ Ｐゴシック" charset="0"/>
              </a:rPr>
              <a:t>An </a:t>
            </a:r>
            <a:r>
              <a:rPr lang="en-US" sz="1200" kern="1200" baseline="0" dirty="0" err="1" smtClean="0">
                <a:solidFill>
                  <a:schemeClr val="tx1"/>
                </a:solidFill>
                <a:effectLst/>
                <a:latin typeface="Times New Roman" pitchFamily="18" charset="0"/>
                <a:ea typeface="ＭＳ Ｐゴシック" charset="0"/>
                <a:cs typeface="ＭＳ Ｐゴシック" charset="0"/>
              </a:rPr>
              <a:t>ahupua‘a</a:t>
            </a:r>
            <a:r>
              <a:rPr lang="en-US" sz="1200" kern="1200" baseline="0" dirty="0" smtClean="0">
                <a:solidFill>
                  <a:schemeClr val="tx1"/>
                </a:solidFill>
                <a:effectLst/>
                <a:latin typeface="Times New Roman" pitchFamily="18" charset="0"/>
                <a:ea typeface="ＭＳ Ｐゴシック" charset="0"/>
                <a:cs typeface="ＭＳ Ｐゴシック" charset="0"/>
              </a:rPr>
              <a:t> is the Hawaiian equivalent of a watershed. It includes the land from the mountains to the coast and offshore resources (like coral reefs). </a:t>
            </a:r>
            <a:endParaRPr lang="en-US" sz="1200" kern="1200" dirty="0" smtClean="0">
              <a:solidFill>
                <a:schemeClr val="tx1"/>
              </a:solidFill>
              <a:effectLst/>
              <a:latin typeface="Times New Roman" pitchFamily="18" charset="0"/>
              <a:ea typeface="ＭＳ Ｐゴシック" charset="0"/>
              <a:cs typeface="ＭＳ Ｐゴシック" charset="0"/>
            </a:endParaRPr>
          </a:p>
          <a:p>
            <a:pPr>
              <a:lnSpc>
                <a:spcPct val="80000"/>
              </a:lnSpc>
            </a:pPr>
            <a:r>
              <a:rPr lang="en-US" sz="1200" kern="1200" dirty="0" smtClean="0">
                <a:solidFill>
                  <a:schemeClr val="tx1"/>
                </a:solidFill>
                <a:effectLst/>
                <a:latin typeface="Times New Roman" pitchFamily="18" charset="0"/>
                <a:ea typeface="ＭＳ Ｐゴシック" charset="0"/>
                <a:cs typeface="ＭＳ Ｐゴシック" charset="0"/>
              </a:rPr>
              <a:t>The size of an </a:t>
            </a:r>
            <a:r>
              <a:rPr lang="en-US" sz="1200" kern="1200" dirty="0" err="1" smtClean="0">
                <a:solidFill>
                  <a:schemeClr val="tx1"/>
                </a:solidFill>
                <a:effectLst/>
                <a:latin typeface="Times New Roman" pitchFamily="18" charset="0"/>
                <a:ea typeface="ＭＳ Ｐゴシック" charset="0"/>
                <a:cs typeface="ＭＳ Ｐゴシック" charset="0"/>
              </a:rPr>
              <a:t>ahupua‘a</a:t>
            </a:r>
            <a:r>
              <a:rPr lang="en-US" sz="1200" kern="1200" dirty="0" smtClean="0">
                <a:solidFill>
                  <a:schemeClr val="tx1"/>
                </a:solidFill>
                <a:effectLst/>
                <a:latin typeface="Times New Roman" pitchFamily="18" charset="0"/>
                <a:ea typeface="ＭＳ Ｐゴシック" charset="0"/>
                <a:cs typeface="ＭＳ Ｐゴシック" charset="0"/>
              </a:rPr>
              <a:t> can vary from as little as 100 acres to more than 100,000 acres. </a:t>
            </a:r>
          </a:p>
          <a:p>
            <a:pPr>
              <a:lnSpc>
                <a:spcPct val="80000"/>
              </a:lnSpc>
            </a:pPr>
            <a:r>
              <a:rPr lang="en-US" sz="1200" kern="1200" dirty="0" smtClean="0">
                <a:solidFill>
                  <a:schemeClr val="tx1"/>
                </a:solidFill>
                <a:effectLst/>
                <a:latin typeface="Times New Roman" pitchFamily="18" charset="0"/>
                <a:ea typeface="ＭＳ Ｐゴシック" charset="0"/>
                <a:cs typeface="ＭＳ Ｐゴシック" charset="0"/>
              </a:rPr>
              <a:t>Traditionally, people living within </a:t>
            </a:r>
            <a:r>
              <a:rPr lang="en-US" sz="1200" kern="1200" dirty="0" err="1" smtClean="0">
                <a:solidFill>
                  <a:schemeClr val="tx1"/>
                </a:solidFill>
                <a:effectLst/>
                <a:latin typeface="Times New Roman" pitchFamily="18" charset="0"/>
                <a:ea typeface="ＭＳ Ｐゴシック" charset="0"/>
                <a:cs typeface="ＭＳ Ｐゴシック" charset="0"/>
              </a:rPr>
              <a:t>ahupua’a</a:t>
            </a:r>
            <a:r>
              <a:rPr lang="en-US" sz="1200" kern="1200" dirty="0" smtClean="0">
                <a:solidFill>
                  <a:schemeClr val="tx1"/>
                </a:solidFill>
                <a:effectLst/>
                <a:latin typeface="Times New Roman" pitchFamily="18" charset="0"/>
                <a:ea typeface="ＭＳ Ｐゴシック" charset="0"/>
                <a:cs typeface="ＭＳ Ｐゴシック" charset="0"/>
              </a:rPr>
              <a:t> boundaries had resource management practices determining when it was okay to gather resources, like food, and when resources needed to rest. The upland forests were recognized as important for supplying water. The plains were used for growing food. The coastal areas were also for used for growing food, including fish in coastal ponds.</a:t>
            </a:r>
          </a:p>
          <a:p>
            <a:pPr>
              <a:lnSpc>
                <a:spcPct val="80000"/>
              </a:lnSpc>
            </a:pPr>
            <a:endParaRPr lang="en-US" sz="1200" kern="1200" dirty="0" smtClean="0">
              <a:solidFill>
                <a:schemeClr val="tx1"/>
              </a:solidFill>
              <a:effectLst/>
              <a:latin typeface="Times New Roman" pitchFamily="18" charset="0"/>
              <a:ea typeface="ＭＳ Ｐゴシック" charset="0"/>
              <a:cs typeface="ＭＳ Ｐゴシック" charset="0"/>
            </a:endParaRPr>
          </a:p>
          <a:p>
            <a:pPr>
              <a:lnSpc>
                <a:spcPct val="80000"/>
              </a:lnSpc>
            </a:pPr>
            <a:r>
              <a:rPr lang="en-US" sz="1200" b="1" kern="1200" dirty="0" smtClean="0">
                <a:solidFill>
                  <a:schemeClr val="tx1"/>
                </a:solidFill>
                <a:effectLst/>
                <a:latin typeface="Times New Roman" pitchFamily="18" charset="0"/>
                <a:ea typeface="ＭＳ Ｐゴシック" charset="0"/>
                <a:cs typeface="ＭＳ Ｐゴシック" charset="0"/>
              </a:rPr>
              <a:t>Question: </a:t>
            </a:r>
            <a:r>
              <a:rPr lang="en-US" sz="1200" kern="1200" dirty="0" smtClean="0">
                <a:solidFill>
                  <a:schemeClr val="tx1"/>
                </a:solidFill>
                <a:effectLst/>
                <a:latin typeface="Times New Roman" pitchFamily="18" charset="0"/>
                <a:ea typeface="ＭＳ Ｐゴシック" charset="0"/>
                <a:cs typeface="ＭＳ Ｐゴシック" charset="0"/>
              </a:rPr>
              <a:t>What watershed</a:t>
            </a:r>
            <a:r>
              <a:rPr lang="en-US" sz="1200" kern="1200" baseline="0" dirty="0" smtClean="0">
                <a:solidFill>
                  <a:schemeClr val="tx1"/>
                </a:solidFill>
                <a:effectLst/>
                <a:latin typeface="Times New Roman" pitchFamily="18" charset="0"/>
                <a:ea typeface="ＭＳ Ｐゴシック" charset="0"/>
                <a:cs typeface="ＭＳ Ｐゴシック" charset="0"/>
              </a:rPr>
              <a:t> are you in? </a:t>
            </a:r>
            <a:endParaRPr lang="en-US" sz="800" dirty="0">
              <a:latin typeface="Times New Roman" charset="0"/>
            </a:endParaRPr>
          </a:p>
        </p:txBody>
      </p:sp>
      <p:sp>
        <p:nvSpPr>
          <p:cNvPr id="36867"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FC70E051-5F39-DA4F-B578-8E5C67FD9C03}" type="slidenum">
              <a:rPr lang="en-US" sz="1200"/>
              <a:pPr eaLnBrk="1" hangingPunct="1"/>
              <a:t>16</a:t>
            </a:fld>
            <a:endParaRPr lang="en-US" sz="1200"/>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8913" name="Slide Image Placeholder 1"/>
          <p:cNvSpPr>
            <a:spLocks noGrp="1" noRot="1" noChangeAspect="1"/>
          </p:cNvSpPr>
          <p:nvPr>
            <p:ph type="sldImg"/>
          </p:nvPr>
        </p:nvSpPr>
        <p:spPr>
          <a:ln/>
        </p:spPr>
      </p:sp>
      <p:sp>
        <p:nvSpPr>
          <p:cNvPr id="38914"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marL="0" marR="0" indent="0" algn="l" defTabSz="914400" rtl="0" eaLnBrk="0" fontAlgn="base" latinLnBrk="0" hangingPunct="0">
              <a:lnSpc>
                <a:spcPct val="80000"/>
              </a:lnSpc>
              <a:spcBef>
                <a:spcPct val="30000"/>
              </a:spcBef>
              <a:spcAft>
                <a:spcPct val="0"/>
              </a:spcAft>
              <a:buClrTx/>
              <a:buSzTx/>
              <a:buFontTx/>
              <a:buNone/>
              <a:tabLst/>
              <a:defRPr/>
            </a:pPr>
            <a:r>
              <a:rPr lang="en-US" sz="800" dirty="0" smtClean="0">
                <a:latin typeface="Times New Roman" charset="0"/>
              </a:rPr>
              <a:t>Development causes habitat</a:t>
            </a:r>
            <a:r>
              <a:rPr lang="en-US" sz="800" baseline="0" dirty="0" smtClean="0">
                <a:latin typeface="Times New Roman" charset="0"/>
              </a:rPr>
              <a:t> destruction, runoff of sediment and nutrients, eutrophication, and trampling.</a:t>
            </a:r>
          </a:p>
          <a:p>
            <a:pPr marL="0" marR="0" indent="0" algn="l" defTabSz="914400" rtl="0" eaLnBrk="0" fontAlgn="base" latinLnBrk="0" hangingPunct="0">
              <a:lnSpc>
                <a:spcPct val="80000"/>
              </a:lnSpc>
              <a:spcBef>
                <a:spcPct val="30000"/>
              </a:spcBef>
              <a:spcAft>
                <a:spcPct val="0"/>
              </a:spcAft>
              <a:buClrTx/>
              <a:buSzTx/>
              <a:buFontTx/>
              <a:buNone/>
              <a:tabLst/>
              <a:defRPr/>
            </a:pPr>
            <a:endParaRPr lang="en-US" sz="800" dirty="0" smtClean="0">
              <a:latin typeface="Times New Roman" charset="0"/>
            </a:endParaRPr>
          </a:p>
          <a:p>
            <a:pPr>
              <a:lnSpc>
                <a:spcPct val="80000"/>
              </a:lnSpc>
            </a:pPr>
            <a:r>
              <a:rPr lang="en-US" sz="800" dirty="0" smtClean="0">
                <a:latin typeface="Times New Roman" charset="0"/>
              </a:rPr>
              <a:t>In addition to the nutrient inputs by fertilizer runoff, Hawai‘i has long had a problem with sewage in coastal waters, including sewage spills, injection wells, and leakage from cesspools. Submarine ground water discharge</a:t>
            </a:r>
            <a:r>
              <a:rPr lang="en-US" sz="800" baseline="0" dirty="0" smtClean="0">
                <a:latin typeface="Times New Roman" charset="0"/>
              </a:rPr>
              <a:t> can </a:t>
            </a:r>
            <a:r>
              <a:rPr lang="en-US" sz="800" dirty="0" smtClean="0">
                <a:latin typeface="Times New Roman" charset="0"/>
              </a:rPr>
              <a:t>deliver nutrient-polluted groundwater to coastal regions in Hawai‘i. </a:t>
            </a:r>
          </a:p>
          <a:p>
            <a:pPr>
              <a:lnSpc>
                <a:spcPct val="80000"/>
              </a:lnSpc>
            </a:pPr>
            <a:endParaRPr lang="en-US" sz="300" dirty="0" smtClean="0">
              <a:latin typeface="Times New Roman" charset="0"/>
            </a:endParaRPr>
          </a:p>
          <a:p>
            <a:pPr>
              <a:lnSpc>
                <a:spcPct val="80000"/>
              </a:lnSpc>
            </a:pPr>
            <a:r>
              <a:rPr lang="en-US" sz="300" dirty="0" smtClean="0">
                <a:latin typeface="Times New Roman" charset="0"/>
              </a:rPr>
              <a:t>Because the intertidal is so accessible – it is often affected by over-harvesting or over-collecting. </a:t>
            </a:r>
          </a:p>
          <a:p>
            <a:pPr>
              <a:lnSpc>
                <a:spcPct val="80000"/>
              </a:lnSpc>
            </a:pPr>
            <a:r>
              <a:rPr lang="en-US" sz="300" dirty="0" smtClean="0">
                <a:latin typeface="Times New Roman" charset="0"/>
              </a:rPr>
              <a:t>For example, black-foot </a:t>
            </a:r>
            <a:r>
              <a:rPr lang="en-US" sz="300" dirty="0" err="1" smtClean="0">
                <a:latin typeface="Times New Roman" charset="0"/>
              </a:rPr>
              <a:t>opihi</a:t>
            </a:r>
            <a:r>
              <a:rPr lang="en-US" sz="300" dirty="0" smtClean="0">
                <a:latin typeface="Times New Roman" charset="0"/>
              </a:rPr>
              <a:t> are essentially extinct on Oahu due to overharvesting and severely depleted on other main </a:t>
            </a:r>
            <a:r>
              <a:rPr lang="en-US" sz="300" dirty="0" err="1" smtClean="0">
                <a:latin typeface="Times New Roman" charset="0"/>
              </a:rPr>
              <a:t>hawaiian</a:t>
            </a:r>
            <a:r>
              <a:rPr lang="en-US" sz="300" dirty="0" smtClean="0">
                <a:latin typeface="Times New Roman" charset="0"/>
              </a:rPr>
              <a:t> islands (Bird, 2015). Conservation efforts are constrained by </a:t>
            </a:r>
            <a:r>
              <a:rPr lang="en-US" sz="300" dirty="0" err="1" smtClean="0">
                <a:latin typeface="Times New Roman" charset="0"/>
              </a:rPr>
              <a:t>opihi’s</a:t>
            </a:r>
            <a:r>
              <a:rPr lang="en-US" sz="300" dirty="0" smtClean="0">
                <a:latin typeface="Times New Roman" charset="0"/>
              </a:rPr>
              <a:t> limited larval dispersal. </a:t>
            </a:r>
          </a:p>
          <a:p>
            <a:pPr>
              <a:lnSpc>
                <a:spcPct val="80000"/>
              </a:lnSpc>
            </a:pPr>
            <a:endParaRPr lang="en-US" sz="800" dirty="0" smtClean="0">
              <a:latin typeface="Times New Roman" charset="0"/>
            </a:endParaRPr>
          </a:p>
          <a:p>
            <a:pPr>
              <a:lnSpc>
                <a:spcPct val="80000"/>
              </a:lnSpc>
            </a:pPr>
            <a:r>
              <a:rPr lang="en-US" sz="800" dirty="0" smtClean="0">
                <a:latin typeface="Times New Roman" charset="0"/>
              </a:rPr>
              <a:t>The intertidal is often the first area of appearance </a:t>
            </a:r>
            <a:r>
              <a:rPr lang="en-US" sz="800" b="0" dirty="0" smtClean="0">
                <a:latin typeface="Times New Roman" charset="0"/>
              </a:rPr>
              <a:t>of alien species.  Alien species are species introduced </a:t>
            </a:r>
            <a:r>
              <a:rPr lang="en-US" sz="800" dirty="0" smtClean="0">
                <a:latin typeface="Times New Roman" charset="0"/>
              </a:rPr>
              <a:t>to Hawaii (e.g., on boat hulls), (as opposed to native species which evolved in Hawaii). Although some introduced species seem to have little impact, other can be very harmful and are called </a:t>
            </a:r>
            <a:r>
              <a:rPr lang="en-US" sz="800" b="1" dirty="0" err="1" smtClean="0">
                <a:latin typeface="Times New Roman" charset="0"/>
              </a:rPr>
              <a:t>invasives</a:t>
            </a:r>
            <a:r>
              <a:rPr lang="en-US" sz="800" dirty="0" smtClean="0">
                <a:latin typeface="Times New Roman" charset="0"/>
              </a:rPr>
              <a:t>, as they invade and change the native ecosystem. </a:t>
            </a:r>
            <a:r>
              <a:rPr lang="en-US" sz="800" i="1" dirty="0" err="1" smtClean="0"/>
              <a:t>Hypnea</a:t>
            </a:r>
            <a:r>
              <a:rPr lang="en-US" sz="800" i="1" dirty="0" smtClean="0"/>
              <a:t> </a:t>
            </a:r>
            <a:r>
              <a:rPr lang="en-US" sz="800" i="1" dirty="0" err="1" smtClean="0"/>
              <a:t>musciformis</a:t>
            </a:r>
            <a:r>
              <a:rPr lang="en-US" sz="800" i="1" dirty="0" smtClean="0"/>
              <a:t> </a:t>
            </a:r>
            <a:r>
              <a:rPr lang="en-US" sz="800" dirty="0" smtClean="0"/>
              <a:t>(</a:t>
            </a:r>
            <a:r>
              <a:rPr lang="en-US" sz="800" dirty="0" err="1" smtClean="0"/>
              <a:t>hookweed</a:t>
            </a:r>
            <a:r>
              <a:rPr lang="en-US" sz="800" dirty="0" smtClean="0"/>
              <a:t>) was imported to Hawaii illegally from Florida for aquaculture, but didn’t work well. It cost Maui County $20</a:t>
            </a:r>
            <a:r>
              <a:rPr lang="en-US" sz="800" baseline="0" dirty="0" smtClean="0"/>
              <a:t> million in 2000 from lost revenue.</a:t>
            </a:r>
          </a:p>
          <a:p>
            <a:pPr>
              <a:lnSpc>
                <a:spcPct val="80000"/>
              </a:lnSpc>
            </a:pPr>
            <a:endParaRPr lang="en-US" sz="800" baseline="0" dirty="0" smtClean="0"/>
          </a:p>
          <a:p>
            <a:r>
              <a:rPr lang="en-US" sz="800" dirty="0" smtClean="0">
                <a:latin typeface="Times New Roman" charset="0"/>
              </a:rPr>
              <a:t>The degree to which intertidal species might respond climate change, including sea level rise and increasing air and sea temperatures, is not clear. On one hand, the intertidal zone is very resilient. However,</a:t>
            </a:r>
            <a:r>
              <a:rPr lang="en-US" sz="800" baseline="0" dirty="0" smtClean="0">
                <a:latin typeface="Times New Roman" charset="0"/>
              </a:rPr>
              <a:t> some </a:t>
            </a:r>
            <a:r>
              <a:rPr lang="en-US" sz="800" dirty="0" smtClean="0">
                <a:latin typeface="Times New Roman" charset="0"/>
              </a:rPr>
              <a:t>researchers in California have found that intertidal species ranges shifted northward over 60 years (e.g., Barry et al., 1995; </a:t>
            </a:r>
            <a:r>
              <a:rPr lang="en-US" sz="800" dirty="0" err="1" smtClean="0">
                <a:latin typeface="Times New Roman" charset="0"/>
              </a:rPr>
              <a:t>Sagain</a:t>
            </a:r>
            <a:r>
              <a:rPr lang="en-US" sz="800" dirty="0" smtClean="0">
                <a:latin typeface="Times New Roman" charset="0"/>
              </a:rPr>
              <a:t> et al., 1999).</a:t>
            </a:r>
            <a:r>
              <a:rPr lang="en-US" sz="800" baseline="0" dirty="0" smtClean="0">
                <a:latin typeface="Times New Roman" charset="0"/>
              </a:rPr>
              <a:t> </a:t>
            </a:r>
            <a:r>
              <a:rPr lang="en-US" sz="800" dirty="0" smtClean="0">
                <a:latin typeface="Times New Roman" charset="0"/>
              </a:rPr>
              <a:t>On islands, intertidal species are not able to shift their geographic ranges northward.</a:t>
            </a:r>
            <a:r>
              <a:rPr lang="en-US" sz="800" baseline="0" dirty="0" smtClean="0">
                <a:latin typeface="Times New Roman" charset="0"/>
              </a:rPr>
              <a:t> They can adapt </a:t>
            </a:r>
            <a:r>
              <a:rPr lang="en-US" sz="800" dirty="0" smtClean="0">
                <a:latin typeface="Times New Roman" charset="0"/>
              </a:rPr>
              <a:t>or go extinct. </a:t>
            </a:r>
            <a:endParaRPr lang="en-US" sz="300" dirty="0" smtClean="0">
              <a:latin typeface="Times New Roman" charset="0"/>
            </a:endParaRPr>
          </a:p>
          <a:p>
            <a:endParaRPr lang="en-US" sz="800" dirty="0" smtClean="0"/>
          </a:p>
          <a:p>
            <a:pPr>
              <a:lnSpc>
                <a:spcPct val="80000"/>
              </a:lnSpc>
            </a:pPr>
            <a:endParaRPr lang="en-US" sz="800" baseline="0" dirty="0" smtClean="0">
              <a:latin typeface="Times New Roman" charset="0"/>
            </a:endParaRPr>
          </a:p>
        </p:txBody>
      </p:sp>
      <p:sp>
        <p:nvSpPr>
          <p:cNvPr id="38915"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BC6DB862-480E-D346-AEE8-C2EE0476B305}" type="slidenum">
              <a:rPr lang="en-US" sz="1200"/>
              <a:pPr eaLnBrk="1" hangingPunct="1"/>
              <a:t>17</a:t>
            </a:fld>
            <a:endParaRPr lang="en-US" sz="12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eaLnBrk="1" hangingPunct="1">
              <a:spcBef>
                <a:spcPct val="0"/>
              </a:spcBef>
            </a:pPr>
            <a:r>
              <a:rPr lang="en-US" dirty="0" smtClean="0">
                <a:latin typeface="Times New Roman" charset="0"/>
              </a:rPr>
              <a:t>The intertidal in Hawai‘i is difficult to study due to seasonal wave activity, a small low tide window, and limited tidal range. </a:t>
            </a:r>
          </a:p>
          <a:p>
            <a:pPr eaLnBrk="1" hangingPunct="1">
              <a:spcBef>
                <a:spcPct val="0"/>
              </a:spcBef>
            </a:pPr>
            <a:endParaRPr lang="en-US" dirty="0" smtClean="0">
              <a:latin typeface="Times New Roman" charset="0"/>
            </a:endParaRPr>
          </a:p>
          <a:p>
            <a:pPr eaLnBrk="1" hangingPunct="1">
              <a:spcBef>
                <a:spcPct val="0"/>
              </a:spcBef>
            </a:pPr>
            <a:r>
              <a:rPr lang="en-US" dirty="0" smtClean="0">
                <a:latin typeface="Times New Roman" charset="0"/>
              </a:rPr>
              <a:t>This graph shows the number of days each month with negative low tides.  The intertidal is only exposed for a few hours each day before the tide comes back up.  Most “good” </a:t>
            </a:r>
            <a:r>
              <a:rPr lang="en-US" dirty="0" err="1" smtClean="0">
                <a:latin typeface="Times New Roman" charset="0"/>
              </a:rPr>
              <a:t>tidepooling</a:t>
            </a:r>
            <a:r>
              <a:rPr lang="en-US" dirty="0" smtClean="0">
                <a:latin typeface="Times New Roman" charset="0"/>
              </a:rPr>
              <a:t> days are in the spring and summer. </a:t>
            </a: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26D45833-E44B-5543-9E95-7CDF59744C0E}" type="slidenum">
              <a:rPr lang="en-US" sz="1200"/>
              <a:pPr eaLnBrk="1" hangingPunct="1"/>
              <a:t>18</a:t>
            </a:fld>
            <a:endParaRPr lang="en-US" sz="12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r>
              <a:rPr lang="en-US" dirty="0" smtClean="0">
                <a:latin typeface="Times New Roman" charset="0"/>
              </a:rPr>
              <a:t>The intertidal is a model habitat in which to measure ecological change. However, the intertidal zone of tropical islands has been poorly studied, particularly in comparison to other regions. </a:t>
            </a:r>
          </a:p>
          <a:p>
            <a:endParaRPr lang="en-US" dirty="0" smtClean="0">
              <a:latin typeface="Times New Roman" charset="0"/>
            </a:endParaRPr>
          </a:p>
          <a:p>
            <a:r>
              <a:rPr lang="en-US" dirty="0" smtClean="0">
                <a:latin typeface="Times New Roman" charset="0"/>
              </a:rPr>
              <a:t>However, the accessibility that makes the intertidal especially susceptible to human impacts also makes it ideal for student researchers</a:t>
            </a:r>
            <a:r>
              <a:rPr lang="en-US" baseline="0" dirty="0" smtClean="0">
                <a:latin typeface="Times New Roman" charset="0"/>
              </a:rPr>
              <a:t> to study. </a:t>
            </a:r>
            <a:endParaRPr lang="en-US" dirty="0" smtClean="0">
              <a:latin typeface="Times New Roman" charset="0"/>
            </a:endParaRPr>
          </a:p>
          <a:p>
            <a:endParaRPr lang="en-US" dirty="0" smtClean="0">
              <a:latin typeface="Times New Roman" charset="0"/>
            </a:endParaRPr>
          </a:p>
          <a:p>
            <a:endParaRPr lang="en-US" dirty="0">
              <a:latin typeface="Times New Roman" charset="0"/>
            </a:endParaRPr>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16EBA815-3FF5-414E-99D4-D414BD2FCBB0}" type="slidenum">
              <a:rPr lang="en-US" sz="1200"/>
              <a:pPr eaLnBrk="1" hangingPunct="1"/>
              <a:t>19</a:t>
            </a:fld>
            <a:endParaRPr 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8433" name="Slide Image Placeholder 1"/>
          <p:cNvSpPr>
            <a:spLocks noGrp="1" noRot="1" noChangeAspect="1"/>
          </p:cNvSpPr>
          <p:nvPr>
            <p:ph type="sldImg"/>
          </p:nvPr>
        </p:nvSpPr>
        <p:spPr>
          <a:ln/>
        </p:spPr>
      </p:sp>
      <p:sp>
        <p:nvSpPr>
          <p:cNvPr id="18434"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r>
              <a:rPr lang="en-US" dirty="0" smtClean="0">
                <a:latin typeface="Times New Roman" charset="0"/>
              </a:rPr>
              <a:t>‘</a:t>
            </a:r>
            <a:r>
              <a:rPr lang="en-US" dirty="0" err="1" smtClean="0">
                <a:latin typeface="Times New Roman" charset="0"/>
              </a:rPr>
              <a:t>Opihi</a:t>
            </a:r>
            <a:r>
              <a:rPr lang="en-US" baseline="0" dirty="0" smtClean="0">
                <a:latin typeface="Times New Roman" charset="0"/>
              </a:rPr>
              <a:t> = </a:t>
            </a:r>
            <a:r>
              <a:rPr lang="en-US" altLang="ja-JP" dirty="0" smtClean="0">
                <a:latin typeface="Times New Roman" charset="0"/>
              </a:rPr>
              <a:t>culturally important limpet, a</a:t>
            </a:r>
            <a:r>
              <a:rPr lang="en-US" altLang="ja-JP" baseline="0" dirty="0" smtClean="0">
                <a:latin typeface="Times New Roman" charset="0"/>
              </a:rPr>
              <a:t> type of snail</a:t>
            </a:r>
            <a:r>
              <a:rPr lang="en-US" altLang="ja-JP" dirty="0" smtClean="0">
                <a:latin typeface="Times New Roman" charset="0"/>
              </a:rPr>
              <a:t>, in Hawaii. </a:t>
            </a:r>
          </a:p>
          <a:p>
            <a:endParaRPr lang="en-US" dirty="0" smtClean="0">
              <a:latin typeface="Times New Roman" charset="0"/>
            </a:endParaRPr>
          </a:p>
          <a:p>
            <a:r>
              <a:rPr lang="en-US" dirty="0" smtClean="0">
                <a:latin typeface="Times New Roman" charset="0"/>
              </a:rPr>
              <a:t>OPIHI, stands for Our Project In Hawaii’s Intertidal. The acronym was chosen, in part, because </a:t>
            </a:r>
            <a:r>
              <a:rPr lang="en-US" dirty="0" err="1" smtClean="0">
                <a:latin typeface="Times New Roman" charset="0"/>
              </a:rPr>
              <a:t>opihi</a:t>
            </a:r>
            <a:r>
              <a:rPr lang="en-US" dirty="0" smtClean="0">
                <a:latin typeface="Times New Roman" charset="0"/>
              </a:rPr>
              <a:t> limpets live in the intertidal, where this project centers.</a:t>
            </a:r>
          </a:p>
        </p:txBody>
      </p:sp>
      <p:sp>
        <p:nvSpPr>
          <p:cNvPr id="18435" name="Slide Number Placeholder 3"/>
          <p:cNvSpPr>
            <a:spLocks noGrp="1"/>
          </p:cNvSpPr>
          <p:nvPr>
            <p:ph type="sldNum" sz="quarter" idx="5"/>
          </p:nvPr>
        </p:nvSpPr>
        <p:spPr>
          <a:xfrm>
            <a:off x="3884613" y="8685213"/>
            <a:ext cx="2971800" cy="457200"/>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9B89C621-5F40-244E-957F-BB5AEBE33C06}" type="slidenum">
              <a:rPr lang="en-US" sz="1200"/>
              <a:pPr eaLnBrk="1" hangingPunct="1"/>
              <a:t>2</a:t>
            </a:fld>
            <a:endParaRPr lang="en-US" sz="12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0177" name="Slide Image Placeholder 1"/>
          <p:cNvSpPr>
            <a:spLocks noGrp="1" noRot="1" noChangeAspect="1" noTextEdit="1"/>
          </p:cNvSpPr>
          <p:nvPr>
            <p:ph type="sldImg"/>
          </p:nvPr>
        </p:nvSpPr>
        <p:spPr>
          <a:ln/>
        </p:spPr>
      </p:sp>
      <p:sp>
        <p:nvSpPr>
          <p:cNvPr id="50178"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eaLnBrk="1" hangingPunct="1">
              <a:spcBef>
                <a:spcPct val="0"/>
              </a:spcBef>
            </a:pPr>
            <a:r>
              <a:rPr lang="en-US" dirty="0" smtClean="0">
                <a:latin typeface="Times New Roman" charset="0"/>
              </a:rPr>
              <a:t>This is a real research project. Data collected will help scientists</a:t>
            </a:r>
            <a:r>
              <a:rPr lang="en-US" baseline="0" dirty="0" smtClean="0">
                <a:latin typeface="Times New Roman" charset="0"/>
              </a:rPr>
              <a:t> understand Hawaii’s rocky intertidal. </a:t>
            </a:r>
          </a:p>
          <a:p>
            <a:pPr eaLnBrk="1" hangingPunct="1">
              <a:spcBef>
                <a:spcPct val="0"/>
              </a:spcBef>
            </a:pPr>
            <a:endParaRPr lang="en-US" baseline="0" dirty="0" smtClean="0">
              <a:latin typeface="Times New Roman"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latin typeface="Times New Roman" charset="0"/>
              </a:rPr>
              <a:t>Surveying in this type of environment,</a:t>
            </a:r>
            <a:r>
              <a:rPr lang="en-US" baseline="0" dirty="0" smtClean="0">
                <a:latin typeface="Times New Roman" charset="0"/>
              </a:rPr>
              <a:t> because is is hard to look at due to the small tidal windows,</a:t>
            </a:r>
            <a:r>
              <a:rPr lang="en-US" dirty="0" smtClean="0">
                <a:latin typeface="Times New Roman" charset="0"/>
              </a:rPr>
              <a:t> requires large numbers of trained researchers to work together.</a:t>
            </a:r>
          </a:p>
          <a:p>
            <a:pPr marL="0" marR="0" indent="0" algn="l" defTabSz="914400" rtl="0" eaLnBrk="1" fontAlgn="base" latinLnBrk="0" hangingPunct="1">
              <a:lnSpc>
                <a:spcPct val="100000"/>
              </a:lnSpc>
              <a:spcBef>
                <a:spcPct val="0"/>
              </a:spcBef>
              <a:spcAft>
                <a:spcPct val="0"/>
              </a:spcAft>
              <a:buClrTx/>
              <a:buSzTx/>
              <a:buFontTx/>
              <a:buNone/>
              <a:tabLst/>
              <a:defRPr/>
            </a:pPr>
            <a:endParaRPr lang="en-US" dirty="0" smtClean="0">
              <a:latin typeface="Times New Roman" charset="0"/>
            </a:endParaRPr>
          </a:p>
          <a:p>
            <a:pPr marL="0" marR="0" indent="0" algn="l" defTabSz="914400" rtl="0" eaLnBrk="1" fontAlgn="base" latinLnBrk="0" hangingPunct="1">
              <a:lnSpc>
                <a:spcPct val="100000"/>
              </a:lnSpc>
              <a:spcBef>
                <a:spcPct val="0"/>
              </a:spcBef>
              <a:spcAft>
                <a:spcPct val="0"/>
              </a:spcAft>
              <a:buClrTx/>
              <a:buSzTx/>
              <a:buFontTx/>
              <a:buNone/>
              <a:tabLst/>
              <a:defRPr/>
            </a:pPr>
            <a:r>
              <a:rPr lang="en-US" dirty="0" smtClean="0">
                <a:latin typeface="Times New Roman" charset="0"/>
              </a:rPr>
              <a:t>The scientific</a:t>
            </a:r>
            <a:r>
              <a:rPr lang="en-US" baseline="0" dirty="0" smtClean="0">
                <a:latin typeface="Times New Roman" charset="0"/>
              </a:rPr>
              <a:t> goals of this project are to re-survey sites that OPIHI looked at 10 years ago and to expand to new intertidal areas. </a:t>
            </a:r>
            <a:r>
              <a:rPr lang="en-US" dirty="0" smtClean="0">
                <a:latin typeface="Times New Roman" charset="0"/>
              </a:rPr>
              <a:t> </a:t>
            </a:r>
          </a:p>
          <a:p>
            <a:pPr eaLnBrk="1" hangingPunct="1">
              <a:spcBef>
                <a:spcPct val="0"/>
              </a:spcBef>
            </a:pPr>
            <a:endParaRPr lang="en-US" baseline="0" dirty="0" smtClean="0">
              <a:latin typeface="Times New Roman" charset="0"/>
            </a:endParaRPr>
          </a:p>
          <a:p>
            <a:pPr eaLnBrk="1" hangingPunct="1">
              <a:spcBef>
                <a:spcPct val="0"/>
              </a:spcBef>
            </a:pPr>
            <a:endParaRPr lang="en-US" baseline="0" dirty="0" smtClean="0">
              <a:latin typeface="Times New Roman" charset="0"/>
            </a:endParaRPr>
          </a:p>
          <a:p>
            <a:pPr eaLnBrk="1" hangingPunct="1">
              <a:spcBef>
                <a:spcPct val="0"/>
              </a:spcBef>
            </a:pPr>
            <a:endParaRPr lang="en-US" dirty="0">
              <a:latin typeface="Times New Roman" charset="0"/>
            </a:endParaRPr>
          </a:p>
        </p:txBody>
      </p:sp>
      <p:sp>
        <p:nvSpPr>
          <p:cNvPr id="50179"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F4DEB765-C21C-024E-BCC8-1255263F5189}" type="slidenum">
              <a:rPr lang="en-US" sz="1200"/>
              <a:pPr eaLnBrk="1" hangingPunct="1"/>
              <a:t>20</a:t>
            </a:fld>
            <a:endParaRPr lang="en-US" sz="1200"/>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a:ln/>
        </p:spPr>
      </p:sp>
      <p:sp>
        <p:nvSpPr>
          <p:cNvPr id="56322"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r>
              <a:rPr lang="en-US" dirty="0" smtClean="0">
                <a:latin typeface="Times New Roman" charset="0"/>
              </a:rPr>
              <a:t>These were the sites surveys by OPIHI from 2004 to 2007. We will</a:t>
            </a:r>
            <a:r>
              <a:rPr lang="en-US" baseline="0" dirty="0" smtClean="0">
                <a:latin typeface="Times New Roman" charset="0"/>
              </a:rPr>
              <a:t> be re-surveying these sites and adding new sites. </a:t>
            </a:r>
            <a:endParaRPr lang="en-US" dirty="0">
              <a:latin typeface="Times New Roman" charset="0"/>
            </a:endParaRPr>
          </a:p>
        </p:txBody>
      </p:sp>
      <p:sp>
        <p:nvSpPr>
          <p:cNvPr id="56323"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F1A25768-10B7-104E-9C18-3601C26C87F8}" type="slidenum">
              <a:rPr lang="en-US" sz="1200"/>
              <a:pPr eaLnBrk="1" hangingPunct="1"/>
              <a:t>21</a:t>
            </a:fld>
            <a:endParaRPr lang="en-US" sz="1200"/>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3A11E634-1585-204D-BB97-7A6FD20E3E25}" type="slidenum">
              <a:rPr lang="en-US" sz="1200"/>
              <a:pPr eaLnBrk="1" hangingPunct="1"/>
              <a:t>22</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r>
              <a:rPr lang="en-US" dirty="0" smtClean="0">
                <a:latin typeface="Times New Roman" charset="0"/>
              </a:rPr>
              <a:t>Include pictures of your</a:t>
            </a:r>
            <a:r>
              <a:rPr lang="en-US" baseline="0" dirty="0" smtClean="0">
                <a:latin typeface="Times New Roman" charset="0"/>
              </a:rPr>
              <a:t> intertidal site here!</a:t>
            </a:r>
            <a:endParaRPr lang="en-US" dirty="0">
              <a:latin typeface="Times New Roman"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7" name="Slide Image Placeholder 1"/>
          <p:cNvSpPr>
            <a:spLocks noGrp="1" noRot="1" noChangeAspect="1" noTextEdit="1"/>
          </p:cNvSpPr>
          <p:nvPr>
            <p:ph type="sldImg"/>
          </p:nvPr>
        </p:nvSpPr>
        <p:spPr>
          <a:ln/>
        </p:spPr>
      </p:sp>
      <p:sp>
        <p:nvSpPr>
          <p:cNvPr id="60418"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eaLnBrk="1" hangingPunct="1">
              <a:spcBef>
                <a:spcPct val="0"/>
              </a:spcBef>
            </a:pPr>
            <a:r>
              <a:rPr lang="en-US" dirty="0" smtClean="0">
                <a:latin typeface="Times New Roman" charset="0"/>
              </a:rPr>
              <a:t>In</a:t>
            </a:r>
            <a:r>
              <a:rPr lang="en-US" baseline="0" dirty="0" smtClean="0">
                <a:latin typeface="Times New Roman" charset="0"/>
              </a:rPr>
              <a:t> class we will learn </a:t>
            </a:r>
            <a:r>
              <a:rPr lang="en-US" dirty="0" smtClean="0">
                <a:latin typeface="Times New Roman" charset="0"/>
              </a:rPr>
              <a:t>what sampling is,</a:t>
            </a:r>
            <a:r>
              <a:rPr lang="en-US" baseline="0" dirty="0" smtClean="0">
                <a:latin typeface="Times New Roman" charset="0"/>
              </a:rPr>
              <a:t> learn and practice methods for studying the abundance of organisms, and learn how to study some water quality parameters. </a:t>
            </a:r>
            <a:endParaRPr lang="en-US" dirty="0" smtClean="0">
              <a:latin typeface="Times New Roman" charset="0"/>
            </a:endParaRPr>
          </a:p>
          <a:p>
            <a:pPr eaLnBrk="1" hangingPunct="1">
              <a:spcBef>
                <a:spcPct val="0"/>
              </a:spcBef>
            </a:pPr>
            <a:r>
              <a:rPr lang="en-US" dirty="0" smtClean="0">
                <a:latin typeface="Times New Roman" charset="0"/>
              </a:rPr>
              <a:t>We will also learn how to identify intertidal organisms,</a:t>
            </a:r>
            <a:r>
              <a:rPr lang="en-US" baseline="0" dirty="0" smtClean="0">
                <a:latin typeface="Times New Roman" charset="0"/>
              </a:rPr>
              <a:t> and </a:t>
            </a:r>
            <a:r>
              <a:rPr lang="en-US" dirty="0" smtClean="0">
                <a:latin typeface="Times New Roman" charset="0"/>
              </a:rPr>
              <a:t>practice using identification cards and books.</a:t>
            </a:r>
          </a:p>
          <a:p>
            <a:pPr eaLnBrk="1" hangingPunct="1">
              <a:spcBef>
                <a:spcPct val="0"/>
              </a:spcBef>
            </a:pPr>
            <a:endParaRPr lang="en-US" dirty="0">
              <a:latin typeface="Times New Roman" charset="0"/>
            </a:endParaRPr>
          </a:p>
        </p:txBody>
      </p:sp>
      <p:sp>
        <p:nvSpPr>
          <p:cNvPr id="60419"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FE8CA463-60A8-AF42-AD28-8D25647BB75F}" type="slidenum">
              <a:rPr lang="en-US" sz="1200"/>
              <a:pPr eaLnBrk="1" hangingPunct="1"/>
              <a:t>23</a:t>
            </a:fld>
            <a:endParaRPr lang="en-US" sz="1200"/>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69" name="Rectangle 7"/>
          <p:cNvSpPr>
            <a:spLocks noGrp="1" noChangeArrowheads="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3A11E634-1585-204D-BB97-7A6FD20E3E25}" type="slidenum">
              <a:rPr lang="en-US" sz="1200"/>
              <a:pPr eaLnBrk="1" hangingPunct="1"/>
              <a:t>24</a:t>
            </a:fld>
            <a:endParaRPr lang="en-US" sz="1200"/>
          </a:p>
        </p:txBody>
      </p:sp>
      <p:sp>
        <p:nvSpPr>
          <p:cNvPr id="58370" name="Rectangle 2"/>
          <p:cNvSpPr>
            <a:spLocks noGrp="1" noRot="1" noChangeAspect="1" noChangeArrowheads="1" noTextEdit="1"/>
          </p:cNvSpPr>
          <p:nvPr>
            <p:ph type="sldImg"/>
          </p:nvPr>
        </p:nvSpPr>
        <p:spPr>
          <a:ln/>
        </p:spPr>
      </p:sp>
      <p:sp>
        <p:nvSpPr>
          <p:cNvPr id="58371" name="Rectangle 3"/>
          <p:cNvSpPr>
            <a:spLocks noGrp="1" noChangeArrowheads="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r>
              <a:rPr lang="en-US" dirty="0" smtClean="0">
                <a:latin typeface="Times New Roman" charset="0"/>
              </a:rPr>
              <a:t>In the field, we will use ecological</a:t>
            </a:r>
            <a:r>
              <a:rPr lang="en-US" baseline="0" dirty="0" smtClean="0">
                <a:latin typeface="Times New Roman" charset="0"/>
              </a:rPr>
              <a:t> tools to collect data that can be shared with other scientists and student researchers. </a:t>
            </a:r>
            <a:endParaRPr lang="en-US" dirty="0">
              <a:latin typeface="Times New Roman"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smtClean="0">
                <a:solidFill>
                  <a:schemeClr val="bg1"/>
                </a:solidFill>
              </a:rPr>
              <a:t>Question</a:t>
            </a:r>
            <a:r>
              <a:rPr lang="en-US" sz="1200" dirty="0" smtClean="0">
                <a:solidFill>
                  <a:schemeClr val="bg1"/>
                </a:solidFill>
              </a:rPr>
              <a:t>:</a:t>
            </a:r>
            <a:r>
              <a:rPr lang="en-US" sz="1200" baseline="0" dirty="0" smtClean="0">
                <a:solidFill>
                  <a:schemeClr val="bg1"/>
                </a:solidFill>
              </a:rPr>
              <a:t> Why do you think water quality is important? </a:t>
            </a:r>
          </a:p>
          <a:p>
            <a:endParaRPr lang="en-US" sz="1200" baseline="0" dirty="0" smtClean="0">
              <a:solidFill>
                <a:schemeClr val="bg1"/>
              </a:solidFill>
            </a:endParaRPr>
          </a:p>
          <a:p>
            <a:r>
              <a:rPr lang="en-US" sz="1200" baseline="0" dirty="0" smtClean="0">
                <a:solidFill>
                  <a:schemeClr val="bg1"/>
                </a:solidFill>
              </a:rPr>
              <a:t>Examples: </a:t>
            </a:r>
          </a:p>
          <a:p>
            <a:pPr marL="171450" indent="-171450">
              <a:buFontTx/>
              <a:buChar char="-"/>
            </a:pPr>
            <a:r>
              <a:rPr lang="en-US" sz="1200" baseline="0" dirty="0" smtClean="0">
                <a:solidFill>
                  <a:schemeClr val="bg1"/>
                </a:solidFill>
              </a:rPr>
              <a:t>Water quality affects human’s ability to swim and harvest food (e.g., fish) safely. </a:t>
            </a:r>
          </a:p>
          <a:p>
            <a:pPr marL="171450" indent="-171450">
              <a:buFontTx/>
              <a:buChar char="-"/>
            </a:pPr>
            <a:r>
              <a:rPr lang="en-US" sz="1200" dirty="0" smtClean="0">
                <a:solidFill>
                  <a:schemeClr val="bg1"/>
                </a:solidFill>
              </a:rPr>
              <a:t>Invasive algae stimulate </a:t>
            </a:r>
            <a:r>
              <a:rPr lang="en-US" sz="1200" dirty="0" err="1" smtClean="0">
                <a:solidFill>
                  <a:schemeClr val="bg1"/>
                </a:solidFill>
              </a:rPr>
              <a:t>Fibropapillomatosis</a:t>
            </a:r>
            <a:r>
              <a:rPr lang="en-US" sz="1200" dirty="0" smtClean="0">
                <a:solidFill>
                  <a:schemeClr val="bg1"/>
                </a:solidFill>
              </a:rPr>
              <a:t> (tumors) in Hawaiian green turtles by sequestering high levels of the amino acid arginine in </a:t>
            </a:r>
            <a:r>
              <a:rPr lang="en-US" sz="1200" dirty="0" err="1" smtClean="0">
                <a:solidFill>
                  <a:schemeClr val="bg1"/>
                </a:solidFill>
              </a:rPr>
              <a:t>eutrophied</a:t>
            </a:r>
            <a:r>
              <a:rPr lang="en-US" sz="1200" dirty="0" smtClean="0">
                <a:solidFill>
                  <a:schemeClr val="bg1"/>
                </a:solidFill>
              </a:rPr>
              <a:t> waters</a:t>
            </a:r>
            <a:r>
              <a:rPr lang="en-US" sz="1200" baseline="0" dirty="0" smtClean="0">
                <a:solidFill>
                  <a:schemeClr val="bg1"/>
                </a:solidFill>
              </a:rPr>
              <a:t> </a:t>
            </a:r>
            <a:r>
              <a:rPr lang="en-US" sz="1200" dirty="0" smtClean="0">
                <a:latin typeface="Times New Roman" charset="0"/>
              </a:rPr>
              <a:t>(Van </a:t>
            </a:r>
            <a:r>
              <a:rPr lang="en-US" sz="1200" dirty="0" err="1" smtClean="0">
                <a:latin typeface="Times New Roman" charset="0"/>
              </a:rPr>
              <a:t>Houtan</a:t>
            </a:r>
            <a:r>
              <a:rPr lang="en-US" sz="1200" dirty="0" smtClean="0">
                <a:latin typeface="Times New Roman" charset="0"/>
              </a:rPr>
              <a:t> et al., 2014).</a:t>
            </a:r>
          </a:p>
          <a:p>
            <a:pPr marL="171450" indent="-171450">
              <a:buFontTx/>
              <a:buChar char="-"/>
            </a:pPr>
            <a:r>
              <a:rPr lang="en-US" sz="1200" dirty="0" smtClean="0">
                <a:latin typeface="Times New Roman" charset="0"/>
              </a:rPr>
              <a:t>Invasive algae,</a:t>
            </a:r>
            <a:r>
              <a:rPr lang="en-US" sz="1200" baseline="0" dirty="0" smtClean="0">
                <a:latin typeface="Times New Roman" charset="0"/>
              </a:rPr>
              <a:t> simulated by high nitrogen levels from injection wells on Maui, blooms and creates problems (e.g., rots on beaches and makes area less desirables for tourists and locals). </a:t>
            </a:r>
          </a:p>
          <a:p>
            <a:pPr marL="171450" indent="-171450">
              <a:buFontTx/>
              <a:buChar char="-"/>
            </a:pPr>
            <a:r>
              <a:rPr lang="en-US" sz="1200" baseline="0" dirty="0" smtClean="0">
                <a:latin typeface="Times New Roman" charset="0"/>
              </a:rPr>
              <a:t>Sediment runoff makes water turbid (less clear). </a:t>
            </a:r>
            <a:r>
              <a:rPr lang="en-US" sz="1200" dirty="0" smtClean="0">
                <a:latin typeface="Times New Roman" charset="0"/>
              </a:rPr>
              <a:t> </a:t>
            </a:r>
            <a:endParaRPr lang="en-US" sz="800" dirty="0" smtClean="0">
              <a:latin typeface="Times New Roman" charset="0"/>
              <a:sym typeface="Wingdings" charset="0"/>
            </a:endParaRPr>
          </a:p>
          <a:p>
            <a:endParaRPr lang="en-US" dirty="0"/>
          </a:p>
        </p:txBody>
      </p:sp>
      <p:sp>
        <p:nvSpPr>
          <p:cNvPr id="4" name="Slide Number Placeholder 3"/>
          <p:cNvSpPr>
            <a:spLocks noGrp="1"/>
          </p:cNvSpPr>
          <p:nvPr>
            <p:ph type="sldNum" sz="quarter" idx="10"/>
          </p:nvPr>
        </p:nvSpPr>
        <p:spPr/>
        <p:txBody>
          <a:bodyPr/>
          <a:lstStyle/>
          <a:p>
            <a:pPr>
              <a:defRPr/>
            </a:pPr>
            <a:fld id="{24AED43D-AE32-E346-89BF-7025B96FE799}" type="slidenum">
              <a:rPr lang="en-US" smtClean="0"/>
              <a:pPr>
                <a:defRPr/>
              </a:pPr>
              <a:t>25</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829739209"/>
      </p:ext>
    </p:extLst>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Water</a:t>
            </a:r>
            <a:r>
              <a:rPr lang="en-US" baseline="0" dirty="0" smtClean="0"/>
              <a:t> quality is important for human health, ecosystem health, economies, and culture.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example, </a:t>
            </a:r>
            <a:r>
              <a:rPr lang="en-US" i="1" dirty="0" err="1" smtClean="0"/>
              <a:t>Kappaphycus</a:t>
            </a:r>
            <a:r>
              <a:rPr lang="en-US" i="1" dirty="0" smtClean="0"/>
              <a:t>/</a:t>
            </a:r>
            <a:r>
              <a:rPr lang="en-US" i="1" dirty="0" err="1" smtClean="0"/>
              <a:t>Eucheuma</a:t>
            </a:r>
            <a:r>
              <a:rPr lang="en-US" i="1" dirty="0" smtClean="0"/>
              <a:t> </a:t>
            </a:r>
            <a:r>
              <a:rPr lang="en-US" dirty="0" smtClean="0"/>
              <a:t>was legally</a:t>
            </a:r>
            <a:r>
              <a:rPr lang="en-US" baseline="0" dirty="0" smtClean="0"/>
              <a:t> i</a:t>
            </a:r>
            <a:r>
              <a:rPr lang="en-US" dirty="0" smtClean="0"/>
              <a:t>ntroduced</a:t>
            </a:r>
            <a:r>
              <a:rPr lang="en-US" baseline="0" dirty="0" smtClean="0"/>
              <a:t> by scientists and industrialists in an effort to develop new techniques and industries for Hawaii. It d</a:t>
            </a:r>
            <a:r>
              <a:rPr lang="en-US" dirty="0" smtClean="0"/>
              <a:t>id not work, and was released</a:t>
            </a:r>
            <a:r>
              <a:rPr lang="en-US" baseline="0" dirty="0" smtClean="0"/>
              <a:t> into the wild. The algae now </a:t>
            </a:r>
            <a:r>
              <a:rPr lang="en-US" dirty="0" smtClean="0"/>
              <a:t>overgrows </a:t>
            </a:r>
            <a:r>
              <a:rPr lang="en-US" dirty="0" err="1" smtClean="0"/>
              <a:t>pukas</a:t>
            </a:r>
            <a:r>
              <a:rPr lang="en-US" dirty="0" smtClean="0"/>
              <a:t> and</a:t>
            </a:r>
            <a:r>
              <a:rPr lang="en-US" baseline="0" dirty="0" smtClean="0"/>
              <a:t> coral, smothering reef in Kaneohe Bay.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OPIHI will be focusing on four water quality parameters: Temperature, salinity, dissolved oxygen, and turbidity. Your teacher may add additional parameters. </a:t>
            </a: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24AED43D-AE32-E346-89BF-7025B96FE799}" type="slidenum">
              <a:rPr lang="en-US" smtClean="0"/>
              <a:pPr>
                <a:defRPr/>
              </a:pPr>
              <a:t>26</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965306243"/>
      </p:ext>
    </p:extLst>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r>
              <a:rPr lang="en-US" sz="1200" kern="1200" dirty="0" smtClean="0">
                <a:solidFill>
                  <a:schemeClr val="tx1"/>
                </a:solidFill>
                <a:effectLst/>
                <a:latin typeface="Times New Roman" pitchFamily="18" charset="0"/>
                <a:ea typeface="ＭＳ Ｐゴシック" charset="0"/>
                <a:cs typeface="ＭＳ Ｐゴシック" charset="0"/>
              </a:rPr>
              <a:t>The temperature in large bodies of water is generally controlled by climate and currents. In small pools or shallow lakes, temperature is affected by shading from rocks or plants, water flow rate, and water depth. Additionally, industrial discharge or sewage outflow can decrease or increase water temperature, an effect called thermal pollution.</a:t>
            </a:r>
            <a:r>
              <a:rPr lang="en-US" dirty="0" smtClean="0">
                <a:effectLst/>
              </a:rPr>
              <a:t> </a:t>
            </a:r>
          </a:p>
          <a:p>
            <a:endParaRPr lang="en-US" dirty="0" smtClean="0">
              <a:effectLst/>
              <a:latin typeface="Times New Roman" charset="0"/>
            </a:endParaRPr>
          </a:p>
          <a:p>
            <a:r>
              <a:rPr lang="en-US" sz="1200" kern="1200" dirty="0" smtClean="0">
                <a:solidFill>
                  <a:schemeClr val="tx1"/>
                </a:solidFill>
                <a:effectLst/>
                <a:latin typeface="Times New Roman" pitchFamily="18" charset="0"/>
                <a:ea typeface="ＭＳ Ｐゴシック" charset="0"/>
                <a:cs typeface="ＭＳ Ｐゴシック" charset="0"/>
              </a:rPr>
              <a:t>Temperature influences a wide variety of biological processes, like metabolism. Some organisms are able to withstand a wide range of temperatures. Other organisms can be adversely affected by even a small change in temperature. </a:t>
            </a:r>
          </a:p>
          <a:p>
            <a:endParaRPr lang="en-US" sz="1200" kern="1200" dirty="0" smtClean="0">
              <a:solidFill>
                <a:schemeClr val="tx1"/>
              </a:solidFill>
              <a:effectLst/>
              <a:latin typeface="Times New Roman" pitchFamily="18" charset="0"/>
              <a:ea typeface="ＭＳ Ｐゴシック" charset="0"/>
              <a:cs typeface="ＭＳ Ｐゴシック" charset="0"/>
            </a:endParaRPr>
          </a:p>
          <a:p>
            <a:r>
              <a:rPr lang="en-US" sz="1200" kern="1200" dirty="0" smtClean="0">
                <a:solidFill>
                  <a:schemeClr val="tx1"/>
                </a:solidFill>
                <a:effectLst/>
                <a:latin typeface="Times New Roman" pitchFamily="18" charset="0"/>
                <a:ea typeface="ＭＳ Ｐゴシック" charset="0"/>
                <a:cs typeface="ＭＳ Ｐゴシック" charset="0"/>
              </a:rPr>
              <a:t>Temperature in the intertidal depends on a number of factors including wave action, tidal height, air and water temperature, and rainfall.</a:t>
            </a:r>
            <a:r>
              <a:rPr lang="en-US" dirty="0" smtClean="0">
                <a:effectLst/>
              </a:rPr>
              <a:t> </a:t>
            </a:r>
            <a:r>
              <a:rPr lang="en-US" sz="1200" kern="1200" dirty="0" smtClean="0">
                <a:solidFill>
                  <a:schemeClr val="tx1"/>
                </a:solidFill>
                <a:effectLst/>
                <a:latin typeface="Times New Roman" pitchFamily="18" charset="0"/>
                <a:ea typeface="ＭＳ Ｐゴシック" charset="0"/>
                <a:cs typeface="ＭＳ Ｐゴシック" charset="0"/>
              </a:rPr>
              <a:t>The ground also affects temperature. Intertidal areas with darker substrate will have a higher temperature than lighter substrate. </a:t>
            </a:r>
            <a:r>
              <a:rPr lang="en-US" sz="1200" b="1" kern="1200" dirty="0" err="1" smtClean="0">
                <a:solidFill>
                  <a:schemeClr val="tx1"/>
                </a:solidFill>
                <a:effectLst/>
                <a:latin typeface="Times New Roman" pitchFamily="18" charset="0"/>
                <a:ea typeface="ＭＳ Ｐゴシック" charset="0"/>
                <a:cs typeface="ＭＳ Ｐゴシック" charset="0"/>
              </a:rPr>
              <a:t>Rugosity</a:t>
            </a:r>
            <a:r>
              <a:rPr lang="en-US" sz="1200" kern="1200" dirty="0" smtClean="0">
                <a:solidFill>
                  <a:schemeClr val="tx1"/>
                </a:solidFill>
                <a:effectLst/>
                <a:latin typeface="Times New Roman" pitchFamily="18" charset="0"/>
                <a:ea typeface="ＭＳ Ｐゴシック" charset="0"/>
                <a:cs typeface="ＭＳ Ｐゴシック" charset="0"/>
              </a:rPr>
              <a:t>, or how uneven the substrate is, and slope can affect temperature by providing shade. </a:t>
            </a:r>
            <a:r>
              <a:rPr lang="en-US" sz="1200" kern="1200" dirty="0" err="1" smtClean="0">
                <a:solidFill>
                  <a:schemeClr val="tx1"/>
                </a:solidFill>
                <a:effectLst/>
                <a:latin typeface="Times New Roman" pitchFamily="18" charset="0"/>
                <a:ea typeface="ＭＳ Ｐゴシック" charset="0"/>
                <a:cs typeface="ＭＳ Ｐゴシック" charset="0"/>
              </a:rPr>
              <a:t>Tidepools</a:t>
            </a:r>
            <a:r>
              <a:rPr lang="en-US" sz="1200" kern="1200" dirty="0" smtClean="0">
                <a:solidFill>
                  <a:schemeClr val="tx1"/>
                </a:solidFill>
                <a:effectLst/>
                <a:latin typeface="Times New Roman" pitchFamily="18" charset="0"/>
                <a:ea typeface="ＭＳ Ｐゴシック" charset="0"/>
                <a:cs typeface="ＭＳ Ｐゴシック" charset="0"/>
              </a:rPr>
              <a:t> temperature is affected by the </a:t>
            </a:r>
            <a:r>
              <a:rPr lang="en-US" sz="1200" kern="1200" dirty="0" err="1" smtClean="0">
                <a:solidFill>
                  <a:schemeClr val="tx1"/>
                </a:solidFill>
                <a:effectLst/>
                <a:latin typeface="Times New Roman" pitchFamily="18" charset="0"/>
                <a:ea typeface="ＭＳ Ｐゴシック" charset="0"/>
                <a:cs typeface="ＭＳ Ｐゴシック" charset="0"/>
              </a:rPr>
              <a:t>rugosity</a:t>
            </a:r>
            <a:r>
              <a:rPr lang="en-US" sz="1200" kern="1200" dirty="0" smtClean="0">
                <a:solidFill>
                  <a:schemeClr val="tx1"/>
                </a:solidFill>
                <a:effectLst/>
                <a:latin typeface="Times New Roman" pitchFamily="18" charset="0"/>
                <a:ea typeface="ＭＳ Ｐゴシック" charset="0"/>
                <a:cs typeface="ＭＳ Ｐゴシック" charset="0"/>
              </a:rPr>
              <a:t>, volume, and depth of the pools. </a:t>
            </a:r>
          </a:p>
          <a:p>
            <a:endParaRPr lang="en-US" sz="1200" kern="1200" dirty="0" smtClean="0">
              <a:solidFill>
                <a:schemeClr val="tx1"/>
              </a:solidFill>
              <a:effectLst/>
              <a:latin typeface="Times New Roman" pitchFamily="18" charset="0"/>
              <a:ea typeface="ＭＳ Ｐゴシック" charset="0"/>
              <a:cs typeface="ＭＳ Ｐゴシック" charset="0"/>
            </a:endParaRPr>
          </a:p>
          <a:p>
            <a:r>
              <a:rPr lang="en-US" sz="1200" kern="1200" dirty="0" smtClean="0">
                <a:solidFill>
                  <a:schemeClr val="tx1"/>
                </a:solidFill>
                <a:effectLst/>
                <a:latin typeface="Times New Roman" pitchFamily="18" charset="0"/>
                <a:ea typeface="ＭＳ Ｐゴシック" charset="0"/>
                <a:cs typeface="ＭＳ Ｐゴシック" charset="0"/>
              </a:rPr>
              <a:t>It is important to measure both the temperature of the</a:t>
            </a:r>
            <a:r>
              <a:rPr lang="en-US" sz="1200" kern="1200" baseline="0" dirty="0" smtClean="0">
                <a:solidFill>
                  <a:schemeClr val="tx1"/>
                </a:solidFill>
                <a:effectLst/>
                <a:latin typeface="Times New Roman" pitchFamily="18" charset="0"/>
                <a:ea typeface="ＭＳ Ｐゴシック" charset="0"/>
                <a:cs typeface="ＭＳ Ｐゴシック" charset="0"/>
              </a:rPr>
              <a:t> air and water. </a:t>
            </a:r>
            <a:endParaRPr lang="en-US" dirty="0">
              <a:latin typeface="Times New Roman" charset="0"/>
            </a:endParaRP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2BBC4CB0-BB52-C449-B392-3CE90B48AB46}" type="slidenum">
              <a:rPr lang="en-US" sz="1200"/>
              <a:pPr eaLnBrk="1" hangingPunct="1"/>
              <a:t>27</a:t>
            </a:fld>
            <a:endParaRPr lang="en-US" sz="1200"/>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r>
              <a:rPr lang="en-US" sz="1200" kern="1200" dirty="0" smtClean="0">
                <a:solidFill>
                  <a:schemeClr val="tx1"/>
                </a:solidFill>
                <a:effectLst/>
                <a:latin typeface="Times New Roman" pitchFamily="18" charset="0"/>
                <a:ea typeface="ＭＳ Ｐゴシック" charset="0"/>
                <a:cs typeface="ＭＳ Ｐゴシック" charset="0"/>
              </a:rPr>
              <a:t>Salinity can be affected by evaporation and freshwater input from rain, rivers, and glacial melting. Most marine and freshwater organisms have a narrow range of salt tolerance. However, some organisms that live in environments like the intertidal have a wide range of salt tolerance.</a:t>
            </a:r>
          </a:p>
          <a:p>
            <a:r>
              <a:rPr lang="en-US" sz="1200" kern="1200" dirty="0" smtClean="0">
                <a:solidFill>
                  <a:schemeClr val="tx1"/>
                </a:solidFill>
                <a:effectLst/>
                <a:latin typeface="Times New Roman" pitchFamily="18" charset="0"/>
                <a:ea typeface="ＭＳ Ｐゴシック" charset="0"/>
                <a:cs typeface="ＭＳ Ｐゴシック" charset="0"/>
              </a:rPr>
              <a:t> </a:t>
            </a:r>
          </a:p>
          <a:p>
            <a:r>
              <a:rPr lang="en-US" sz="1200" kern="1200" dirty="0" smtClean="0">
                <a:solidFill>
                  <a:schemeClr val="tx1"/>
                </a:solidFill>
                <a:effectLst/>
                <a:latin typeface="Times New Roman" pitchFamily="18" charset="0"/>
                <a:ea typeface="ＭＳ Ｐゴシック" charset="0"/>
                <a:cs typeface="ＭＳ Ｐゴシック" charset="0"/>
              </a:rPr>
              <a:t>Salinity in the intertidal is affected by rain and other freshwater sources, like nearby streams. All of the things that affect evaporation rates affect salinity, like temperature, wind, wave action, and location in the intertidal (high vs. low). In intertidal areas with </a:t>
            </a:r>
            <a:r>
              <a:rPr lang="en-US" sz="1200" kern="1200" dirty="0" err="1" smtClean="0">
                <a:solidFill>
                  <a:schemeClr val="tx1"/>
                </a:solidFill>
                <a:effectLst/>
                <a:latin typeface="Times New Roman" pitchFamily="18" charset="0"/>
                <a:ea typeface="ＭＳ Ｐゴシック" charset="0"/>
                <a:cs typeface="ＭＳ Ｐゴシック" charset="0"/>
              </a:rPr>
              <a:t>tidepools</a:t>
            </a:r>
            <a:r>
              <a:rPr lang="en-US" sz="1200" kern="1200" dirty="0" smtClean="0">
                <a:solidFill>
                  <a:schemeClr val="tx1"/>
                </a:solidFill>
                <a:effectLst/>
                <a:latin typeface="Times New Roman" pitchFamily="18" charset="0"/>
                <a:ea typeface="ＭＳ Ｐゴシック" charset="0"/>
                <a:cs typeface="ＭＳ Ｐゴシック" charset="0"/>
              </a:rPr>
              <a:t> that are cut off from the ocean during low tide, these pools can experience high evaporation rates and become very salty.</a:t>
            </a:r>
            <a:r>
              <a:rPr lang="en-US" dirty="0" smtClean="0">
                <a:effectLst/>
              </a:rPr>
              <a:t> </a:t>
            </a:r>
            <a:endParaRPr lang="en-US" dirty="0">
              <a:latin typeface="Times New Roman" charset="0"/>
            </a:endParaRP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2BBC4CB0-BB52-C449-B392-3CE90B48AB46}" type="slidenum">
              <a:rPr lang="en-US" sz="1200"/>
              <a:pPr eaLnBrk="1" hangingPunct="1"/>
              <a:t>28</a:t>
            </a:fld>
            <a:endParaRPr lang="en-US" sz="1200"/>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r>
              <a:rPr lang="en-US" sz="1200" kern="1200" dirty="0" smtClean="0">
                <a:solidFill>
                  <a:schemeClr val="tx1"/>
                </a:solidFill>
                <a:effectLst/>
                <a:latin typeface="Times New Roman" pitchFamily="18" charset="0"/>
                <a:ea typeface="ＭＳ Ｐゴシック" charset="0"/>
                <a:cs typeface="ＭＳ Ｐゴシック" charset="0"/>
              </a:rPr>
              <a:t>Dissolved oxygen is a free oxygen molecule (O</a:t>
            </a:r>
            <a:r>
              <a:rPr lang="en-US" sz="1200" kern="1200" baseline="-25000" dirty="0" smtClean="0">
                <a:solidFill>
                  <a:schemeClr val="tx1"/>
                </a:solidFill>
                <a:effectLst/>
                <a:latin typeface="Times New Roman" pitchFamily="18" charset="0"/>
                <a:ea typeface="ＭＳ Ｐゴシック" charset="0"/>
                <a:cs typeface="ＭＳ Ｐゴシック" charset="0"/>
              </a:rPr>
              <a:t>2</a:t>
            </a:r>
            <a:r>
              <a:rPr lang="en-US" sz="1200" kern="1200" dirty="0" smtClean="0">
                <a:solidFill>
                  <a:schemeClr val="tx1"/>
                </a:solidFill>
                <a:effectLst/>
                <a:latin typeface="Times New Roman" pitchFamily="18" charset="0"/>
                <a:ea typeface="ＭＳ Ｐゴシック" charset="0"/>
                <a:cs typeface="ＭＳ Ｐゴシック" charset="0"/>
              </a:rPr>
              <a:t>), rather than the oxygen atom bound to hydrogen in a water molecule (H</a:t>
            </a:r>
            <a:r>
              <a:rPr lang="en-US" sz="1200" kern="1200" baseline="-25000" dirty="0" smtClean="0">
                <a:solidFill>
                  <a:schemeClr val="tx1"/>
                </a:solidFill>
                <a:effectLst/>
                <a:latin typeface="Times New Roman" pitchFamily="18" charset="0"/>
                <a:ea typeface="ＭＳ Ｐゴシック" charset="0"/>
                <a:cs typeface="ＭＳ Ｐゴシック" charset="0"/>
              </a:rPr>
              <a:t>2</a:t>
            </a:r>
            <a:r>
              <a:rPr lang="en-US" sz="1200" kern="1200" dirty="0" smtClean="0">
                <a:solidFill>
                  <a:schemeClr val="tx1"/>
                </a:solidFill>
                <a:effectLst/>
                <a:latin typeface="Times New Roman" pitchFamily="18" charset="0"/>
                <a:ea typeface="ＭＳ Ｐゴシック" charset="0"/>
                <a:cs typeface="ＭＳ Ｐゴシック" charset="0"/>
              </a:rPr>
              <a:t>O). Oxygen gas enters the water from the atmosphere and from photosynthesis by algae and aquatic plants. Oxygen gas leaves the water through respiration by algae, plants, animals, bacteria, and other microorganisms. Other chemical reactions, like decomposition of organic wastes, also remove oxygen.</a:t>
            </a:r>
            <a:r>
              <a:rPr lang="en-US" dirty="0" smtClean="0">
                <a:effectLst/>
              </a:rPr>
              <a:t> </a:t>
            </a:r>
          </a:p>
          <a:p>
            <a:endParaRPr lang="en-US" dirty="0" smtClean="0">
              <a:effectLst/>
              <a:latin typeface="Times New Roman" charset="0"/>
            </a:endParaRPr>
          </a:p>
          <a:p>
            <a:r>
              <a:rPr lang="en-US" sz="1200" kern="1200" dirty="0" smtClean="0">
                <a:solidFill>
                  <a:schemeClr val="tx1"/>
                </a:solidFill>
                <a:effectLst/>
                <a:latin typeface="Times New Roman" pitchFamily="18" charset="0"/>
                <a:ea typeface="ＭＳ Ｐゴシック" charset="0"/>
                <a:cs typeface="ＭＳ Ｐゴシック" charset="0"/>
              </a:rPr>
              <a:t>The amount of oxygen that water can hold is determined by pressure, salinity, and temperature. Gas solubility increases with pressure. Water at low elevations (more pressure) holds more O</a:t>
            </a:r>
            <a:r>
              <a:rPr lang="en-US" sz="1200" kern="1200" baseline="-25000" dirty="0" smtClean="0">
                <a:solidFill>
                  <a:schemeClr val="tx1"/>
                </a:solidFill>
                <a:effectLst/>
                <a:latin typeface="Times New Roman" pitchFamily="18" charset="0"/>
                <a:ea typeface="ＭＳ Ｐゴシック" charset="0"/>
                <a:cs typeface="ＭＳ Ｐゴシック" charset="0"/>
              </a:rPr>
              <a:t>2</a:t>
            </a:r>
            <a:r>
              <a:rPr lang="en-US" sz="1200" kern="1200" dirty="0" smtClean="0">
                <a:solidFill>
                  <a:schemeClr val="tx1"/>
                </a:solidFill>
                <a:effectLst/>
                <a:latin typeface="Times New Roman" pitchFamily="18" charset="0"/>
                <a:ea typeface="ＭＳ Ｐゴシック" charset="0"/>
                <a:cs typeface="ＭＳ Ｐゴシック" charset="0"/>
              </a:rPr>
              <a:t>  than at high elevations (less pressure). Gas solubility increases as salinity decreases. This means freshwater holds more O</a:t>
            </a:r>
            <a:r>
              <a:rPr lang="en-US" sz="1200" kern="1200" baseline="-25000" dirty="0" smtClean="0">
                <a:solidFill>
                  <a:schemeClr val="tx1"/>
                </a:solidFill>
                <a:effectLst/>
                <a:latin typeface="Times New Roman" pitchFamily="18" charset="0"/>
                <a:ea typeface="ＭＳ Ｐゴシック" charset="0"/>
                <a:cs typeface="ＭＳ Ｐゴシック" charset="0"/>
              </a:rPr>
              <a:t>2</a:t>
            </a:r>
            <a:r>
              <a:rPr lang="en-US" sz="1200" kern="1200" dirty="0" smtClean="0">
                <a:solidFill>
                  <a:schemeClr val="tx1"/>
                </a:solidFill>
                <a:effectLst/>
                <a:latin typeface="Times New Roman" pitchFamily="18" charset="0"/>
                <a:ea typeface="ＭＳ Ｐゴシック" charset="0"/>
                <a:cs typeface="ＭＳ Ｐゴシック" charset="0"/>
              </a:rPr>
              <a:t> than saltwater. Seawater holds about 20 percent less dissolved oxygen than fresh water at the same temperature. Gas solubility increases as temperature decreases. This means cold water holds more O</a:t>
            </a:r>
            <a:r>
              <a:rPr lang="en-US" sz="1200" kern="1200" baseline="-25000" dirty="0" smtClean="0">
                <a:solidFill>
                  <a:schemeClr val="tx1"/>
                </a:solidFill>
                <a:effectLst/>
                <a:latin typeface="Times New Roman" pitchFamily="18" charset="0"/>
                <a:ea typeface="ＭＳ Ｐゴシック" charset="0"/>
                <a:cs typeface="ＭＳ Ｐゴシック" charset="0"/>
              </a:rPr>
              <a:t>2</a:t>
            </a:r>
            <a:r>
              <a:rPr lang="en-US" sz="1200" kern="1200" dirty="0" smtClean="0">
                <a:solidFill>
                  <a:schemeClr val="tx1"/>
                </a:solidFill>
                <a:effectLst/>
                <a:latin typeface="Times New Roman" pitchFamily="18" charset="0"/>
                <a:ea typeface="ＭＳ Ｐゴシック" charset="0"/>
                <a:cs typeface="ＭＳ Ｐゴシック" charset="0"/>
              </a:rPr>
              <a:t> than warm water. </a:t>
            </a:r>
          </a:p>
          <a:p>
            <a:endParaRPr lang="en-US" sz="1200" kern="1200" dirty="0" smtClean="0">
              <a:solidFill>
                <a:schemeClr val="tx1"/>
              </a:solidFill>
              <a:effectLst/>
              <a:latin typeface="Times New Roman" pitchFamily="18" charset="0"/>
              <a:ea typeface="ＭＳ Ｐゴシック" charset="0"/>
              <a:cs typeface="ＭＳ Ｐゴシック" charset="0"/>
            </a:endParaRPr>
          </a:p>
          <a:p>
            <a:r>
              <a:rPr lang="en-US" sz="1200" kern="1200" dirty="0" smtClean="0">
                <a:solidFill>
                  <a:schemeClr val="tx1"/>
                </a:solidFill>
                <a:effectLst/>
                <a:latin typeface="Times New Roman" pitchFamily="18" charset="0"/>
                <a:ea typeface="ＭＳ Ｐゴシック" charset="0"/>
                <a:cs typeface="ＭＳ Ｐゴシック" charset="0"/>
              </a:rPr>
              <a:t>Dissolved oxygen is lower in the early morning because no organisms can photosynthesize at night, but they all need to respire.</a:t>
            </a:r>
            <a:r>
              <a:rPr lang="en-US" dirty="0" smtClean="0">
                <a:effectLst/>
              </a:rPr>
              <a:t> </a:t>
            </a:r>
            <a:r>
              <a:rPr lang="en-US" sz="1200" kern="1200" dirty="0" smtClean="0">
                <a:solidFill>
                  <a:schemeClr val="tx1"/>
                </a:solidFill>
                <a:effectLst/>
                <a:latin typeface="Times New Roman" pitchFamily="18" charset="0"/>
                <a:ea typeface="ＭＳ Ｐゴシック" charset="0"/>
                <a:cs typeface="ＭＳ Ｐゴシック" charset="0"/>
              </a:rPr>
              <a:t> </a:t>
            </a:r>
          </a:p>
          <a:p>
            <a:endParaRPr lang="en-US" sz="1200" kern="1200" dirty="0" smtClean="0">
              <a:solidFill>
                <a:schemeClr val="tx1"/>
              </a:solidFill>
              <a:effectLst/>
              <a:latin typeface="Times New Roman" pitchFamily="18" charset="0"/>
              <a:ea typeface="ＭＳ Ｐゴシック" charset="0"/>
              <a:cs typeface="ＭＳ Ｐゴシック" charset="0"/>
            </a:endParaRPr>
          </a:p>
          <a:p>
            <a:r>
              <a:rPr lang="en-US" sz="1200" kern="1200" dirty="0" smtClean="0">
                <a:solidFill>
                  <a:schemeClr val="tx1"/>
                </a:solidFill>
                <a:effectLst/>
                <a:latin typeface="Times New Roman" pitchFamily="18" charset="0"/>
                <a:ea typeface="ＭＳ Ｐゴシック" charset="0"/>
                <a:cs typeface="ＭＳ Ｐゴシック" charset="0"/>
              </a:rPr>
              <a:t>The amount of dissolved oxygen needed to sustain life depends on the water body (e.g., stream vs. ocean) and the type of life. For example, fish have higher metabolic rates than crabs, fish need more oxygen to survive than crabs. Crabs have higher metabolic rates than mussels.</a:t>
            </a:r>
            <a:r>
              <a:rPr lang="en-US" dirty="0" smtClean="0">
                <a:effectLst/>
              </a:rPr>
              <a:t> </a:t>
            </a:r>
            <a:endParaRPr lang="en-US" dirty="0">
              <a:latin typeface="Times New Roman" charset="0"/>
            </a:endParaRP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2BBC4CB0-BB52-C449-B392-3CE90B48AB46}" type="slidenum">
              <a:rPr lang="en-US" sz="1200"/>
              <a:pPr eaLnBrk="1" hangingPunct="1"/>
              <a:t>29</a:t>
            </a:fld>
            <a:endParaRPr 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a:ln/>
        </p:spPr>
      </p:sp>
      <p:sp>
        <p:nvSpPr>
          <p:cNvPr id="20482"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r>
              <a:rPr lang="en-US" sz="1200" kern="1200" dirty="0" smtClean="0">
                <a:solidFill>
                  <a:schemeClr val="tx1"/>
                </a:solidFill>
                <a:effectLst/>
                <a:latin typeface="Times New Roman" pitchFamily="18" charset="0"/>
                <a:ea typeface="ＭＳ Ｐゴシック" charset="0"/>
                <a:cs typeface="ＭＳ Ｐゴシック" charset="0"/>
              </a:rPr>
              <a:t>The </a:t>
            </a:r>
            <a:r>
              <a:rPr lang="en-US" sz="1200" b="1" kern="1200" dirty="0" smtClean="0">
                <a:solidFill>
                  <a:schemeClr val="tx1"/>
                </a:solidFill>
                <a:effectLst/>
                <a:latin typeface="Times New Roman" pitchFamily="18" charset="0"/>
                <a:ea typeface="ＭＳ Ｐゴシック" charset="0"/>
                <a:cs typeface="ＭＳ Ｐゴシック" charset="0"/>
              </a:rPr>
              <a:t>intertidal</a:t>
            </a:r>
            <a:r>
              <a:rPr lang="en-US" sz="1200" kern="1200" dirty="0" smtClean="0">
                <a:solidFill>
                  <a:schemeClr val="tx1"/>
                </a:solidFill>
                <a:effectLst/>
                <a:latin typeface="Times New Roman" pitchFamily="18" charset="0"/>
                <a:ea typeface="ＭＳ Ｐゴシック" charset="0"/>
                <a:cs typeface="ＭＳ Ｐゴシック" charset="0"/>
              </a:rPr>
              <a:t> is a marine ecosystem that is covered with water during high tide and exposed to air during low tide. </a:t>
            </a:r>
          </a:p>
          <a:p>
            <a:endParaRPr lang="en-US" dirty="0" smtClean="0">
              <a:latin typeface="Times New Roman" charset="0"/>
            </a:endParaRPr>
          </a:p>
          <a:p>
            <a:r>
              <a:rPr lang="en-US" b="1" dirty="0" smtClean="0">
                <a:latin typeface="Times New Roman" charset="0"/>
              </a:rPr>
              <a:t>Tides</a:t>
            </a:r>
            <a:r>
              <a:rPr lang="en-US" dirty="0" smtClean="0">
                <a:latin typeface="Times New Roman" charset="0"/>
              </a:rPr>
              <a:t> are predictable daily rises and falls in the surface water of the ocean and large lakes. </a:t>
            </a:r>
          </a:p>
          <a:p>
            <a:endParaRPr lang="en-US" dirty="0" smtClean="0">
              <a:latin typeface="Times New Roman" charset="0"/>
            </a:endParaRPr>
          </a:p>
          <a:p>
            <a:r>
              <a:rPr lang="en-US" b="1" dirty="0" smtClean="0">
                <a:latin typeface="Times New Roman" charset="0"/>
              </a:rPr>
              <a:t>Question: </a:t>
            </a:r>
            <a:r>
              <a:rPr lang="en-US" dirty="0" smtClean="0">
                <a:latin typeface="Times New Roman" charset="0"/>
              </a:rPr>
              <a:t>What do you think the tidal height</a:t>
            </a:r>
            <a:r>
              <a:rPr lang="en-US" baseline="0" dirty="0" smtClean="0">
                <a:latin typeface="Times New Roman" charset="0"/>
              </a:rPr>
              <a:t> is in Hawaii? </a:t>
            </a:r>
            <a:endParaRPr lang="en-US" dirty="0">
              <a:latin typeface="Times New Roman" charset="0"/>
            </a:endParaRPr>
          </a:p>
        </p:txBody>
      </p:sp>
      <p:sp>
        <p:nvSpPr>
          <p:cNvPr id="20483" name="Slide Number Placeholder 3"/>
          <p:cNvSpPr>
            <a:spLocks noGrp="1"/>
          </p:cNvSpPr>
          <p:nvPr>
            <p:ph type="sldNum" sz="quarter" idx="5"/>
          </p:nvPr>
        </p:nvSpPr>
        <p:spPr>
          <a:xfrm>
            <a:off x="3884613" y="8685213"/>
            <a:ext cx="2971800" cy="457200"/>
          </a:xfrm>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AB9D59A1-BFDB-7B48-B36F-70891E5F4371}" type="slidenum">
              <a:rPr lang="en-US" sz="1200"/>
              <a:pPr eaLnBrk="1" hangingPunct="1"/>
              <a:t>3</a:t>
            </a:fld>
            <a:endParaRPr lang="en-US" sz="1200"/>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a:ln/>
        </p:spPr>
      </p:sp>
      <p:sp>
        <p:nvSpPr>
          <p:cNvPr id="45058"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r>
              <a:rPr lang="en-US" sz="1200" kern="1200" dirty="0" smtClean="0">
                <a:solidFill>
                  <a:schemeClr val="tx1"/>
                </a:solidFill>
                <a:effectLst/>
                <a:latin typeface="Times New Roman" pitchFamily="18" charset="0"/>
                <a:ea typeface="ＭＳ Ｐゴシック" charset="0"/>
                <a:cs typeface="ＭＳ Ｐゴシック" charset="0"/>
              </a:rPr>
              <a:t>Turbidity can be caused by biogenic particles in the water, such as plankton, microscopic organisms, and organic debris. Turbidity can also be caused by </a:t>
            </a:r>
            <a:r>
              <a:rPr lang="en-US" sz="1200" kern="1200" dirty="0" err="1" smtClean="0">
                <a:solidFill>
                  <a:schemeClr val="tx1"/>
                </a:solidFill>
                <a:effectLst/>
                <a:latin typeface="Times New Roman" pitchFamily="18" charset="0"/>
                <a:ea typeface="ＭＳ Ｐゴシック" charset="0"/>
                <a:cs typeface="ＭＳ Ｐゴシック" charset="0"/>
              </a:rPr>
              <a:t>abiogenic</a:t>
            </a:r>
            <a:r>
              <a:rPr lang="en-US" sz="1200" kern="1200" dirty="0" smtClean="0">
                <a:solidFill>
                  <a:schemeClr val="tx1"/>
                </a:solidFill>
                <a:effectLst/>
                <a:latin typeface="Times New Roman" pitchFamily="18" charset="0"/>
                <a:ea typeface="ＭＳ Ｐゴシック" charset="0"/>
                <a:cs typeface="ＭＳ Ｐゴシック" charset="0"/>
              </a:rPr>
              <a:t> particles in the water, such as sand, mud, or silt. Algal blooms and organisms stirring up sand and sediment can increase turbidity. Waves, runoff, or flooding can increase turbidity. Wastewater carries many types of suspended solids and can also increase turbidity. </a:t>
            </a:r>
          </a:p>
          <a:p>
            <a:endParaRPr lang="en-US" sz="1200" kern="1200" dirty="0" smtClean="0">
              <a:solidFill>
                <a:schemeClr val="tx1"/>
              </a:solidFill>
              <a:effectLst/>
              <a:latin typeface="Times New Roman" pitchFamily="18" charset="0"/>
              <a:ea typeface="ＭＳ Ｐゴシック" charset="0"/>
              <a:cs typeface="ＭＳ Ｐゴシック" charset="0"/>
            </a:endParaRPr>
          </a:p>
          <a:p>
            <a:r>
              <a:rPr lang="en-US" sz="1200" kern="1200" dirty="0" smtClean="0">
                <a:solidFill>
                  <a:schemeClr val="tx1"/>
                </a:solidFill>
                <a:effectLst/>
                <a:latin typeface="Times New Roman" pitchFamily="18" charset="0"/>
                <a:ea typeface="ＭＳ Ｐゴシック" charset="0"/>
                <a:cs typeface="ＭＳ Ｐゴシック" charset="0"/>
              </a:rPr>
              <a:t>Some</a:t>
            </a:r>
            <a:r>
              <a:rPr lang="en-US" sz="1200" kern="1200" baseline="0" dirty="0" smtClean="0">
                <a:solidFill>
                  <a:schemeClr val="tx1"/>
                </a:solidFill>
                <a:effectLst/>
                <a:latin typeface="Times New Roman" pitchFamily="18" charset="0"/>
                <a:ea typeface="ＭＳ Ｐゴシック" charset="0"/>
                <a:cs typeface="ＭＳ Ｐゴシック" charset="0"/>
              </a:rPr>
              <a:t> areas have natural high turbidity (like nutrient-rich waters in the northern latitudes). Some areas often have lower turbidity (like nutrient-poor coral reef waters). A change in turbidity may indicate a disturbance in an ecosystem. For example, an increase p</a:t>
            </a:r>
            <a:r>
              <a:rPr lang="en-US" sz="1200" kern="1200" dirty="0" smtClean="0">
                <a:solidFill>
                  <a:schemeClr val="tx1"/>
                </a:solidFill>
                <a:effectLst/>
                <a:latin typeface="Times New Roman" pitchFamily="18" charset="0"/>
                <a:ea typeface="ＭＳ Ｐゴシック" charset="0"/>
                <a:cs typeface="ＭＳ Ｐゴシック" charset="0"/>
              </a:rPr>
              <a:t>articles associated with high turbidity can block light from reaching plants, slowing down photosynthesis, which can affect dissolved oxygen levels. If the water is very cloudy, aquatic organisms may be less able to see and catch food. Particles can clog fish gills and smother other organisms. Suspended particles also provide a surface for bacteria and pollutants to attach. </a:t>
            </a:r>
          </a:p>
        </p:txBody>
      </p:sp>
      <p:sp>
        <p:nvSpPr>
          <p:cNvPr id="45059"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2BBC4CB0-BB52-C449-B392-3CE90B48AB46}" type="slidenum">
              <a:rPr lang="en-US" sz="1200"/>
              <a:pPr eaLnBrk="1" hangingPunct="1"/>
              <a:t>30</a:t>
            </a:fld>
            <a:endParaRPr 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0C88B18-3621-C340-A39F-3887DD438609}" type="slidenum">
              <a:rPr lang="en-US"/>
              <a:pPr>
                <a:defRPr/>
              </a:pPr>
              <a:t>4</a:t>
            </a:fld>
            <a:endParaRPr lang="en-US"/>
          </a:p>
        </p:txBody>
      </p:sp>
      <p:sp>
        <p:nvSpPr>
          <p:cNvPr id="18434"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18435" name="Rectangle 3"/>
          <p:cNvSpPr>
            <a:spLocks noGrp="1" noChangeArrowheads="1"/>
          </p:cNvSpPr>
          <p:nvPr>
            <p:ph type="body" idx="1"/>
          </p:nvPr>
        </p:nvSpPr>
        <p:spPr/>
        <p:txBody>
          <a:bodyPr/>
          <a:lstStyle/>
          <a:p>
            <a:r>
              <a:rPr lang="en-US" dirty="0" smtClean="0">
                <a:latin typeface="Times New Roman" charset="0"/>
              </a:rPr>
              <a:t>Tides are actually waves. A </a:t>
            </a:r>
            <a:r>
              <a:rPr lang="en-US" b="1" dirty="0" smtClean="0">
                <a:latin typeface="Times New Roman" charset="0"/>
              </a:rPr>
              <a:t>high tide</a:t>
            </a:r>
            <a:r>
              <a:rPr lang="en-US" dirty="0" smtClean="0">
                <a:latin typeface="Times New Roman" charset="0"/>
              </a:rPr>
              <a:t> is the stage when the tidal crest arrives at a particular location on shore, raising the sea level. </a:t>
            </a:r>
          </a:p>
          <a:p>
            <a:r>
              <a:rPr lang="en-US" dirty="0" smtClean="0">
                <a:latin typeface="Times New Roman" charset="0"/>
              </a:rPr>
              <a:t>A </a:t>
            </a:r>
            <a:r>
              <a:rPr lang="en-US" b="1" dirty="0" smtClean="0">
                <a:latin typeface="Times New Roman" charset="0"/>
              </a:rPr>
              <a:t>low tide</a:t>
            </a:r>
            <a:r>
              <a:rPr lang="en-US" dirty="0" smtClean="0">
                <a:latin typeface="Times New Roman" charset="0"/>
              </a:rPr>
              <a:t> is the stage when the trough arrives, lowering the sea level. The vertical distance between high tide and low tide is the </a:t>
            </a:r>
            <a:r>
              <a:rPr lang="en-US" b="1" dirty="0" smtClean="0">
                <a:latin typeface="Times New Roman" charset="0"/>
              </a:rPr>
              <a:t>tidal range</a:t>
            </a:r>
            <a:r>
              <a:rPr lang="en-US" dirty="0" smtClean="0">
                <a:latin typeface="Times New Roman" charset="0"/>
              </a:rPr>
              <a:t>. </a:t>
            </a:r>
          </a:p>
          <a:p>
            <a:endParaRPr lang="en-US" dirty="0" smtClean="0">
              <a:latin typeface="Times New Roman" charset="0"/>
            </a:endParaRPr>
          </a:p>
          <a:p>
            <a:r>
              <a:rPr lang="en-US" dirty="0" smtClean="0">
                <a:latin typeface="Times New Roman" charset="0"/>
              </a:rPr>
              <a:t>Tides are predictable because they are produced by a combination of gravitational forces between the earth, moon, and sun, that are predictable. </a:t>
            </a:r>
          </a:p>
          <a:p>
            <a:r>
              <a:rPr lang="en-US" dirty="0" smtClean="0">
                <a:latin typeface="Times New Roman" charset="0"/>
              </a:rPr>
              <a:t>However, the tidal range and thus size of the intertidal area can vary dramatically based on a host of factors like the tilt of the earth, the location in orbit of the moon around earth and the earth around the sun, wave action, and geographic factors like coastline and seafloor features.</a:t>
            </a:r>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a:ln/>
        </p:spPr>
      </p:sp>
      <p:sp>
        <p:nvSpPr>
          <p:cNvPr id="28674"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a:lnSpc>
                <a:spcPct val="90000"/>
              </a:lnSpc>
            </a:pPr>
            <a:r>
              <a:rPr lang="en-US" dirty="0" smtClean="0">
                <a:latin typeface="Times New Roman" charset="0"/>
              </a:rPr>
              <a:t>The difference between high and low tides in the Bay of Fundy in Canada can be as large as 16 meters (the height of a 3-story house). This is because the bay is funnel-shaped.</a:t>
            </a:r>
            <a:r>
              <a:rPr lang="en-US" baseline="0" dirty="0" smtClean="0">
                <a:latin typeface="Times New Roman" charset="0"/>
              </a:rPr>
              <a:t> </a:t>
            </a:r>
            <a:endParaRPr lang="en-US" dirty="0" smtClean="0">
              <a:latin typeface="Times New Roman" charset="0"/>
            </a:endParaRPr>
          </a:p>
          <a:p>
            <a:pPr>
              <a:lnSpc>
                <a:spcPct val="90000"/>
              </a:lnSpc>
            </a:pPr>
            <a:endParaRPr lang="en-US" dirty="0" smtClean="0">
              <a:latin typeface="Times New Roman" charset="0"/>
            </a:endParaRPr>
          </a:p>
          <a:p>
            <a:pPr>
              <a:lnSpc>
                <a:spcPct val="90000"/>
              </a:lnSpc>
            </a:pPr>
            <a:r>
              <a:rPr lang="en-US" dirty="0" smtClean="0">
                <a:latin typeface="Times New Roman" charset="0"/>
              </a:rPr>
              <a:t>In the Mediterranean Sea the tidal range is only a few centimeters on average.</a:t>
            </a:r>
          </a:p>
          <a:p>
            <a:pPr>
              <a:lnSpc>
                <a:spcPct val="90000"/>
              </a:lnSpc>
            </a:pPr>
            <a:endParaRPr lang="en-US" dirty="0" smtClean="0">
              <a:latin typeface="Times New Roman" charset="0"/>
            </a:endParaRPr>
          </a:p>
          <a:p>
            <a:pPr>
              <a:lnSpc>
                <a:spcPct val="90000"/>
              </a:lnSpc>
            </a:pPr>
            <a:r>
              <a:rPr lang="en-US" dirty="0" smtClean="0">
                <a:latin typeface="Times New Roman" charset="0"/>
              </a:rPr>
              <a:t>In California, where a lot of intertidal research has been done, the tidal range is about 7 </a:t>
            </a:r>
            <a:r>
              <a:rPr lang="en-US" dirty="0" err="1" smtClean="0">
                <a:latin typeface="Times New Roman" charset="0"/>
              </a:rPr>
              <a:t>ft</a:t>
            </a:r>
            <a:r>
              <a:rPr lang="en-US" dirty="0" smtClean="0">
                <a:latin typeface="Times New Roman" charset="0"/>
              </a:rPr>
              <a:t> (about 2.25 m).</a:t>
            </a:r>
          </a:p>
          <a:p>
            <a:pPr>
              <a:lnSpc>
                <a:spcPct val="90000"/>
              </a:lnSpc>
            </a:pPr>
            <a:endParaRPr lang="en-US" dirty="0" smtClean="0">
              <a:latin typeface="Times New Roman" charset="0"/>
            </a:endParaRPr>
          </a:p>
          <a:p>
            <a:pPr>
              <a:lnSpc>
                <a:spcPct val="90000"/>
              </a:lnSpc>
            </a:pPr>
            <a:endParaRPr lang="en-US" dirty="0">
              <a:latin typeface="Times New Roman" charset="0"/>
            </a:endParaRPr>
          </a:p>
        </p:txBody>
      </p:sp>
      <p:sp>
        <p:nvSpPr>
          <p:cNvPr id="28675"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BB1BB1CA-91F6-4A48-8016-311412E468F2}" type="slidenum">
              <a:rPr lang="en-US" sz="1200"/>
              <a:pPr eaLnBrk="1" hangingPunct="1"/>
              <a:t>5</a:t>
            </a:fld>
            <a:endParaRPr 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a:ln/>
        </p:spPr>
      </p:sp>
      <p:sp>
        <p:nvSpPr>
          <p:cNvPr id="30722"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p>
            <a:pPr>
              <a:lnSpc>
                <a:spcPct val="90000"/>
              </a:lnSpc>
            </a:pPr>
            <a:r>
              <a:rPr lang="en-US" dirty="0" smtClean="0">
                <a:latin typeface="Times New Roman" charset="0"/>
              </a:rPr>
              <a:t>In Hawaii the entire intertidal is about a 1 m (3 </a:t>
            </a:r>
            <a:r>
              <a:rPr lang="en-US" dirty="0" err="1" smtClean="0">
                <a:latin typeface="Times New Roman" charset="0"/>
              </a:rPr>
              <a:t>ft</a:t>
            </a:r>
            <a:r>
              <a:rPr lang="en-US" dirty="0" smtClean="0">
                <a:latin typeface="Times New Roman" charset="0"/>
              </a:rPr>
              <a:t>) zone along the coast. </a:t>
            </a:r>
          </a:p>
          <a:p>
            <a:pPr>
              <a:lnSpc>
                <a:spcPct val="90000"/>
              </a:lnSpc>
            </a:pPr>
            <a:endParaRPr lang="en-US" dirty="0" smtClean="0">
              <a:latin typeface="Times New Roman" charset="0"/>
            </a:endParaRPr>
          </a:p>
          <a:p>
            <a:pPr>
              <a:lnSpc>
                <a:spcPct val="90000"/>
              </a:lnSpc>
            </a:pPr>
            <a:r>
              <a:rPr lang="en-US" dirty="0" smtClean="0">
                <a:latin typeface="Times New Roman" charset="0"/>
              </a:rPr>
              <a:t>While a relatively small tidal range, you can see the differences between high and low tide from these pictures. </a:t>
            </a:r>
          </a:p>
          <a:p>
            <a:pPr>
              <a:lnSpc>
                <a:spcPct val="90000"/>
              </a:lnSpc>
            </a:pPr>
            <a:endParaRPr lang="en-US" dirty="0" smtClean="0">
              <a:latin typeface="Times New Roman" charset="0"/>
            </a:endParaRPr>
          </a:p>
          <a:p>
            <a:pPr>
              <a:lnSpc>
                <a:spcPct val="90000"/>
              </a:lnSpc>
            </a:pPr>
            <a:endParaRPr lang="en-US" dirty="0" smtClean="0">
              <a:latin typeface="Times New Roman" charset="0"/>
            </a:endParaRPr>
          </a:p>
          <a:p>
            <a:pPr>
              <a:lnSpc>
                <a:spcPct val="90000"/>
              </a:lnSpc>
            </a:pPr>
            <a:endParaRPr lang="en-US" dirty="0">
              <a:latin typeface="Times New Roman" charset="0"/>
            </a:endParaRPr>
          </a:p>
        </p:txBody>
      </p:sp>
      <p:sp>
        <p:nvSpPr>
          <p:cNvPr id="30723"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D5F55345-44DD-6841-92E3-4AEA3967AA96}" type="slidenum">
              <a:rPr lang="en-US" sz="1200"/>
              <a:pPr eaLnBrk="1" hangingPunct="1"/>
              <a:t>6</a:t>
            </a:fld>
            <a:endParaRPr 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latin typeface="Times New Roman" charset="0"/>
              </a:rPr>
              <a:t>Question: </a:t>
            </a:r>
            <a:r>
              <a:rPr lang="en-US" dirty="0" smtClean="0">
                <a:latin typeface="Times New Roman" charset="0"/>
              </a:rPr>
              <a:t>What do you think</a:t>
            </a:r>
            <a:r>
              <a:rPr lang="en-US" baseline="0" dirty="0" smtClean="0">
                <a:latin typeface="Times New Roman" charset="0"/>
              </a:rPr>
              <a:t> determines which organisms live at an intertidal site? Why?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latin typeface="Times New Roman" charset="0"/>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i="1" baseline="0" dirty="0" smtClean="0">
                <a:latin typeface="Times New Roman" charset="0"/>
              </a:rPr>
              <a:t>Write student answers on board. The next slide has a list that can be used to fill in knowledge gaps. </a:t>
            </a:r>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16EBA815-3FF5-414E-99D4-D414BD2FCBB0}" type="slidenum">
              <a:rPr lang="en-US" sz="1200"/>
              <a:pPr eaLnBrk="1" hangingPunct="1"/>
              <a:t>7</a:t>
            </a:fld>
            <a:endParaRPr 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3009" name="Slide Image Placeholder 1"/>
          <p:cNvSpPr>
            <a:spLocks noGrp="1" noRot="1" noChangeAspect="1"/>
          </p:cNvSpPr>
          <p:nvPr>
            <p:ph type="sldImg"/>
          </p:nvPr>
        </p:nvSpPr>
        <p:spPr>
          <a:ln/>
        </p:spPr>
      </p:sp>
      <p:sp>
        <p:nvSpPr>
          <p:cNvPr id="43010" name="Notes Placeholder 2"/>
          <p:cNvSpPr>
            <a:spLocks noGrp="1"/>
          </p:cNvSpPr>
          <p:nvPr>
            <p:ph type="body" idx="1"/>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a:lstStyle/>
          <a:p>
            <a:pPr>
              <a:lnSpc>
                <a:spcPct val="80000"/>
              </a:lnSpc>
            </a:pPr>
            <a:r>
              <a:rPr lang="en-US" dirty="0" smtClean="0">
                <a:latin typeface="Times New Roman" charset="0"/>
              </a:rPr>
              <a:t>Most of the plants and animals that live in the intertidal are marine in origin. Nearly all of them need water to breathe. So, the intertidal can be viewed as a naturally stressful environment.</a:t>
            </a:r>
          </a:p>
          <a:p>
            <a:endParaRPr lang="en-US" dirty="0" smtClean="0">
              <a:latin typeface="Times New Roman" charset="0"/>
            </a:endParaRPr>
          </a:p>
          <a:p>
            <a:r>
              <a:rPr lang="en-US" dirty="0" smtClean="0">
                <a:latin typeface="Times New Roman" charset="0"/>
              </a:rPr>
              <a:t>Abiotic factors influence the intertidal</a:t>
            </a:r>
            <a:r>
              <a:rPr lang="en-US" baseline="0" dirty="0" smtClean="0">
                <a:latin typeface="Times New Roman" charset="0"/>
              </a:rPr>
              <a:t>.</a:t>
            </a:r>
            <a:endParaRPr lang="en-US" dirty="0" smtClean="0">
              <a:latin typeface="Times New Roman" charset="0"/>
            </a:endParaRPr>
          </a:p>
          <a:p>
            <a:pPr marL="171450" indent="-171450">
              <a:buFontTx/>
              <a:buChar char="-"/>
            </a:pPr>
            <a:r>
              <a:rPr lang="en-US" dirty="0" smtClean="0">
                <a:latin typeface="Times New Roman" charset="0"/>
              </a:rPr>
              <a:t>The </a:t>
            </a:r>
            <a:r>
              <a:rPr lang="en-US" baseline="0" dirty="0" smtClean="0">
                <a:latin typeface="Times New Roman" charset="0"/>
              </a:rPr>
              <a:t>tide can vary in magnitude (small or large tidal heights). Tide frequency varies, some areas have one tidal cycle a day (</a:t>
            </a:r>
            <a:r>
              <a:rPr lang="en-US" baseline="0" dirty="0" err="1" smtClean="0">
                <a:latin typeface="Times New Roman" charset="0"/>
              </a:rPr>
              <a:t>diural</a:t>
            </a:r>
            <a:r>
              <a:rPr lang="en-US" baseline="0" dirty="0" smtClean="0">
                <a:latin typeface="Times New Roman" charset="0"/>
              </a:rPr>
              <a:t>), some have two (semi-diurnal). </a:t>
            </a:r>
          </a:p>
          <a:p>
            <a:pPr marL="171450" indent="-171450">
              <a:buFontTx/>
              <a:buChar char="-"/>
            </a:pPr>
            <a:r>
              <a:rPr lang="en-US" baseline="0" dirty="0" smtClean="0">
                <a:latin typeface="Times New Roman" charset="0"/>
              </a:rPr>
              <a:t>Waves keep organisms wet and cool and bring nutrients to organisms. However, they can knock organisms loose. </a:t>
            </a:r>
          </a:p>
          <a:p>
            <a:pPr marL="171450" indent="-171450">
              <a:buFontTx/>
              <a:buChar char="-"/>
            </a:pPr>
            <a:r>
              <a:rPr lang="en-US" baseline="0" dirty="0" smtClean="0">
                <a:latin typeface="Times New Roman" charset="0"/>
              </a:rPr>
              <a:t>Currents bring nutrients and affect how larvae move to an area. </a:t>
            </a:r>
          </a:p>
          <a:p>
            <a:pPr marL="171450" indent="-171450">
              <a:buFontTx/>
              <a:buChar char="-"/>
            </a:pPr>
            <a:r>
              <a:rPr lang="en-US" baseline="0" dirty="0" smtClean="0">
                <a:latin typeface="Times New Roman" charset="0"/>
              </a:rPr>
              <a:t>Sunlight is important for photosynthesis, but too much can cause bleaching. </a:t>
            </a:r>
          </a:p>
          <a:p>
            <a:pPr marL="171450" indent="-171450">
              <a:buFontTx/>
              <a:buChar char="-"/>
            </a:pPr>
            <a:r>
              <a:rPr lang="en-US" baseline="0" dirty="0" smtClean="0">
                <a:latin typeface="Times New Roman" charset="0"/>
              </a:rPr>
              <a:t>The temperature of both the air and sea is important. High temperatures (both water and air) can be stressful. Temperature changes rapidly with waves. </a:t>
            </a:r>
          </a:p>
          <a:p>
            <a:pPr marL="171450" indent="-171450">
              <a:buFontTx/>
              <a:buChar char="-"/>
            </a:pPr>
            <a:r>
              <a:rPr lang="en-US" baseline="0" dirty="0" smtClean="0">
                <a:latin typeface="Times New Roman" charset="0"/>
              </a:rPr>
              <a:t>Temperature, sunlight, and wind can cause drying up (desiccation). Evaporation can cause changes in salinity. </a:t>
            </a:r>
          </a:p>
          <a:p>
            <a:pPr marL="171450" indent="-171450">
              <a:buFontTx/>
              <a:buChar char="-"/>
            </a:pPr>
            <a:r>
              <a:rPr lang="en-US" baseline="0" dirty="0" smtClean="0">
                <a:latin typeface="Times New Roman" charset="0"/>
              </a:rPr>
              <a:t>The shape of the shoreline affects the tide and waves. </a:t>
            </a:r>
          </a:p>
          <a:p>
            <a:pPr marL="171450" indent="-171450">
              <a:buFontTx/>
              <a:buChar char="-"/>
            </a:pPr>
            <a:r>
              <a:rPr lang="en-US" baseline="0" dirty="0" smtClean="0">
                <a:latin typeface="Times New Roman" charset="0"/>
              </a:rPr>
              <a:t>The substrate (bottom) type affect how porous and area is, the temperature (darker rocks retain heat), and </a:t>
            </a:r>
            <a:r>
              <a:rPr lang="en-US" baseline="0" dirty="0" err="1" smtClean="0">
                <a:latin typeface="Times New Roman" charset="0"/>
              </a:rPr>
              <a:t>rugosity</a:t>
            </a:r>
            <a:r>
              <a:rPr lang="en-US" baseline="0" dirty="0" smtClean="0">
                <a:latin typeface="Times New Roman" charset="0"/>
              </a:rPr>
              <a:t> (how uneven a surface is, uneven surfaces are shadier and provide refuges for organisms. </a:t>
            </a:r>
          </a:p>
          <a:p>
            <a:pPr marL="171450" indent="-171450">
              <a:buFontTx/>
              <a:buChar char="-"/>
            </a:pPr>
            <a:r>
              <a:rPr lang="en-US" baseline="0" dirty="0" smtClean="0">
                <a:latin typeface="Times New Roman" charset="0"/>
              </a:rPr>
              <a:t>Freshwater (rain, streams, runoff) affects salinity and nutrients. </a:t>
            </a:r>
          </a:p>
          <a:p>
            <a:pPr marL="171450" indent="-171450">
              <a:buFontTx/>
              <a:buChar char="-"/>
            </a:pPr>
            <a:r>
              <a:rPr lang="en-US" baseline="0" dirty="0" smtClean="0">
                <a:latin typeface="Times New Roman" charset="0"/>
              </a:rPr>
              <a:t>Water chemistry includes nutrients (nitrogen, phosphorus), salinity (salt), and turbidity (sediment in the water that can make it cloudy or clear). </a:t>
            </a:r>
          </a:p>
          <a:p>
            <a:pPr marL="0" indent="0">
              <a:buFontTx/>
              <a:buNone/>
            </a:pPr>
            <a:endParaRPr lang="en-US" baseline="0" dirty="0" smtClean="0">
              <a:latin typeface="Times New Roman" charset="0"/>
            </a:endParaRPr>
          </a:p>
          <a:p>
            <a:pPr marL="0" indent="0">
              <a:buFontTx/>
              <a:buNone/>
            </a:pPr>
            <a:r>
              <a:rPr lang="en-US" baseline="0" dirty="0" smtClean="0">
                <a:latin typeface="Times New Roman" charset="0"/>
              </a:rPr>
              <a:t>Biotic factors also influence the intertidal through predation (by both land and sea predators) and competition for space and resources. The occurrence of an organisms in an area if determined by its ability to disperse to and colonize an area. </a:t>
            </a:r>
          </a:p>
          <a:p>
            <a:pPr marL="171450" indent="-171450">
              <a:buFontTx/>
              <a:buChar char="-"/>
            </a:pPr>
            <a:endParaRPr lang="en-US" baseline="0" dirty="0" smtClean="0">
              <a:latin typeface="Times New Roman" charset="0"/>
            </a:endParaRPr>
          </a:p>
          <a:p>
            <a:pPr marL="0" indent="0">
              <a:buFontTx/>
              <a:buNone/>
            </a:pPr>
            <a:r>
              <a:rPr lang="en-US" baseline="0" dirty="0" smtClean="0">
                <a:latin typeface="Times New Roman" charset="0"/>
              </a:rPr>
              <a:t>As move from low to high intertidal, more abiotic stress (most intertidal organisms are marine in origin and thus air exposure is stressful). As move from high to low intertidal, more competition for space, resources, and increasing predation. </a:t>
            </a:r>
          </a:p>
        </p:txBody>
      </p:sp>
      <p:sp>
        <p:nvSpPr>
          <p:cNvPr id="43011" name="Slide Number Placeholder 3"/>
          <p:cNvSpPr>
            <a:spLocks noGrp="1"/>
          </p:cNvSpPr>
          <p:nvPr>
            <p:ph type="sldNum" sz="quarter" idx="5"/>
          </p:nvPr>
        </p:nvSpPr>
        <p:spPr>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fld id="{16EBA815-3FF5-414E-99D4-D414BD2FCBB0}" type="slidenum">
              <a:rPr lang="en-US" sz="1200"/>
              <a:pPr eaLnBrk="1" hangingPunct="1"/>
              <a:t>8</a:t>
            </a:fld>
            <a:endParaRPr lang="en-US" sz="12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245A2E9-8454-CD48-B44F-97B5DDDABD04}" type="slidenum">
              <a:rPr lang="en-US"/>
              <a:pPr>
                <a:defRPr/>
              </a:pPr>
              <a:t>9</a:t>
            </a:fld>
            <a:endParaRPr lang="en-US"/>
          </a:p>
        </p:txBody>
      </p:sp>
      <p:sp>
        <p:nvSpPr>
          <p:cNvPr id="94210" name="Rectangle 2"/>
          <p:cNvSpPr>
            <a:spLocks noGrp="1" noRot="1" noChangeAspect="1" noChangeArrowheads="1" noTextEdit="1"/>
          </p:cNvSpPr>
          <p:nvPr>
            <p:ph type="sldImg"/>
          </p:nvPr>
        </p:nvSpPr>
        <p:spPr>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sp>
      <p:sp>
        <p:nvSpPr>
          <p:cNvPr id="94211" name="Rectangle 3"/>
          <p:cNvSpPr>
            <a:spLocks noGrp="1" noChangeArrowheads="1"/>
          </p:cNvSpPr>
          <p:nvPr>
            <p:ph type="body" idx="1"/>
          </p:nvPr>
        </p:nvSpPr>
        <p:spPr/>
        <p:txBody>
          <a:bodyPr/>
          <a:lstStyle/>
          <a:p>
            <a:pPr eaLnBrk="1" hangingPunct="1">
              <a:defRPr/>
            </a:pPr>
            <a:r>
              <a:rPr lang="en-US" dirty="0" smtClean="0"/>
              <a:t>These slides show</a:t>
            </a:r>
            <a:r>
              <a:rPr lang="en-US" baseline="0" dirty="0" smtClean="0"/>
              <a:t> an example of how waves affect temperature. </a:t>
            </a:r>
          </a:p>
          <a:p>
            <a:pPr eaLnBrk="1" hangingPunct="1">
              <a:defRPr/>
            </a:pPr>
            <a:endParaRPr lang="en-US" baseline="0" dirty="0" smtClean="0"/>
          </a:p>
          <a:p>
            <a:pPr eaLnBrk="1" hangingPunct="1">
              <a:defRPr/>
            </a:pPr>
            <a:r>
              <a:rPr lang="en-US" baseline="0" dirty="0" smtClean="0"/>
              <a:t>The waves dramatically lowers substrate (bottom) temperature very quickly. This makes it hard to examine water quality factors in the intertidal. </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6FD946-45B1-3E48-880E-B13840D1ABDB}"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2233834"/>
      </p:ext>
    </p:extLst>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079FF25-3E80-DB4D-8259-2595D6DA7020}"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3192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4907724-BEF4-8848-B295-9FAF40217F1E}"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04318034"/>
      </p:ext>
    </p:extLst>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36F8D2D-5DE3-4F4B-9D94-4481D1B3AD80}"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40314342"/>
      </p:ext>
    </p:extLst>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21DC981-CB1A-1F47-A92B-B4E78F6D1013}"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812015220"/>
      </p:ext>
    </p:extLst>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0CEB53F-478C-B345-9BD2-09DC56987A80}"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972314932"/>
      </p:ext>
    </p:extLst>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350228D5-574B-E540-8001-7AF96C84842D}"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692022821"/>
      </p:ext>
    </p:extLst>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A9A32D5-419A-3943-AD99-2B8849A808AC}"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51459115"/>
      </p:ext>
    </p:extLst>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D6E8CC-A1C7-2740-B4E4-2B68B907F736}"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354725299"/>
      </p:ext>
    </p:extLst>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FEF00C7-AD8C-D14B-9DF4-FA30A15ABD52}"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53341940"/>
      </p:ext>
    </p:extLst>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C811FFB7-C847-C14C-B999-D2C09BE265DF}"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779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FED992F-29FA-C84C-B960-ECC326B96044}" type="slidenum">
              <a:rPr lang="en-US"/>
              <a:pPr>
                <a:defRPr/>
              </a:pPr>
              <a:t>‹#›</a:t>
            </a:fld>
            <a:endParaRPr lang="en-US"/>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701157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64C91311-145E-5A4B-AD32-65F65A3DEA6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jpeg"/><Relationship Id="rId5" Type="http://schemas.openxmlformats.org/officeDocument/2006/relationships/image" Target="../media/image3.jpe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1.jpeg"/><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3.jpeg"/><Relationship Id="rId5" Type="http://schemas.openxmlformats.org/officeDocument/2006/relationships/image" Target="../media/image34.pn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 Id="rId3" Type="http://schemas.openxmlformats.org/officeDocument/2006/relationships/image" Target="../media/image35.jpe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jpeg"/><Relationship Id="rId5" Type="http://schemas.openxmlformats.org/officeDocument/2006/relationships/hyperlink" Target="http://www.honolulumagazine.com/Honolulu-Magazine/November-2011/The-Opihi-Shellfish-Story/?cparticle=2" TargetMode="External"/><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4" Type="http://schemas.openxmlformats.org/officeDocument/2006/relationships/image" Target="../media/image39.jpeg"/><Relationship Id="rId5" Type="http://schemas.openxmlformats.org/officeDocument/2006/relationships/image" Target="../media/image40.jpeg"/><Relationship Id="rId6" Type="http://schemas.openxmlformats.org/officeDocument/2006/relationships/image" Target="../media/image41.jpeg"/><Relationship Id="rId7" Type="http://schemas.openxmlformats.org/officeDocument/2006/relationships/image" Target="../media/image42.jpeg"/><Relationship Id="rId8" Type="http://schemas.openxmlformats.org/officeDocument/2006/relationships/image" Target="../media/image43.em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4" Type="http://schemas.openxmlformats.org/officeDocument/2006/relationships/image" Target="../media/image45.jpeg"/><Relationship Id="rId5" Type="http://schemas.openxmlformats.org/officeDocument/2006/relationships/image" Target="../media/image46.jpeg"/><Relationship Id="rId6" Type="http://schemas.openxmlformats.org/officeDocument/2006/relationships/oleObject" Target="../embeddings/oleObject1.bin"/><Relationship Id="rId7" Type="http://schemas.openxmlformats.org/officeDocument/2006/relationships/image" Target="../media/image47.png"/><Relationship Id="rId8" Type="http://schemas.openxmlformats.org/officeDocument/2006/relationships/image" Target="../media/image48.png"/><Relationship Id="rId9" Type="http://schemas.openxmlformats.org/officeDocument/2006/relationships/image" Target="../media/image49.png"/><Relationship Id="rId10" Type="http://schemas.openxmlformats.org/officeDocument/2006/relationships/image" Target="../media/image50.png"/><Relationship Id="rId1" Type="http://schemas.openxmlformats.org/officeDocument/2006/relationships/vmlDrawing" Target="../drawings/vmlDrawing1.vml"/><Relationship Id="rId2"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51.png"/><Relationship Id="rId4" Type="http://schemas.openxmlformats.org/officeDocument/2006/relationships/hyperlink" Target="http://ethnomusicologyreview.ucla.edu/journal/volume/18/piece/698" TargetMode="External"/><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4" Type="http://schemas.openxmlformats.org/officeDocument/2006/relationships/image" Target="../media/image53.png"/><Relationship Id="rId5" Type="http://schemas.openxmlformats.org/officeDocument/2006/relationships/image" Target="../media/image54.png"/><Relationship Id="rId6" Type="http://schemas.openxmlformats.org/officeDocument/2006/relationships/image" Target="../media/image55.png"/><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 Id="rId3" Type="http://schemas.openxmlformats.org/officeDocument/2006/relationships/image" Target="../media/image56.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57.jpeg"/></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58.png"/><Relationship Id="rId4" Type="http://schemas.openxmlformats.org/officeDocument/2006/relationships/image" Target="../media/image59.jpeg"/><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60.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61.jpeg"/><Relationship Id="rId4" Type="http://schemas.openxmlformats.org/officeDocument/2006/relationships/image" Target="../media/image62.jpeg"/><Relationship Id="rId5" Type="http://schemas.openxmlformats.org/officeDocument/2006/relationships/image" Target="../media/image63.png"/><Relationship Id="rId6" Type="http://schemas.openxmlformats.org/officeDocument/2006/relationships/image" Target="../media/image64.jpe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65.jpeg"/><Relationship Id="rId4" Type="http://schemas.openxmlformats.org/officeDocument/2006/relationships/image" Target="../media/image66.wmf"/><Relationship Id="rId5" Type="http://schemas.openxmlformats.org/officeDocument/2006/relationships/image" Target="../media/image67.wmf"/><Relationship Id="rId6" Type="http://schemas.openxmlformats.org/officeDocument/2006/relationships/image" Target="../media/image68.jpeg"/><Relationship Id="rId7" Type="http://schemas.openxmlformats.org/officeDocument/2006/relationships/image" Target="../media/image69.jpeg"/><Relationship Id="rId8" Type="http://schemas.openxmlformats.org/officeDocument/2006/relationships/image" Target="../media/image70.png"/><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71.jpeg"/><Relationship Id="rId4" Type="http://schemas.openxmlformats.org/officeDocument/2006/relationships/image" Target="../media/image72.jpeg"/><Relationship Id="rId5" Type="http://schemas.openxmlformats.org/officeDocument/2006/relationships/image" Target="../media/image73.jpeg"/><Relationship Id="rId6" Type="http://schemas.openxmlformats.org/officeDocument/2006/relationships/image" Target="../media/image74.png"/><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75.jpeg"/><Relationship Id="rId4" Type="http://schemas.openxmlformats.org/officeDocument/2006/relationships/image" Target="../media/image76.jpeg"/><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77.png"/><Relationship Id="rId4" Type="http://schemas.openxmlformats.org/officeDocument/2006/relationships/image" Target="../media/image78.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79.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8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4" Type="http://schemas.openxmlformats.org/officeDocument/2006/relationships/image" Target="../media/image82.jpeg"/><Relationship Id="rId5" Type="http://schemas.openxmlformats.org/officeDocument/2006/relationships/image" Target="../media/image83.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jpeg"/><Relationship Id="rId5" Type="http://schemas.openxmlformats.org/officeDocument/2006/relationships/image" Target="../media/image17.jpeg"/><Relationship Id="rId6" Type="http://schemas.openxmlformats.org/officeDocument/2006/relationships/image" Target="../media/image18.jpe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9.jpeg"/><Relationship Id="rId4" Type="http://schemas.openxmlformats.org/officeDocument/2006/relationships/image" Target="../media/image20.jpeg"/><Relationship Id="rId5" Type="http://schemas.openxmlformats.org/officeDocument/2006/relationships/image" Target="../media/image21.jpeg"/><Relationship Id="rId6" Type="http://schemas.openxmlformats.org/officeDocument/2006/relationships/image" Target="../media/image22.jpeg"/><Relationship Id="rId7" Type="http://schemas.openxmlformats.org/officeDocument/2006/relationships/image" Target="../media/image23.jpeg"/><Relationship Id="rId8"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5" Type="http://schemas.openxmlformats.org/officeDocument/2006/relationships/image" Target="../media/image27.jpe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emf"/><Relationship Id="rId5"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Rectangle 13"/>
          <p:cNvSpPr/>
          <p:nvPr/>
        </p:nvSpPr>
        <p:spPr>
          <a:xfrm>
            <a:off x="0" y="228600"/>
            <a:ext cx="9144000" cy="2133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3" name="Rectangle 12"/>
          <p:cNvSpPr/>
          <p:nvPr/>
        </p:nvSpPr>
        <p:spPr>
          <a:xfrm>
            <a:off x="4763" y="5638800"/>
            <a:ext cx="9215437" cy="13716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364" name="Title 1"/>
          <p:cNvSpPr>
            <a:spLocks noGrp="1"/>
          </p:cNvSpPr>
          <p:nvPr>
            <p:ph type="title"/>
          </p:nvPr>
        </p:nvSpPr>
        <p:spPr>
          <a:xfrm>
            <a:off x="152400" y="457200"/>
            <a:ext cx="8991600" cy="1828800"/>
          </a:xfrm>
        </p:spPr>
        <p:txBody>
          <a:bodyPr/>
          <a:lstStyle/>
          <a:p>
            <a:pPr>
              <a:lnSpc>
                <a:spcPct val="120000"/>
              </a:lnSpc>
            </a:pPr>
            <a:r>
              <a:rPr lang="en-US" b="1" dirty="0">
                <a:latin typeface="Arial" charset="0"/>
                <a:cs typeface="Arial" charset="0"/>
              </a:rPr>
              <a:t>Our Project In Hawai‘i’s Intertidal </a:t>
            </a:r>
            <a:r>
              <a:rPr lang="en-US" b="1" dirty="0" smtClean="0">
                <a:latin typeface="Arial" charset="0"/>
                <a:cs typeface="Arial" charset="0"/>
              </a:rPr>
              <a:t>OPIHI</a:t>
            </a:r>
            <a:endParaRPr lang="en-US" b="1" dirty="0">
              <a:latin typeface="Arial" charset="0"/>
              <a:cs typeface="Arial" charset="0"/>
            </a:endParaRPr>
          </a:p>
        </p:txBody>
      </p:sp>
      <p:pic>
        <p:nvPicPr>
          <p:cNvPr id="15365" name="Picture 4"/>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600200" y="5775325"/>
            <a:ext cx="1981200" cy="1046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5366" name="Picture 8" descr="eecb_colored_lustex_small"/>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648200" y="5808663"/>
            <a:ext cx="1219200" cy="10334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5367" name="Picture 2" descr="CRDG3d_100.jpg"/>
          <p:cNvPicPr>
            <a:picLocks noChangeAspect="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657600" y="5851525"/>
            <a:ext cx="911225" cy="9096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5368" name="Picture 3"/>
          <p:cNvPicPr>
            <a:picLocks noChangeAspect="1"/>
          </p:cNvPicPr>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57200" y="5726113"/>
            <a:ext cx="1109663" cy="11160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5369" name="Picture 4"/>
          <p:cNvPicPr>
            <a:picLocks noChangeAspect="1"/>
          </p:cNvPicPr>
          <p:nvPr/>
        </p:nvPicPr>
        <p:blipFill>
          <a:blip r:embed="rId7"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858000" y="5846763"/>
            <a:ext cx="914400" cy="9191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5370" name="Picture 5"/>
          <p:cNvPicPr>
            <a:picLocks noChangeAspect="1"/>
          </p:cNvPicPr>
          <p:nvPr/>
        </p:nvPicPr>
        <p:blipFill>
          <a:blip r:embed="rId8"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019800" y="5759450"/>
            <a:ext cx="685800" cy="10588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5371" name="Picture 6" descr="Screen Shot 2015-05-05 at 11.37.14 PM.png"/>
          <p:cNvPicPr>
            <a:picLocks noChangeAspect="1"/>
          </p:cNvPicPr>
          <p:nvPr/>
        </p:nvPicPr>
        <p:blipFill>
          <a:blip r:embed="rId9"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848600" y="5867400"/>
            <a:ext cx="939800" cy="8905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886200" y="1066800"/>
            <a:ext cx="2590800" cy="609600"/>
          </a:xfrm>
          <a:solidFill>
            <a:schemeClr val="tx1"/>
          </a:solidFill>
        </p:spPr>
        <p:txBody>
          <a:bodyPr/>
          <a:lstStyle/>
          <a:p>
            <a:pPr eaLnBrk="1" hangingPunct="1">
              <a:defRPr/>
            </a:pPr>
            <a:r>
              <a:rPr lang="en-US" sz="2800" b="1" dirty="0" smtClean="0">
                <a:solidFill>
                  <a:schemeClr val="bg1"/>
                </a:solidFill>
                <a:latin typeface="Arial"/>
                <a:cs typeface="Arial"/>
              </a:rPr>
              <a:t>Wave</a:t>
            </a:r>
          </a:p>
        </p:txBody>
      </p:sp>
      <p:pic>
        <p:nvPicPr>
          <p:cNvPr id="93188"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5400000">
            <a:off x="-2380456" y="3142456"/>
            <a:ext cx="5410200" cy="6492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
        <p:nvSpPr>
          <p:cNvPr id="93189" name="Text Box 5"/>
          <p:cNvSpPr txBox="1">
            <a:spLocks noChangeArrowheads="1"/>
          </p:cNvSpPr>
          <p:nvPr/>
        </p:nvSpPr>
        <p:spPr bwMode="auto">
          <a:xfrm>
            <a:off x="533400" y="1417638"/>
            <a:ext cx="838200" cy="47291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lIns="91429" tIns="45714" rIns="91429" bIns="45714">
            <a:spAutoFit/>
          </a:bodyPr>
          <a:lstStyle/>
          <a:p>
            <a:pPr>
              <a:spcBef>
                <a:spcPct val="50000"/>
              </a:spcBef>
              <a:defRPr/>
            </a:pPr>
            <a:r>
              <a:rPr lang="en-US" sz="2800" b="1">
                <a:latin typeface="Arial"/>
                <a:cs typeface="Arial"/>
              </a:rPr>
              <a:t> 26</a:t>
            </a:r>
          </a:p>
          <a:p>
            <a:pPr>
              <a:spcBef>
                <a:spcPct val="50000"/>
              </a:spcBef>
              <a:defRPr/>
            </a:pPr>
            <a:endParaRPr lang="en-US" sz="1000" b="1">
              <a:latin typeface="Arial"/>
              <a:cs typeface="Arial"/>
            </a:endParaRPr>
          </a:p>
          <a:p>
            <a:pPr>
              <a:spcBef>
                <a:spcPct val="50000"/>
              </a:spcBef>
              <a:defRPr/>
            </a:pPr>
            <a:r>
              <a:rPr lang="en-US" sz="2800" b="1">
                <a:latin typeface="Arial"/>
                <a:cs typeface="Arial"/>
              </a:rPr>
              <a:t> 25</a:t>
            </a:r>
          </a:p>
          <a:p>
            <a:pPr>
              <a:spcBef>
                <a:spcPct val="50000"/>
              </a:spcBef>
              <a:defRPr/>
            </a:pPr>
            <a:endParaRPr lang="en-US" sz="1000" b="1">
              <a:latin typeface="Arial"/>
              <a:cs typeface="Arial"/>
            </a:endParaRPr>
          </a:p>
          <a:p>
            <a:pPr>
              <a:spcBef>
                <a:spcPct val="50000"/>
              </a:spcBef>
              <a:defRPr/>
            </a:pPr>
            <a:r>
              <a:rPr lang="en-US" sz="3200" b="1">
                <a:latin typeface="Arial"/>
                <a:cs typeface="Arial"/>
              </a:rPr>
              <a:t> </a:t>
            </a:r>
            <a:r>
              <a:rPr lang="en-US" sz="2800" b="1">
                <a:latin typeface="Arial"/>
                <a:cs typeface="Arial"/>
              </a:rPr>
              <a:t>24</a:t>
            </a:r>
          </a:p>
          <a:p>
            <a:pPr>
              <a:spcBef>
                <a:spcPct val="50000"/>
              </a:spcBef>
              <a:defRPr/>
            </a:pPr>
            <a:endParaRPr lang="en-US" sz="1000" b="1">
              <a:latin typeface="Arial"/>
              <a:cs typeface="Arial"/>
            </a:endParaRPr>
          </a:p>
          <a:p>
            <a:pPr>
              <a:spcBef>
                <a:spcPct val="50000"/>
              </a:spcBef>
              <a:defRPr/>
            </a:pPr>
            <a:r>
              <a:rPr lang="en-US" sz="2600" b="1">
                <a:latin typeface="Arial"/>
                <a:cs typeface="Arial"/>
              </a:rPr>
              <a:t> 23</a:t>
            </a:r>
          </a:p>
          <a:p>
            <a:pPr>
              <a:spcBef>
                <a:spcPct val="50000"/>
              </a:spcBef>
              <a:defRPr/>
            </a:pPr>
            <a:endParaRPr lang="en-US" sz="1000" b="1">
              <a:latin typeface="Arial"/>
              <a:cs typeface="Arial"/>
            </a:endParaRPr>
          </a:p>
          <a:p>
            <a:pPr>
              <a:spcBef>
                <a:spcPct val="50000"/>
              </a:spcBef>
              <a:defRPr/>
            </a:pPr>
            <a:r>
              <a:rPr lang="en-US" sz="2600" b="1">
                <a:latin typeface="Arial"/>
                <a:cs typeface="Arial"/>
              </a:rPr>
              <a:t> 22</a:t>
            </a:r>
          </a:p>
          <a:p>
            <a:pPr>
              <a:spcBef>
                <a:spcPct val="50000"/>
              </a:spcBef>
              <a:defRPr/>
            </a:pPr>
            <a:r>
              <a:rPr lang="en-US" sz="3200" b="1">
                <a:latin typeface="Arial"/>
                <a:cs typeface="Arial"/>
              </a:rPr>
              <a:t> </a:t>
            </a:r>
            <a:r>
              <a:rPr lang="en-US" sz="2600" b="1">
                <a:latin typeface="Arial"/>
                <a:cs typeface="Arial"/>
              </a:rPr>
              <a:t>20</a:t>
            </a:r>
          </a:p>
        </p:txBody>
      </p:sp>
      <p:sp>
        <p:nvSpPr>
          <p:cNvPr id="93190" name="Text Box 6"/>
          <p:cNvSpPr txBox="1">
            <a:spLocks noChangeArrowheads="1"/>
          </p:cNvSpPr>
          <p:nvPr/>
        </p:nvSpPr>
        <p:spPr bwMode="auto">
          <a:xfrm>
            <a:off x="609600" y="838200"/>
            <a:ext cx="52705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a:defRPr/>
            </a:pPr>
            <a:r>
              <a:rPr lang="en-US" sz="2400" b="1" dirty="0">
                <a:latin typeface="Arial"/>
                <a:cs typeface="Arial"/>
              </a:rPr>
              <a:t>°C</a:t>
            </a:r>
          </a:p>
        </p:txBody>
      </p:sp>
      <p:sp>
        <p:nvSpPr>
          <p:cNvPr id="93191" name="Line 7"/>
          <p:cNvSpPr>
            <a:spLocks noChangeShapeType="1"/>
          </p:cNvSpPr>
          <p:nvPr/>
        </p:nvSpPr>
        <p:spPr bwMode="auto">
          <a:xfrm flipH="1" flipV="1">
            <a:off x="4495800" y="5904579"/>
            <a:ext cx="304800" cy="609600"/>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93192" name="Text Box 8"/>
          <p:cNvSpPr txBox="1">
            <a:spLocks noChangeArrowheads="1"/>
          </p:cNvSpPr>
          <p:nvPr/>
        </p:nvSpPr>
        <p:spPr bwMode="auto">
          <a:xfrm>
            <a:off x="1295400" y="1942179"/>
            <a:ext cx="1222413" cy="52320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a:defRPr/>
            </a:pPr>
            <a:r>
              <a:rPr lang="en-US" sz="2800" b="1" dirty="0">
                <a:solidFill>
                  <a:srgbClr val="000099"/>
                </a:solidFill>
                <a:latin typeface="Arial"/>
                <a:cs typeface="Arial"/>
              </a:rPr>
              <a:t>ocean</a:t>
            </a:r>
          </a:p>
        </p:txBody>
      </p:sp>
      <p:sp>
        <p:nvSpPr>
          <p:cNvPr id="93193" name="Text Box 9"/>
          <p:cNvSpPr txBox="1">
            <a:spLocks noChangeArrowheads="1"/>
          </p:cNvSpPr>
          <p:nvPr/>
        </p:nvSpPr>
        <p:spPr bwMode="auto">
          <a:xfrm>
            <a:off x="4945063" y="6258592"/>
            <a:ext cx="1787647" cy="52320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a:defRPr/>
            </a:pPr>
            <a:r>
              <a:rPr lang="en-US" sz="2800" b="1">
                <a:solidFill>
                  <a:srgbClr val="000099"/>
                </a:solidFill>
                <a:latin typeface="Arial"/>
                <a:cs typeface="Arial"/>
              </a:rPr>
              <a:t>landmark</a:t>
            </a:r>
          </a:p>
        </p:txBody>
      </p:sp>
      <p:sp>
        <p:nvSpPr>
          <p:cNvPr id="93194" name="Line 10"/>
          <p:cNvSpPr>
            <a:spLocks noChangeShapeType="1"/>
          </p:cNvSpPr>
          <p:nvPr/>
        </p:nvSpPr>
        <p:spPr bwMode="auto">
          <a:xfrm flipV="1">
            <a:off x="7086600" y="5904579"/>
            <a:ext cx="762000" cy="685800"/>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93195" name="Text Box 11"/>
          <p:cNvSpPr txBox="1">
            <a:spLocks noChangeArrowheads="1"/>
          </p:cNvSpPr>
          <p:nvPr/>
        </p:nvSpPr>
        <p:spPr bwMode="auto">
          <a:xfrm>
            <a:off x="4953000" y="1865979"/>
            <a:ext cx="4876800" cy="52320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lIns="91429" tIns="45714" rIns="91429" bIns="45714">
            <a:spAutoFit/>
          </a:bodyPr>
          <a:lstStyle/>
          <a:p>
            <a:pPr>
              <a:defRPr/>
            </a:pPr>
            <a:r>
              <a:rPr lang="en-US" sz="2800" b="1" dirty="0">
                <a:solidFill>
                  <a:srgbClr val="000099"/>
                </a:solidFill>
                <a:latin typeface="Arial"/>
                <a:cs typeface="Arial"/>
              </a:rPr>
              <a:t>Total time elapsed: </a:t>
            </a:r>
            <a:r>
              <a:rPr lang="en-US" sz="2800" b="1" dirty="0" smtClean="0">
                <a:solidFill>
                  <a:srgbClr val="000099"/>
                </a:solidFill>
                <a:latin typeface="Arial"/>
                <a:cs typeface="Arial"/>
              </a:rPr>
              <a:t>42 </a:t>
            </a:r>
            <a:r>
              <a:rPr lang="en-US" sz="2800" b="1" dirty="0">
                <a:solidFill>
                  <a:srgbClr val="000099"/>
                </a:solidFill>
                <a:latin typeface="Arial"/>
                <a:cs typeface="Arial"/>
              </a:rPr>
              <a:t>s</a:t>
            </a:r>
          </a:p>
        </p:txBody>
      </p:sp>
      <p:sp>
        <p:nvSpPr>
          <p:cNvPr id="13" name="Rectangle 2"/>
          <p:cNvSpPr txBox="1">
            <a:spLocks noChangeArrowheads="1"/>
          </p:cNvSpPr>
          <p:nvPr/>
        </p:nvSpPr>
        <p:spPr bwMode="auto">
          <a:xfrm>
            <a:off x="1295400" y="304800"/>
            <a:ext cx="7848600" cy="609600"/>
          </a:xfrm>
          <a:prstGeom prst="rect">
            <a:avLst/>
          </a:prstGeom>
          <a:noFill/>
          <a:ln>
            <a:noFill/>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sz="3400" b="1" dirty="0" smtClean="0">
                <a:solidFill>
                  <a:srgbClr val="000000"/>
                </a:solidFill>
                <a:latin typeface="Arial"/>
                <a:cs typeface="Arial"/>
              </a:rPr>
              <a:t>Example: Waves affect Temperature</a:t>
            </a:r>
          </a:p>
        </p:txBody>
      </p:sp>
      <p:pic>
        <p:nvPicPr>
          <p:cNvPr id="14" name="Picture 3" descr="7210073V"/>
          <p:cNvPicPr>
            <a:picLocks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296988" y="2438400"/>
            <a:ext cx="3957637" cy="34274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5" name="Picture 12"/>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181600" y="2439988"/>
            <a:ext cx="3957638" cy="34274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6" name="Rectangle 15"/>
          <p:cNvSpPr/>
          <p:nvPr/>
        </p:nvSpPr>
        <p:spPr>
          <a:xfrm>
            <a:off x="7696200" y="6442502"/>
            <a:ext cx="4572000" cy="415498"/>
          </a:xfrm>
          <a:prstGeom prst="rect">
            <a:avLst/>
          </a:prstGeom>
        </p:spPr>
        <p:txBody>
          <a:bodyPr>
            <a:spAutoFit/>
          </a:bodyPr>
          <a:lstStyle/>
          <a:p>
            <a:pPr>
              <a:defRPr/>
            </a:pPr>
            <a:r>
              <a:rPr lang="en-US" sz="1050" dirty="0" smtClean="0">
                <a:latin typeface="Arial"/>
                <a:cs typeface="Arial"/>
              </a:rPr>
              <a:t>Diamond Head Beach </a:t>
            </a:r>
          </a:p>
          <a:p>
            <a:pPr>
              <a:defRPr/>
            </a:pPr>
            <a:r>
              <a:rPr lang="en-US" sz="1050" dirty="0" smtClean="0">
                <a:latin typeface="Arial"/>
                <a:cs typeface="Arial"/>
              </a:rPr>
              <a:t>Images by </a:t>
            </a:r>
            <a:r>
              <a:rPr lang="en-US" sz="1050" dirty="0">
                <a:latin typeface="Arial"/>
                <a:cs typeface="Arial"/>
              </a:rPr>
              <a:t>T. Erin Cox</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468043932"/>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886200" y="1066800"/>
            <a:ext cx="2590800" cy="609600"/>
          </a:xfrm>
          <a:solidFill>
            <a:schemeClr val="tx1"/>
          </a:solidFill>
        </p:spPr>
        <p:txBody>
          <a:bodyPr/>
          <a:lstStyle/>
          <a:p>
            <a:pPr eaLnBrk="1" hangingPunct="1">
              <a:defRPr/>
            </a:pPr>
            <a:r>
              <a:rPr lang="en-US" sz="2800" b="1" dirty="0" smtClean="0">
                <a:solidFill>
                  <a:schemeClr val="bg1"/>
                </a:solidFill>
                <a:latin typeface="Arial"/>
                <a:cs typeface="Arial"/>
              </a:rPr>
              <a:t>After Wave</a:t>
            </a:r>
          </a:p>
        </p:txBody>
      </p:sp>
      <p:pic>
        <p:nvPicPr>
          <p:cNvPr id="93188" name="Picture 4"/>
          <p:cNvPicPr>
            <a:picLocks noChangeAspect="1" noChangeArrowheads="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5400000">
            <a:off x="-2380456" y="3142456"/>
            <a:ext cx="5410200" cy="6492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
        <p:nvSpPr>
          <p:cNvPr id="93189" name="Text Box 5"/>
          <p:cNvSpPr txBox="1">
            <a:spLocks noChangeArrowheads="1"/>
          </p:cNvSpPr>
          <p:nvPr/>
        </p:nvSpPr>
        <p:spPr bwMode="auto">
          <a:xfrm>
            <a:off x="533400" y="1417638"/>
            <a:ext cx="838200" cy="47291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lIns="91429" tIns="45714" rIns="91429" bIns="45714">
            <a:spAutoFit/>
          </a:bodyPr>
          <a:lstStyle/>
          <a:p>
            <a:pPr>
              <a:spcBef>
                <a:spcPct val="50000"/>
              </a:spcBef>
              <a:defRPr/>
            </a:pPr>
            <a:r>
              <a:rPr lang="en-US" sz="2800" b="1">
                <a:latin typeface="Arial"/>
                <a:cs typeface="Arial"/>
              </a:rPr>
              <a:t> 26</a:t>
            </a:r>
          </a:p>
          <a:p>
            <a:pPr>
              <a:spcBef>
                <a:spcPct val="50000"/>
              </a:spcBef>
              <a:defRPr/>
            </a:pPr>
            <a:endParaRPr lang="en-US" sz="1000" b="1">
              <a:latin typeface="Arial"/>
              <a:cs typeface="Arial"/>
            </a:endParaRPr>
          </a:p>
          <a:p>
            <a:pPr>
              <a:spcBef>
                <a:spcPct val="50000"/>
              </a:spcBef>
              <a:defRPr/>
            </a:pPr>
            <a:r>
              <a:rPr lang="en-US" sz="2800" b="1">
                <a:latin typeface="Arial"/>
                <a:cs typeface="Arial"/>
              </a:rPr>
              <a:t> 25</a:t>
            </a:r>
          </a:p>
          <a:p>
            <a:pPr>
              <a:spcBef>
                <a:spcPct val="50000"/>
              </a:spcBef>
              <a:defRPr/>
            </a:pPr>
            <a:endParaRPr lang="en-US" sz="1000" b="1">
              <a:latin typeface="Arial"/>
              <a:cs typeface="Arial"/>
            </a:endParaRPr>
          </a:p>
          <a:p>
            <a:pPr>
              <a:spcBef>
                <a:spcPct val="50000"/>
              </a:spcBef>
              <a:defRPr/>
            </a:pPr>
            <a:r>
              <a:rPr lang="en-US" sz="3200" b="1">
                <a:latin typeface="Arial"/>
                <a:cs typeface="Arial"/>
              </a:rPr>
              <a:t> </a:t>
            </a:r>
            <a:r>
              <a:rPr lang="en-US" sz="2800" b="1">
                <a:latin typeface="Arial"/>
                <a:cs typeface="Arial"/>
              </a:rPr>
              <a:t>24</a:t>
            </a:r>
          </a:p>
          <a:p>
            <a:pPr>
              <a:spcBef>
                <a:spcPct val="50000"/>
              </a:spcBef>
              <a:defRPr/>
            </a:pPr>
            <a:endParaRPr lang="en-US" sz="1000" b="1">
              <a:latin typeface="Arial"/>
              <a:cs typeface="Arial"/>
            </a:endParaRPr>
          </a:p>
          <a:p>
            <a:pPr>
              <a:spcBef>
                <a:spcPct val="50000"/>
              </a:spcBef>
              <a:defRPr/>
            </a:pPr>
            <a:r>
              <a:rPr lang="en-US" sz="2600" b="1">
                <a:latin typeface="Arial"/>
                <a:cs typeface="Arial"/>
              </a:rPr>
              <a:t> 23</a:t>
            </a:r>
          </a:p>
          <a:p>
            <a:pPr>
              <a:spcBef>
                <a:spcPct val="50000"/>
              </a:spcBef>
              <a:defRPr/>
            </a:pPr>
            <a:endParaRPr lang="en-US" sz="1000" b="1">
              <a:latin typeface="Arial"/>
              <a:cs typeface="Arial"/>
            </a:endParaRPr>
          </a:p>
          <a:p>
            <a:pPr>
              <a:spcBef>
                <a:spcPct val="50000"/>
              </a:spcBef>
              <a:defRPr/>
            </a:pPr>
            <a:r>
              <a:rPr lang="en-US" sz="2600" b="1">
                <a:latin typeface="Arial"/>
                <a:cs typeface="Arial"/>
              </a:rPr>
              <a:t> 22</a:t>
            </a:r>
          </a:p>
          <a:p>
            <a:pPr>
              <a:spcBef>
                <a:spcPct val="50000"/>
              </a:spcBef>
              <a:defRPr/>
            </a:pPr>
            <a:r>
              <a:rPr lang="en-US" sz="3200" b="1">
                <a:latin typeface="Arial"/>
                <a:cs typeface="Arial"/>
              </a:rPr>
              <a:t> </a:t>
            </a:r>
            <a:r>
              <a:rPr lang="en-US" sz="2600" b="1">
                <a:latin typeface="Arial"/>
                <a:cs typeface="Arial"/>
              </a:rPr>
              <a:t>20</a:t>
            </a:r>
          </a:p>
        </p:txBody>
      </p:sp>
      <p:sp>
        <p:nvSpPr>
          <p:cNvPr id="93190" name="Text Box 6"/>
          <p:cNvSpPr txBox="1">
            <a:spLocks noChangeArrowheads="1"/>
          </p:cNvSpPr>
          <p:nvPr/>
        </p:nvSpPr>
        <p:spPr bwMode="auto">
          <a:xfrm>
            <a:off x="609600" y="838200"/>
            <a:ext cx="52705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a:defRPr/>
            </a:pPr>
            <a:r>
              <a:rPr lang="en-US" sz="2400" b="1" dirty="0">
                <a:latin typeface="Arial"/>
                <a:cs typeface="Arial"/>
              </a:rPr>
              <a:t>°C</a:t>
            </a:r>
          </a:p>
        </p:txBody>
      </p:sp>
      <p:sp>
        <p:nvSpPr>
          <p:cNvPr id="93191" name="Line 7"/>
          <p:cNvSpPr>
            <a:spLocks noChangeShapeType="1"/>
          </p:cNvSpPr>
          <p:nvPr/>
        </p:nvSpPr>
        <p:spPr bwMode="auto">
          <a:xfrm flipH="1" flipV="1">
            <a:off x="4495800" y="5904579"/>
            <a:ext cx="304800" cy="609600"/>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93192" name="Text Box 8"/>
          <p:cNvSpPr txBox="1">
            <a:spLocks noChangeArrowheads="1"/>
          </p:cNvSpPr>
          <p:nvPr/>
        </p:nvSpPr>
        <p:spPr bwMode="auto">
          <a:xfrm>
            <a:off x="1295400" y="1942179"/>
            <a:ext cx="1222413" cy="52320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a:defRPr/>
            </a:pPr>
            <a:r>
              <a:rPr lang="en-US" sz="2800" b="1" dirty="0">
                <a:solidFill>
                  <a:srgbClr val="000099"/>
                </a:solidFill>
                <a:latin typeface="Arial"/>
                <a:cs typeface="Arial"/>
              </a:rPr>
              <a:t>ocean</a:t>
            </a:r>
          </a:p>
        </p:txBody>
      </p:sp>
      <p:sp>
        <p:nvSpPr>
          <p:cNvPr id="93193" name="Text Box 9"/>
          <p:cNvSpPr txBox="1">
            <a:spLocks noChangeArrowheads="1"/>
          </p:cNvSpPr>
          <p:nvPr/>
        </p:nvSpPr>
        <p:spPr bwMode="auto">
          <a:xfrm>
            <a:off x="4945063" y="6258592"/>
            <a:ext cx="1787647" cy="52320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a:defRPr/>
            </a:pPr>
            <a:r>
              <a:rPr lang="en-US" sz="2800" b="1">
                <a:solidFill>
                  <a:srgbClr val="000099"/>
                </a:solidFill>
                <a:latin typeface="Arial"/>
                <a:cs typeface="Arial"/>
              </a:rPr>
              <a:t>landmark</a:t>
            </a:r>
          </a:p>
        </p:txBody>
      </p:sp>
      <p:sp>
        <p:nvSpPr>
          <p:cNvPr id="93194" name="Line 10"/>
          <p:cNvSpPr>
            <a:spLocks noChangeShapeType="1"/>
          </p:cNvSpPr>
          <p:nvPr/>
        </p:nvSpPr>
        <p:spPr bwMode="auto">
          <a:xfrm flipV="1">
            <a:off x="7086600" y="5904579"/>
            <a:ext cx="762000" cy="685800"/>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93195" name="Text Box 11"/>
          <p:cNvSpPr txBox="1">
            <a:spLocks noChangeArrowheads="1"/>
          </p:cNvSpPr>
          <p:nvPr/>
        </p:nvSpPr>
        <p:spPr bwMode="auto">
          <a:xfrm>
            <a:off x="4953000" y="1865979"/>
            <a:ext cx="4876800" cy="52320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lIns="91429" tIns="45714" rIns="91429" bIns="45714">
            <a:spAutoFit/>
          </a:bodyPr>
          <a:lstStyle/>
          <a:p>
            <a:pPr>
              <a:defRPr/>
            </a:pPr>
            <a:r>
              <a:rPr lang="en-US" sz="2800" b="1" dirty="0">
                <a:solidFill>
                  <a:srgbClr val="000099"/>
                </a:solidFill>
                <a:latin typeface="Arial"/>
                <a:cs typeface="Arial"/>
              </a:rPr>
              <a:t>Total time elapsed: </a:t>
            </a:r>
            <a:r>
              <a:rPr lang="en-US" sz="2800" b="1" dirty="0" smtClean="0">
                <a:solidFill>
                  <a:srgbClr val="000099"/>
                </a:solidFill>
                <a:latin typeface="Arial"/>
                <a:cs typeface="Arial"/>
              </a:rPr>
              <a:t>50 </a:t>
            </a:r>
            <a:r>
              <a:rPr lang="en-US" sz="2800" b="1" dirty="0">
                <a:solidFill>
                  <a:srgbClr val="000099"/>
                </a:solidFill>
                <a:latin typeface="Arial"/>
                <a:cs typeface="Arial"/>
              </a:rPr>
              <a:t>s</a:t>
            </a:r>
          </a:p>
        </p:txBody>
      </p:sp>
      <p:sp>
        <p:nvSpPr>
          <p:cNvPr id="13" name="Rectangle 2"/>
          <p:cNvSpPr txBox="1">
            <a:spLocks noChangeArrowheads="1"/>
          </p:cNvSpPr>
          <p:nvPr/>
        </p:nvSpPr>
        <p:spPr bwMode="auto">
          <a:xfrm>
            <a:off x="1295400" y="304800"/>
            <a:ext cx="7848600" cy="609600"/>
          </a:xfrm>
          <a:prstGeom prst="rect">
            <a:avLst/>
          </a:prstGeom>
          <a:noFill/>
          <a:ln>
            <a:noFill/>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sz="3400" b="1" dirty="0" smtClean="0">
                <a:solidFill>
                  <a:srgbClr val="000000"/>
                </a:solidFill>
                <a:latin typeface="Arial"/>
                <a:cs typeface="Arial"/>
              </a:rPr>
              <a:t>Example: Waves affect Temperature</a:t>
            </a:r>
          </a:p>
        </p:txBody>
      </p:sp>
      <p:pic>
        <p:nvPicPr>
          <p:cNvPr id="16" name="Picture 3" descr="7210080V"/>
          <p:cNvPicPr>
            <a:picLocks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296988" y="2438400"/>
            <a:ext cx="3957637" cy="34274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7" name="Picture 12"/>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186363" y="2438400"/>
            <a:ext cx="3957637" cy="34274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 name="Rectangle 17"/>
          <p:cNvSpPr/>
          <p:nvPr/>
        </p:nvSpPr>
        <p:spPr>
          <a:xfrm>
            <a:off x="7696200" y="6442502"/>
            <a:ext cx="4572000" cy="415498"/>
          </a:xfrm>
          <a:prstGeom prst="rect">
            <a:avLst/>
          </a:prstGeom>
        </p:spPr>
        <p:txBody>
          <a:bodyPr>
            <a:spAutoFit/>
          </a:bodyPr>
          <a:lstStyle/>
          <a:p>
            <a:pPr>
              <a:defRPr/>
            </a:pPr>
            <a:r>
              <a:rPr lang="en-US" sz="1050" dirty="0" smtClean="0">
                <a:latin typeface="Arial"/>
                <a:cs typeface="Arial"/>
              </a:rPr>
              <a:t>Diamond Head Beach </a:t>
            </a:r>
          </a:p>
          <a:p>
            <a:pPr>
              <a:defRPr/>
            </a:pPr>
            <a:r>
              <a:rPr lang="en-US" sz="1050" dirty="0" smtClean="0">
                <a:latin typeface="Arial"/>
                <a:cs typeface="Arial"/>
              </a:rPr>
              <a:t>Images by </a:t>
            </a:r>
            <a:r>
              <a:rPr lang="en-US" sz="1050" dirty="0">
                <a:latin typeface="Arial"/>
                <a:cs typeface="Arial"/>
              </a:rPr>
              <a:t>T. Erin Cox</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3476941"/>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3" name="TextBox 15"/>
          <p:cNvSpPr txBox="1">
            <a:spLocks noChangeArrowheads="1"/>
          </p:cNvSpPr>
          <p:nvPr/>
        </p:nvSpPr>
        <p:spPr bwMode="auto">
          <a:xfrm>
            <a:off x="152400" y="131763"/>
            <a:ext cx="8839200" cy="6302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en-US" sz="3500" b="1">
                <a:latin typeface="Arial" charset="0"/>
                <a:cs typeface="Arial" charset="0"/>
              </a:rPr>
              <a:t>Unique Ecosystem = Unique Organisms</a:t>
            </a:r>
          </a:p>
        </p:txBody>
      </p:sp>
      <p:pic>
        <p:nvPicPr>
          <p:cNvPr id="33794" name="Picture 18" descr="Screen Shot 2015-05-09 at 9.23.57 PM.png"/>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85800" y="885825"/>
            <a:ext cx="7696200" cy="58197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 name="Rectangle 3"/>
          <p:cNvSpPr/>
          <p:nvPr/>
        </p:nvSpPr>
        <p:spPr>
          <a:xfrm>
            <a:off x="8229600" y="6434035"/>
            <a:ext cx="914400" cy="415498"/>
          </a:xfrm>
          <a:prstGeom prst="rect">
            <a:avLst/>
          </a:prstGeom>
        </p:spPr>
        <p:txBody>
          <a:bodyPr wrap="square">
            <a:spAutoFit/>
          </a:bodyPr>
          <a:lstStyle/>
          <a:p>
            <a:pPr algn="r">
              <a:defRPr/>
            </a:pPr>
            <a:r>
              <a:rPr lang="en-US" sz="1050" dirty="0" smtClean="0">
                <a:latin typeface="Arial"/>
                <a:cs typeface="Arial"/>
              </a:rPr>
              <a:t>Pictures by OPIHI</a:t>
            </a:r>
            <a:endParaRPr lang="en-US" sz="1050" dirty="0">
              <a:latin typeface="Arial"/>
              <a:cs typeface="Arial"/>
            </a:endParaRPr>
          </a:p>
        </p:txBody>
      </p:sp>
      <p:sp>
        <p:nvSpPr>
          <p:cNvPr id="5" name="Rectangle 4"/>
          <p:cNvSpPr/>
          <p:nvPr/>
        </p:nvSpPr>
        <p:spPr>
          <a:xfrm>
            <a:off x="3048000" y="838200"/>
            <a:ext cx="304800" cy="58674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Rectangle 5"/>
          <p:cNvSpPr/>
          <p:nvPr/>
        </p:nvSpPr>
        <p:spPr>
          <a:xfrm>
            <a:off x="5638800" y="762000"/>
            <a:ext cx="304800" cy="6096000"/>
          </a:xfrm>
          <a:prstGeom prst="rect">
            <a:avLst/>
          </a:prstGeom>
          <a:solidFill>
            <a:schemeClr val="bg1"/>
          </a:solidFill>
          <a:ln>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31745" name="Picture 3"/>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800600" y="1295400"/>
            <a:ext cx="4137025" cy="5257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1746" name="Picture 4" descr="ewa beach"/>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52400" y="2209800"/>
            <a:ext cx="4445000" cy="33337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1747" name="TextBox 4"/>
          <p:cNvSpPr txBox="1">
            <a:spLocks noChangeArrowheads="1"/>
          </p:cNvSpPr>
          <p:nvPr/>
        </p:nvSpPr>
        <p:spPr bwMode="auto">
          <a:xfrm>
            <a:off x="0" y="5486400"/>
            <a:ext cx="7010400" cy="2619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en-US" sz="1100" b="1">
                <a:solidFill>
                  <a:srgbClr val="000000"/>
                </a:solidFill>
                <a:latin typeface="Arial" charset="0"/>
                <a:cs typeface="Arial" charset="0"/>
              </a:rPr>
              <a:t>Low Tide at ‘</a:t>
            </a:r>
            <a:r>
              <a:rPr lang="en-US" altLang="ja-JP" sz="1100" b="1">
                <a:solidFill>
                  <a:srgbClr val="000000"/>
                </a:solidFill>
                <a:latin typeface="Arial" charset="0"/>
                <a:cs typeface="Arial" charset="0"/>
              </a:rPr>
              <a:t>Ewa Beach, O</a:t>
            </a:r>
            <a:r>
              <a:rPr lang="en-US" sz="1100" b="1">
                <a:solidFill>
                  <a:srgbClr val="000000"/>
                </a:solidFill>
                <a:latin typeface="Arial" charset="0"/>
                <a:cs typeface="Arial" charset="0"/>
              </a:rPr>
              <a:t>‘</a:t>
            </a:r>
            <a:r>
              <a:rPr lang="en-US" altLang="ja-JP" sz="1100" b="1">
                <a:solidFill>
                  <a:srgbClr val="000000"/>
                </a:solidFill>
                <a:latin typeface="Arial" charset="0"/>
                <a:cs typeface="Arial" charset="0"/>
              </a:rPr>
              <a:t>ahu</a:t>
            </a:r>
            <a:endParaRPr lang="en-US" sz="1100" b="1">
              <a:solidFill>
                <a:srgbClr val="000000"/>
              </a:solidFill>
              <a:latin typeface="Arial" charset="0"/>
              <a:cs typeface="Arial" charset="0"/>
            </a:endParaRPr>
          </a:p>
        </p:txBody>
      </p:sp>
      <p:sp>
        <p:nvSpPr>
          <p:cNvPr id="6" name="Right Brace 5"/>
          <p:cNvSpPr/>
          <p:nvPr/>
        </p:nvSpPr>
        <p:spPr>
          <a:xfrm rot="16200000">
            <a:off x="2590800" y="2743200"/>
            <a:ext cx="533400" cy="2514600"/>
          </a:xfrm>
          <a:prstGeom prst="rightBrace">
            <a:avLst/>
          </a:prstGeom>
          <a:ln w="63500">
            <a:solidFill>
              <a:srgbClr val="FFFF00"/>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6000" dirty="0">
              <a:solidFill>
                <a:srgbClr val="FFFFFF"/>
              </a:solidFill>
            </a:endParaRPr>
          </a:p>
        </p:txBody>
      </p:sp>
      <p:sp>
        <p:nvSpPr>
          <p:cNvPr id="28678" name="TextBox 6"/>
          <p:cNvSpPr txBox="1">
            <a:spLocks noChangeArrowheads="1"/>
          </p:cNvSpPr>
          <p:nvPr/>
        </p:nvSpPr>
        <p:spPr bwMode="auto">
          <a:xfrm>
            <a:off x="-457200" y="3124200"/>
            <a:ext cx="7010400" cy="584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defRPr/>
            </a:pPr>
            <a:r>
              <a:rPr lang="en-US" sz="3200" b="1" dirty="0" smtClean="0">
                <a:ln>
                  <a:solidFill>
                    <a:schemeClr val="tx1"/>
                  </a:solidFill>
                </a:ln>
                <a:solidFill>
                  <a:srgbClr val="FFFF00"/>
                </a:solidFill>
                <a:latin typeface="Arial" charset="0"/>
                <a:cs typeface="Arial" charset="0"/>
              </a:rPr>
              <a:t>Intertidal</a:t>
            </a:r>
            <a:r>
              <a:rPr lang="en-US" sz="3200" b="1" dirty="0" smtClean="0">
                <a:solidFill>
                  <a:srgbClr val="FFFF00"/>
                </a:solidFill>
                <a:latin typeface="Arial" charset="0"/>
                <a:cs typeface="Arial" charset="0"/>
              </a:rPr>
              <a:t> </a:t>
            </a:r>
          </a:p>
        </p:txBody>
      </p:sp>
      <p:sp>
        <p:nvSpPr>
          <p:cNvPr id="9" name="Right Brace 8"/>
          <p:cNvSpPr/>
          <p:nvPr/>
        </p:nvSpPr>
        <p:spPr>
          <a:xfrm rot="10800000">
            <a:off x="6781800" y="3200400"/>
            <a:ext cx="533400" cy="1676400"/>
          </a:xfrm>
          <a:prstGeom prst="rightBrace">
            <a:avLst/>
          </a:prstGeom>
          <a:ln w="63500">
            <a:solidFill>
              <a:srgbClr val="FFFF00"/>
            </a:solidFill>
          </a:ln>
          <a:effectLst>
            <a:outerShdw blurRad="40005" dist="19939" dir="5400000" algn="tl" rotWithShape="0">
              <a:srgbClr val="000000">
                <a:alpha val="38000"/>
              </a:srgbClr>
            </a:outerShdw>
          </a:effectLst>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sz="6000" dirty="0">
              <a:solidFill>
                <a:srgbClr val="FFFFFF"/>
              </a:solidFill>
            </a:endParaRPr>
          </a:p>
        </p:txBody>
      </p:sp>
      <p:sp>
        <p:nvSpPr>
          <p:cNvPr id="31751" name="Rectangle 14"/>
          <p:cNvSpPr>
            <a:spLocks noChangeArrowheads="1"/>
          </p:cNvSpPr>
          <p:nvPr/>
        </p:nvSpPr>
        <p:spPr bwMode="auto">
          <a:xfrm>
            <a:off x="4635500" y="6400800"/>
            <a:ext cx="4508500" cy="461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endParaRPr lang="en-US" sz="800">
              <a:solidFill>
                <a:srgbClr val="000000"/>
              </a:solidFill>
              <a:latin typeface="Arial" charset="0"/>
              <a:cs typeface="Arial" charset="0"/>
            </a:endParaRPr>
          </a:p>
          <a:p>
            <a:r>
              <a:rPr lang="en-US" sz="800">
                <a:latin typeface="Arial" charset="0"/>
                <a:cs typeface="Arial" charset="0"/>
                <a:hlinkClick r:id="rId5"/>
              </a:rPr>
              <a:t>http://www.honolulumagazine.com/Honolulu-Magazine/November-2011/The-Opihi-Shellfish-Story/?cparticle=2</a:t>
            </a:r>
            <a:r>
              <a:rPr lang="en-US" sz="800">
                <a:latin typeface="Arial" charset="0"/>
                <a:cs typeface="Arial" charset="0"/>
              </a:rPr>
              <a:t>  Photo</a:t>
            </a:r>
            <a:r>
              <a:rPr lang="en-US" sz="800">
                <a:solidFill>
                  <a:srgbClr val="000000"/>
                </a:solidFill>
                <a:latin typeface="Arial" charset="0"/>
                <a:cs typeface="Arial" charset="0"/>
              </a:rPr>
              <a:t>: Josh Fletcher</a:t>
            </a:r>
          </a:p>
        </p:txBody>
      </p:sp>
      <p:sp>
        <p:nvSpPr>
          <p:cNvPr id="13" name="TextBox 6"/>
          <p:cNvSpPr txBox="1">
            <a:spLocks noChangeArrowheads="1"/>
          </p:cNvSpPr>
          <p:nvPr/>
        </p:nvSpPr>
        <p:spPr bwMode="auto">
          <a:xfrm>
            <a:off x="2286000" y="3683000"/>
            <a:ext cx="7010400" cy="584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defRPr/>
            </a:pPr>
            <a:r>
              <a:rPr lang="en-US" sz="3200" b="1" dirty="0" smtClean="0">
                <a:ln>
                  <a:solidFill>
                    <a:schemeClr val="tx1"/>
                  </a:solidFill>
                </a:ln>
                <a:solidFill>
                  <a:srgbClr val="FFFF00"/>
                </a:solidFill>
                <a:latin typeface="Arial" charset="0"/>
                <a:cs typeface="Arial" charset="0"/>
              </a:rPr>
              <a:t>Intertidal</a:t>
            </a:r>
            <a:r>
              <a:rPr lang="en-US" sz="3200" b="1" dirty="0" smtClean="0">
                <a:solidFill>
                  <a:srgbClr val="FFFF00"/>
                </a:solidFill>
                <a:latin typeface="Arial" charset="0"/>
                <a:cs typeface="Arial" charset="0"/>
              </a:rPr>
              <a:t> </a:t>
            </a:r>
          </a:p>
        </p:txBody>
      </p:sp>
      <p:sp>
        <p:nvSpPr>
          <p:cNvPr id="31753" name="TextBox 15"/>
          <p:cNvSpPr txBox="1">
            <a:spLocks noChangeArrowheads="1"/>
          </p:cNvSpPr>
          <p:nvPr/>
        </p:nvSpPr>
        <p:spPr bwMode="auto">
          <a:xfrm>
            <a:off x="76200" y="457200"/>
            <a:ext cx="9126538" cy="7699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b="1">
                <a:latin typeface="Arial" charset="0"/>
                <a:cs typeface="Arial" charset="0"/>
              </a:rPr>
              <a:t>Tidal Range in Hawai‘i ~ 1 m (3 ft)   </a:t>
            </a:r>
          </a:p>
        </p:txBody>
      </p:sp>
      <p:sp>
        <p:nvSpPr>
          <p:cNvPr id="11" name="Rectangle 10"/>
          <p:cNvSpPr/>
          <p:nvPr/>
        </p:nvSpPr>
        <p:spPr>
          <a:xfrm>
            <a:off x="3429000" y="5257800"/>
            <a:ext cx="4572000" cy="261938"/>
          </a:xfrm>
          <a:prstGeom prst="rect">
            <a:avLst/>
          </a:prstGeom>
        </p:spPr>
        <p:txBody>
          <a:bodyPr>
            <a:spAutoFit/>
          </a:bodyPr>
          <a:lstStyle/>
          <a:p>
            <a:pPr>
              <a:defRPr/>
            </a:pPr>
            <a:r>
              <a:rPr lang="en-US" sz="1050" dirty="0" smtClean="0">
                <a:solidFill>
                  <a:srgbClr val="FFFFFF"/>
                </a:solidFill>
                <a:latin typeface="Arial"/>
                <a:cs typeface="Arial"/>
              </a:rPr>
              <a:t>Picture by OPIHI</a:t>
            </a:r>
            <a:endParaRPr lang="en-US" sz="1050" dirty="0">
              <a:solidFill>
                <a:srgbClr val="FFFFFF"/>
              </a:solidFill>
              <a:latin typeface="Arial"/>
              <a:cs typeface="Arial"/>
            </a:endParaRPr>
          </a:p>
        </p:txBody>
      </p:sp>
    </p:spTree>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41985" name="Title 1"/>
          <p:cNvSpPr>
            <a:spLocks noGrp="1"/>
          </p:cNvSpPr>
          <p:nvPr>
            <p:ph type="title"/>
          </p:nvPr>
        </p:nvSpPr>
        <p:spPr>
          <a:xfrm>
            <a:off x="152400" y="152400"/>
            <a:ext cx="8839200" cy="1143000"/>
          </a:xfrm>
        </p:spPr>
        <p:txBody>
          <a:bodyPr/>
          <a:lstStyle/>
          <a:p>
            <a:r>
              <a:rPr lang="en-US" sz="3800" b="1" dirty="0" smtClean="0">
                <a:latin typeface="Arial" charset="0"/>
                <a:cs typeface="Arial" charset="0"/>
              </a:rPr>
              <a:t>Some intertidal areas have zonation</a:t>
            </a:r>
            <a:endParaRPr lang="en-US" sz="3800" b="1" dirty="0">
              <a:latin typeface="Arial" charset="0"/>
              <a:cs typeface="Arial" charset="0"/>
            </a:endParaRPr>
          </a:p>
        </p:txBody>
      </p:sp>
      <p:sp>
        <p:nvSpPr>
          <p:cNvPr id="8" name="Rectangle 7"/>
          <p:cNvSpPr/>
          <p:nvPr/>
        </p:nvSpPr>
        <p:spPr>
          <a:xfrm>
            <a:off x="7696200" y="6573484"/>
            <a:ext cx="4572000" cy="261938"/>
          </a:xfrm>
          <a:prstGeom prst="rect">
            <a:avLst/>
          </a:prstGeom>
        </p:spPr>
        <p:txBody>
          <a:bodyPr>
            <a:spAutoFit/>
          </a:bodyPr>
          <a:lstStyle/>
          <a:p>
            <a:pPr>
              <a:defRPr/>
            </a:pPr>
            <a:r>
              <a:rPr lang="en-US" sz="1050" dirty="0" smtClean="0">
                <a:latin typeface="Arial"/>
                <a:cs typeface="Arial"/>
              </a:rPr>
              <a:t>Images by </a:t>
            </a:r>
            <a:r>
              <a:rPr lang="en-US" sz="1050" dirty="0">
                <a:latin typeface="Arial"/>
                <a:cs typeface="Arial"/>
              </a:rPr>
              <a:t>T. Erin Cox</a:t>
            </a:r>
          </a:p>
        </p:txBody>
      </p:sp>
      <p:pic>
        <p:nvPicPr>
          <p:cNvPr id="9" name="Picture 2" descr="FT10064"/>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066800" y="1219200"/>
            <a:ext cx="7010400" cy="4833938"/>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0" name="AutoShape 3"/>
          <p:cNvSpPr>
            <a:spLocks noChangeArrowheads="1"/>
          </p:cNvSpPr>
          <p:nvPr/>
        </p:nvSpPr>
        <p:spPr bwMode="auto">
          <a:xfrm rot="16200000">
            <a:off x="4327525" y="4632325"/>
            <a:ext cx="717550" cy="3733800"/>
          </a:xfrm>
          <a:prstGeom prst="downArrow">
            <a:avLst>
              <a:gd name="adj1" fmla="val 50000"/>
              <a:gd name="adj2" fmla="val 130088"/>
            </a:avLst>
          </a:prstGeom>
          <a:solidFill>
            <a:srgbClr val="3366FF"/>
          </a:solidFill>
          <a:ln w="9525">
            <a:solidFill>
              <a:schemeClr val="tx1"/>
            </a:solidFill>
            <a:miter lim="800000"/>
            <a:headEnd/>
            <a:tailEnd/>
          </a:ln>
          <a:effectLst/>
          <a:extLs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 name="Text Box 4"/>
          <p:cNvSpPr txBox="1">
            <a:spLocks noChangeArrowheads="1"/>
          </p:cNvSpPr>
          <p:nvPr/>
        </p:nvSpPr>
        <p:spPr bwMode="auto">
          <a:xfrm>
            <a:off x="1418523" y="6248400"/>
            <a:ext cx="1324677" cy="400110"/>
          </a:xfrm>
          <a:prstGeom prst="rect">
            <a:avLst/>
          </a:prstGeom>
          <a:solidFill>
            <a:schemeClr val="bg1">
              <a:alpha val="67999"/>
            </a:schemeClr>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dirty="0">
                <a:solidFill>
                  <a:srgbClr val="0000FF"/>
                </a:solidFill>
                <a:latin typeface="Arial"/>
                <a:cs typeface="Arial"/>
              </a:rPr>
              <a:t>Off shore</a:t>
            </a:r>
          </a:p>
        </p:txBody>
      </p:sp>
      <p:sp>
        <p:nvSpPr>
          <p:cNvPr id="12" name="Text Box 5"/>
          <p:cNvSpPr txBox="1">
            <a:spLocks noChangeArrowheads="1"/>
          </p:cNvSpPr>
          <p:nvPr/>
        </p:nvSpPr>
        <p:spPr bwMode="auto">
          <a:xfrm>
            <a:off x="6626225" y="6248400"/>
            <a:ext cx="1298575" cy="396875"/>
          </a:xfrm>
          <a:prstGeom prst="rect">
            <a:avLst/>
          </a:prstGeom>
          <a:solidFill>
            <a:schemeClr val="bg1">
              <a:alpha val="67999"/>
            </a:schemeClr>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dirty="0">
                <a:solidFill>
                  <a:srgbClr val="0000FF"/>
                </a:solidFill>
                <a:latin typeface="Arial"/>
                <a:cs typeface="Arial"/>
              </a:rPr>
              <a:t>On shore</a:t>
            </a:r>
          </a:p>
        </p:txBody>
      </p:sp>
      <p:pic>
        <p:nvPicPr>
          <p:cNvPr id="13" name="Picture 7" descr="Sargassum-echinocarpum-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133600" y="4495800"/>
            <a:ext cx="1524000" cy="1317654"/>
          </a:xfrm>
          <a:prstGeom prst="rect">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4" name="Picture 8" descr="Intertidal Organisms 002"/>
          <p:cNvPicPr>
            <a:picLocks noChangeAspect="1"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52400" y="4572000"/>
            <a:ext cx="1817297" cy="1143000"/>
          </a:xfrm>
          <a:prstGeom prst="rect">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5" name="Picture 6" descr="Padina_Hana_Hou"/>
          <p:cNvPicPr>
            <a:picLocks noChangeAspect="1" noChangeArrowheads="1"/>
          </p:cNvPicPr>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810000" y="4648200"/>
            <a:ext cx="1600200" cy="1166813"/>
          </a:xfrm>
          <a:prstGeom prst="rect">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6" name="Picture 9"/>
          <p:cNvPicPr>
            <a:picLocks noChangeAspect="1" noChangeArrowheads="1"/>
          </p:cNvPicPr>
          <p:nvPr/>
        </p:nvPicPr>
        <p:blipFill>
          <a:blip r:embed="rId7"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543800" y="4648200"/>
            <a:ext cx="1371600" cy="1174750"/>
          </a:xfrm>
          <a:prstGeom prst="rect">
            <a:avLst/>
          </a:prstGeom>
          <a:noFill/>
          <a:ln w="9525">
            <a:solidFill>
              <a:schemeClr val="tx1"/>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17" name="Picture 10"/>
          <p:cNvPicPr>
            <a:picLocks noChangeAspect="1" noChangeArrowheads="1"/>
          </p:cNvPicPr>
          <p:nvPr/>
        </p:nvPicPr>
        <p:blipFill>
          <a:blip r:embed="rId8"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l="53802"/>
          <a:stretch>
            <a:fillRect/>
          </a:stretch>
        </p:blipFill>
        <p:spPr bwMode="auto">
          <a:xfrm rot="5400000">
            <a:off x="6159500" y="4508500"/>
            <a:ext cx="1092200" cy="13716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
        <p:nvSpPr>
          <p:cNvPr id="18" name="Rectangle 17"/>
          <p:cNvSpPr/>
          <p:nvPr/>
        </p:nvSpPr>
        <p:spPr>
          <a:xfrm>
            <a:off x="1066800" y="1219200"/>
            <a:ext cx="4572000" cy="307777"/>
          </a:xfrm>
          <a:prstGeom prst="rect">
            <a:avLst/>
          </a:prstGeom>
        </p:spPr>
        <p:txBody>
          <a:bodyPr>
            <a:spAutoFit/>
          </a:bodyPr>
          <a:lstStyle/>
          <a:p>
            <a:pPr>
              <a:defRPr/>
            </a:pPr>
            <a:r>
              <a:rPr lang="en-US" sz="1400" dirty="0" smtClean="0">
                <a:solidFill>
                  <a:schemeClr val="bg1"/>
                </a:solidFill>
                <a:latin typeface="Arial"/>
                <a:cs typeface="Arial"/>
              </a:rPr>
              <a:t>Diamond Head, </a:t>
            </a:r>
            <a:r>
              <a:rPr lang="en-US" sz="1400" dirty="0" err="1" smtClean="0">
                <a:solidFill>
                  <a:schemeClr val="bg1"/>
                </a:solidFill>
                <a:latin typeface="Arial"/>
                <a:cs typeface="Arial"/>
              </a:rPr>
              <a:t>O‘ahu</a:t>
            </a:r>
            <a:endParaRPr lang="en-US" sz="1400" dirty="0">
              <a:solidFill>
                <a:schemeClr val="bg1"/>
              </a:solidFill>
              <a:latin typeface="Arial"/>
              <a:cs typeface="Arial"/>
            </a:endParaRPr>
          </a:p>
        </p:txBody>
      </p:sp>
      <p:sp>
        <p:nvSpPr>
          <p:cNvPr id="19" name="Rectangle 18"/>
          <p:cNvSpPr/>
          <p:nvPr/>
        </p:nvSpPr>
        <p:spPr>
          <a:xfrm>
            <a:off x="4114800" y="5788223"/>
            <a:ext cx="4572000" cy="307777"/>
          </a:xfrm>
          <a:prstGeom prst="rect">
            <a:avLst/>
          </a:prstGeom>
        </p:spPr>
        <p:txBody>
          <a:bodyPr>
            <a:spAutoFit/>
          </a:bodyPr>
          <a:lstStyle/>
          <a:p>
            <a:pPr>
              <a:defRPr/>
            </a:pPr>
            <a:r>
              <a:rPr lang="en-US" sz="1400" i="1" dirty="0" err="1" smtClean="0">
                <a:solidFill>
                  <a:srgbClr val="FFFFFF"/>
                </a:solidFill>
                <a:latin typeface="Arial"/>
                <a:cs typeface="Arial"/>
              </a:rPr>
              <a:t>Padina</a:t>
            </a:r>
            <a:r>
              <a:rPr lang="en-US" sz="1400" i="1" dirty="0" smtClean="0">
                <a:solidFill>
                  <a:srgbClr val="FFFFFF"/>
                </a:solidFill>
                <a:latin typeface="Arial"/>
                <a:cs typeface="Arial"/>
              </a:rPr>
              <a:t> sp. </a:t>
            </a:r>
            <a:endParaRPr lang="en-US" sz="1400" i="1" dirty="0">
              <a:solidFill>
                <a:srgbClr val="FFFFFF"/>
              </a:solidFill>
              <a:latin typeface="Arial"/>
              <a:cs typeface="Arial"/>
            </a:endParaRPr>
          </a:p>
        </p:txBody>
      </p:sp>
      <p:sp>
        <p:nvSpPr>
          <p:cNvPr id="20" name="Rectangle 19"/>
          <p:cNvSpPr/>
          <p:nvPr/>
        </p:nvSpPr>
        <p:spPr>
          <a:xfrm>
            <a:off x="2209800" y="5791200"/>
            <a:ext cx="4572000" cy="307777"/>
          </a:xfrm>
          <a:prstGeom prst="rect">
            <a:avLst/>
          </a:prstGeom>
        </p:spPr>
        <p:txBody>
          <a:bodyPr>
            <a:spAutoFit/>
          </a:bodyPr>
          <a:lstStyle/>
          <a:p>
            <a:pPr>
              <a:defRPr/>
            </a:pPr>
            <a:r>
              <a:rPr lang="en-US" sz="1400" i="1" dirty="0" err="1" smtClean="0">
                <a:solidFill>
                  <a:srgbClr val="FFFFFF"/>
                </a:solidFill>
                <a:latin typeface="Arial"/>
                <a:cs typeface="Arial"/>
              </a:rPr>
              <a:t>Sargassum</a:t>
            </a:r>
            <a:r>
              <a:rPr lang="en-US" sz="1400" i="1" dirty="0" smtClean="0">
                <a:solidFill>
                  <a:srgbClr val="FFFFFF"/>
                </a:solidFill>
                <a:latin typeface="Arial"/>
                <a:cs typeface="Arial"/>
              </a:rPr>
              <a:t> sp. </a:t>
            </a:r>
            <a:endParaRPr lang="en-US" sz="1400" i="1" dirty="0">
              <a:solidFill>
                <a:srgbClr val="FFFFFF"/>
              </a:solidFill>
              <a:latin typeface="Arial"/>
              <a:cs typeface="Arial"/>
            </a:endParaRPr>
          </a:p>
        </p:txBody>
      </p:sp>
      <p:sp>
        <p:nvSpPr>
          <p:cNvPr id="21" name="Rectangle 20"/>
          <p:cNvSpPr/>
          <p:nvPr/>
        </p:nvSpPr>
        <p:spPr>
          <a:xfrm>
            <a:off x="152400" y="5715000"/>
            <a:ext cx="4572000" cy="307777"/>
          </a:xfrm>
          <a:prstGeom prst="rect">
            <a:avLst/>
          </a:prstGeom>
        </p:spPr>
        <p:txBody>
          <a:bodyPr>
            <a:spAutoFit/>
          </a:bodyPr>
          <a:lstStyle/>
          <a:p>
            <a:pPr>
              <a:defRPr/>
            </a:pPr>
            <a:r>
              <a:rPr lang="en-US" sz="1400" i="1" dirty="0" err="1" smtClean="0">
                <a:latin typeface="Arial"/>
                <a:cs typeface="Arial"/>
              </a:rPr>
              <a:t>Laurencia</a:t>
            </a:r>
            <a:r>
              <a:rPr lang="en-US" sz="1400" i="1" dirty="0" smtClean="0">
                <a:latin typeface="Arial"/>
                <a:cs typeface="Arial"/>
              </a:rPr>
              <a:t> </a:t>
            </a:r>
            <a:r>
              <a:rPr lang="en-US" sz="1400" i="1" dirty="0" err="1" smtClean="0">
                <a:solidFill>
                  <a:srgbClr val="FFFFFF"/>
                </a:solidFill>
                <a:latin typeface="Arial"/>
                <a:cs typeface="Arial"/>
              </a:rPr>
              <a:t>mcdermidia</a:t>
            </a:r>
            <a:r>
              <a:rPr lang="en-US" sz="1400" i="1" dirty="0" err="1" smtClean="0">
                <a:latin typeface="Arial"/>
                <a:cs typeface="Arial"/>
              </a:rPr>
              <a:t>e</a:t>
            </a:r>
            <a:endParaRPr lang="en-US" sz="1400" i="1" dirty="0">
              <a:latin typeface="Arial"/>
              <a:cs typeface="Arial"/>
            </a:endParaRPr>
          </a:p>
        </p:txBody>
      </p:sp>
      <p:sp>
        <p:nvSpPr>
          <p:cNvPr id="22" name="Rectangle 21"/>
          <p:cNvSpPr/>
          <p:nvPr/>
        </p:nvSpPr>
        <p:spPr>
          <a:xfrm>
            <a:off x="5791200" y="5791200"/>
            <a:ext cx="4572000" cy="307777"/>
          </a:xfrm>
          <a:prstGeom prst="rect">
            <a:avLst/>
          </a:prstGeom>
        </p:spPr>
        <p:txBody>
          <a:bodyPr>
            <a:spAutoFit/>
          </a:bodyPr>
          <a:lstStyle/>
          <a:p>
            <a:pPr>
              <a:defRPr/>
            </a:pPr>
            <a:r>
              <a:rPr lang="en-US" sz="1400" i="1" dirty="0" err="1" smtClean="0">
                <a:solidFill>
                  <a:srgbClr val="FFFFFF"/>
                </a:solidFill>
                <a:latin typeface="Arial"/>
                <a:cs typeface="Arial"/>
              </a:rPr>
              <a:t>Siphonaria</a:t>
            </a:r>
            <a:r>
              <a:rPr lang="en-US" sz="1400" i="1" dirty="0" smtClean="0">
                <a:solidFill>
                  <a:srgbClr val="FFFFFF"/>
                </a:solidFill>
                <a:latin typeface="Arial"/>
                <a:cs typeface="Arial"/>
              </a:rPr>
              <a:t> </a:t>
            </a:r>
            <a:r>
              <a:rPr lang="en-US" sz="1400" i="1" dirty="0" err="1" smtClean="0">
                <a:solidFill>
                  <a:srgbClr val="FFFFFF"/>
                </a:solidFill>
                <a:latin typeface="Arial"/>
                <a:cs typeface="Arial"/>
              </a:rPr>
              <a:t>normalis</a:t>
            </a:r>
            <a:endParaRPr lang="en-US" sz="1400" i="1" dirty="0">
              <a:solidFill>
                <a:srgbClr val="FFFFFF"/>
              </a:solidFill>
              <a:latin typeface="Arial"/>
              <a:cs typeface="Arial"/>
            </a:endParaRPr>
          </a:p>
        </p:txBody>
      </p:sp>
      <p:sp>
        <p:nvSpPr>
          <p:cNvPr id="23" name="Rectangle 22"/>
          <p:cNvSpPr/>
          <p:nvPr/>
        </p:nvSpPr>
        <p:spPr>
          <a:xfrm>
            <a:off x="7467600" y="5791200"/>
            <a:ext cx="4572000" cy="307777"/>
          </a:xfrm>
          <a:prstGeom prst="rect">
            <a:avLst/>
          </a:prstGeom>
        </p:spPr>
        <p:txBody>
          <a:bodyPr>
            <a:spAutoFit/>
          </a:bodyPr>
          <a:lstStyle/>
          <a:p>
            <a:pPr>
              <a:defRPr/>
            </a:pPr>
            <a:r>
              <a:rPr lang="en-US" sz="1400" i="1" dirty="0" err="1" smtClean="0">
                <a:solidFill>
                  <a:schemeClr val="bg1"/>
                </a:solidFill>
                <a:latin typeface="Arial"/>
                <a:cs typeface="Arial"/>
              </a:rPr>
              <a:t>Nerita</a:t>
            </a:r>
            <a:r>
              <a:rPr lang="en-US" sz="1400" i="1" dirty="0" smtClean="0">
                <a:solidFill>
                  <a:schemeClr val="bg1"/>
                </a:solidFill>
                <a:latin typeface="Arial"/>
                <a:cs typeface="Arial"/>
              </a:rPr>
              <a:t> </a:t>
            </a:r>
            <a:r>
              <a:rPr lang="en-US" sz="1400" i="1" dirty="0" err="1" smtClean="0">
                <a:latin typeface="Arial"/>
                <a:cs typeface="Arial"/>
              </a:rPr>
              <a:t>picea</a:t>
            </a:r>
            <a:endParaRPr lang="en-US" sz="1400" i="1" dirty="0">
              <a:latin typeface="Aria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151955850"/>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35841" name="Picture 5" descr="CpwithNiKMCB 011"/>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876800" y="3200400"/>
            <a:ext cx="2743200" cy="1981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5842" name="Picture 4" descr="Intertidal Organisms 016"/>
          <p:cNvPicPr>
            <a:picLocks noChangeAspect="1"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876800" y="1219200"/>
            <a:ext cx="2743200" cy="1892300"/>
          </a:xfrm>
          <a:prstGeom prst="rect">
            <a:avLst/>
          </a:prstGeom>
          <a:noFill/>
          <a:ln w="41275">
            <a:solidFill>
              <a:schemeClr val="bg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aphicFrame>
        <p:nvGraphicFramePr>
          <p:cNvPr id="35843" name="Object 2"/>
          <p:cNvGraphicFramePr>
            <a:graphicFrameLocks noChangeAspect="1"/>
          </p:cNvGraphicFramePr>
          <p:nvPr/>
        </p:nvGraphicFramePr>
        <p:xfrm>
          <a:off x="4800600" y="5257800"/>
          <a:ext cx="2800350" cy="1600200"/>
        </p:xfrm>
        <a:graphic>
          <a:graphicData uri="http://schemas.openxmlformats.org/presentationml/2006/ole">
            <p:oleObj spid="_x0000_s35910" name="Image" r:id="rId6" imgW="5400635" imgH="3087893" progId="">
              <p:embed/>
            </p:oleObj>
          </a:graphicData>
        </a:graphic>
      </p:graphicFrame>
      <p:sp>
        <p:nvSpPr>
          <p:cNvPr id="35844" name="TextBox 15"/>
          <p:cNvSpPr txBox="1">
            <a:spLocks noChangeArrowheads="1"/>
          </p:cNvSpPr>
          <p:nvPr/>
        </p:nvSpPr>
        <p:spPr bwMode="auto">
          <a:xfrm>
            <a:off x="76200" y="220663"/>
            <a:ext cx="8839200" cy="7699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en-US" b="1">
                <a:latin typeface="Arial" charset="0"/>
                <a:cs typeface="Arial" charset="0"/>
              </a:rPr>
              <a:t>Importance of Intertidal</a:t>
            </a:r>
          </a:p>
        </p:txBody>
      </p:sp>
      <p:pic>
        <p:nvPicPr>
          <p:cNvPr id="35845" name="Picture 1"/>
          <p:cNvPicPr>
            <a:picLocks noChangeAspect="1"/>
          </p:cNvPicPr>
          <p:nvPr/>
        </p:nvPicPr>
        <p:blipFill>
          <a:blip r:embed="rId7"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01600" y="3124200"/>
            <a:ext cx="1879600" cy="2819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5846" name="Picture 2"/>
          <p:cNvPicPr>
            <a:picLocks noChangeAspect="1"/>
          </p:cNvPicPr>
          <p:nvPr/>
        </p:nvPicPr>
        <p:blipFill>
          <a:blip r:embed="rId8"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200" y="1371600"/>
            <a:ext cx="2514600" cy="1676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5847" name="Picture 3"/>
          <p:cNvPicPr>
            <a:picLocks noChangeAspect="1"/>
          </p:cNvPicPr>
          <p:nvPr/>
        </p:nvPicPr>
        <p:blipFill>
          <a:blip r:embed="rId9"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019300" y="4267200"/>
            <a:ext cx="2552700" cy="17018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35848" name="Picture 4"/>
          <p:cNvPicPr>
            <a:picLocks noChangeAspect="1"/>
          </p:cNvPicPr>
          <p:nvPr/>
        </p:nvPicPr>
        <p:blipFill>
          <a:blip r:embed="rId1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667000" y="1371600"/>
            <a:ext cx="1905000" cy="28575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35849" name="TextBox 15"/>
          <p:cNvSpPr txBox="1">
            <a:spLocks noChangeArrowheads="1"/>
          </p:cNvSpPr>
          <p:nvPr/>
        </p:nvSpPr>
        <p:spPr bwMode="auto">
          <a:xfrm>
            <a:off x="-2057400" y="6019800"/>
            <a:ext cx="8839200" cy="3381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en-US" sz="1600" b="1" dirty="0" err="1">
                <a:latin typeface="Arial" charset="0"/>
                <a:cs typeface="Arial" charset="0"/>
              </a:rPr>
              <a:t>marinelifephotography.com</a:t>
            </a:r>
            <a:endParaRPr lang="en-US" sz="1600" b="1" dirty="0">
              <a:latin typeface="Arial" charset="0"/>
              <a:cs typeface="Arial" charset="0"/>
            </a:endParaRPr>
          </a:p>
        </p:txBody>
      </p:sp>
      <p:sp>
        <p:nvSpPr>
          <p:cNvPr id="35850" name="TextBox 16"/>
          <p:cNvSpPr txBox="1">
            <a:spLocks noChangeArrowheads="1"/>
          </p:cNvSpPr>
          <p:nvPr/>
        </p:nvSpPr>
        <p:spPr bwMode="auto">
          <a:xfrm>
            <a:off x="7620000" y="5791200"/>
            <a:ext cx="1600200" cy="4619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en-US" sz="2400" b="1">
                <a:latin typeface="Arial" charset="0"/>
                <a:cs typeface="Arial" charset="0"/>
              </a:rPr>
              <a:t>Nursery</a:t>
            </a:r>
          </a:p>
        </p:txBody>
      </p:sp>
      <p:sp>
        <p:nvSpPr>
          <p:cNvPr id="35851" name="TextBox 17"/>
          <p:cNvSpPr txBox="1">
            <a:spLocks noChangeArrowheads="1"/>
          </p:cNvSpPr>
          <p:nvPr/>
        </p:nvSpPr>
        <p:spPr bwMode="auto">
          <a:xfrm>
            <a:off x="7548563" y="2286000"/>
            <a:ext cx="1600200" cy="19383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en-US" sz="2000" b="1">
                <a:latin typeface="Arial" charset="0"/>
                <a:cs typeface="Arial" charset="0"/>
              </a:rPr>
              <a:t>Hawaiian</a:t>
            </a:r>
          </a:p>
          <a:p>
            <a:pPr algn="ctr" eaLnBrk="1" hangingPunct="1"/>
            <a:r>
              <a:rPr lang="en-US" sz="2000" b="1">
                <a:latin typeface="Arial" charset="0"/>
                <a:cs typeface="Arial" charset="0"/>
              </a:rPr>
              <a:t>Cultural,</a:t>
            </a:r>
          </a:p>
          <a:p>
            <a:pPr algn="ctr" eaLnBrk="1" hangingPunct="1"/>
            <a:r>
              <a:rPr lang="en-US" sz="2000" b="1">
                <a:latin typeface="Arial" charset="0"/>
                <a:cs typeface="Arial" charset="0"/>
              </a:rPr>
              <a:t>Medicinal,</a:t>
            </a:r>
          </a:p>
          <a:p>
            <a:pPr algn="ctr" eaLnBrk="1" hangingPunct="1"/>
            <a:r>
              <a:rPr lang="en-US" sz="2000" b="1">
                <a:latin typeface="Arial" charset="0"/>
                <a:cs typeface="Arial" charset="0"/>
              </a:rPr>
              <a:t>Culinary, &amp;</a:t>
            </a:r>
          </a:p>
          <a:p>
            <a:pPr algn="ctr" eaLnBrk="1" hangingPunct="1"/>
            <a:r>
              <a:rPr lang="en-US" sz="2000" b="1">
                <a:latin typeface="Arial" charset="0"/>
                <a:cs typeface="Arial" charset="0"/>
              </a:rPr>
              <a:t>Religious</a:t>
            </a:r>
          </a:p>
          <a:p>
            <a:pPr algn="ctr" eaLnBrk="1" hangingPunct="1"/>
            <a:r>
              <a:rPr lang="en-US" sz="2000" b="1">
                <a:latin typeface="Arial" charset="0"/>
                <a:cs typeface="Arial" charset="0"/>
              </a:rPr>
              <a:t>Practices</a:t>
            </a:r>
          </a:p>
        </p:txBody>
      </p:sp>
      <p:sp>
        <p:nvSpPr>
          <p:cNvPr id="35852" name="TextBox 15"/>
          <p:cNvSpPr txBox="1">
            <a:spLocks noChangeArrowheads="1"/>
          </p:cNvSpPr>
          <p:nvPr/>
        </p:nvSpPr>
        <p:spPr bwMode="auto">
          <a:xfrm>
            <a:off x="1905000" y="4267200"/>
            <a:ext cx="2667000" cy="4302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r" eaLnBrk="1" hangingPunct="1"/>
            <a:r>
              <a:rPr lang="en-US" sz="1100" b="1">
                <a:latin typeface="Arial" charset="0"/>
                <a:cs typeface="Arial" charset="0"/>
              </a:rPr>
              <a:t>Limu kohu </a:t>
            </a:r>
          </a:p>
          <a:p>
            <a:pPr algn="r" eaLnBrk="1" hangingPunct="1"/>
            <a:r>
              <a:rPr lang="en-US" sz="1100" b="1" i="1">
                <a:latin typeface="Arial" charset="0"/>
                <a:cs typeface="Arial" charset="0"/>
              </a:rPr>
              <a:t>Asparagopsis taxiformis</a:t>
            </a:r>
          </a:p>
        </p:txBody>
      </p:sp>
      <p:sp>
        <p:nvSpPr>
          <p:cNvPr id="35853" name="TextBox 15"/>
          <p:cNvSpPr txBox="1">
            <a:spLocks noChangeArrowheads="1"/>
          </p:cNvSpPr>
          <p:nvPr/>
        </p:nvSpPr>
        <p:spPr bwMode="auto">
          <a:xfrm>
            <a:off x="76200" y="3074988"/>
            <a:ext cx="2667000" cy="4302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sz="1100" b="1">
                <a:solidFill>
                  <a:schemeClr val="bg1"/>
                </a:solidFill>
                <a:latin typeface="Arial" charset="0"/>
                <a:cs typeface="Arial" charset="0"/>
              </a:rPr>
              <a:t>Limu manauea </a:t>
            </a:r>
          </a:p>
          <a:p>
            <a:pPr eaLnBrk="1" hangingPunct="1"/>
            <a:r>
              <a:rPr lang="en-US" sz="1100" b="1" i="1">
                <a:solidFill>
                  <a:schemeClr val="bg1"/>
                </a:solidFill>
                <a:latin typeface="Arial" charset="0"/>
                <a:cs typeface="Arial" charset="0"/>
              </a:rPr>
              <a:t>Graciliaria cornopifolia</a:t>
            </a:r>
          </a:p>
        </p:txBody>
      </p:sp>
      <p:sp>
        <p:nvSpPr>
          <p:cNvPr id="35854" name="TextBox 15"/>
          <p:cNvSpPr txBox="1">
            <a:spLocks noChangeArrowheads="1"/>
          </p:cNvSpPr>
          <p:nvPr/>
        </p:nvSpPr>
        <p:spPr bwMode="auto">
          <a:xfrm>
            <a:off x="76200" y="2514600"/>
            <a:ext cx="2667000" cy="4302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sz="1100" b="1">
                <a:solidFill>
                  <a:srgbClr val="FFFFFF"/>
                </a:solidFill>
                <a:latin typeface="Arial" charset="0"/>
                <a:cs typeface="Arial" charset="0"/>
              </a:rPr>
              <a:t>Limu kala</a:t>
            </a:r>
          </a:p>
          <a:p>
            <a:pPr eaLnBrk="1" hangingPunct="1"/>
            <a:r>
              <a:rPr lang="en-US" sz="1100" b="1" i="1">
                <a:solidFill>
                  <a:srgbClr val="FFFFFF"/>
                </a:solidFill>
                <a:latin typeface="Arial" charset="0"/>
                <a:cs typeface="Arial" charset="0"/>
              </a:rPr>
              <a:t>Sargassum aquifolium</a:t>
            </a:r>
          </a:p>
        </p:txBody>
      </p:sp>
      <p:sp>
        <p:nvSpPr>
          <p:cNvPr id="35855" name="TextBox 15"/>
          <p:cNvSpPr txBox="1">
            <a:spLocks noChangeArrowheads="1"/>
          </p:cNvSpPr>
          <p:nvPr/>
        </p:nvSpPr>
        <p:spPr bwMode="auto">
          <a:xfrm>
            <a:off x="1905000" y="1371600"/>
            <a:ext cx="2667000" cy="4302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r" eaLnBrk="1" hangingPunct="1"/>
            <a:r>
              <a:rPr lang="en-US" sz="1100" b="1">
                <a:latin typeface="Arial" charset="0"/>
                <a:cs typeface="Arial" charset="0"/>
              </a:rPr>
              <a:t>Limu ‘</a:t>
            </a:r>
            <a:r>
              <a:rPr lang="en-US" altLang="ja-JP" sz="1100" b="1">
                <a:latin typeface="Arial" charset="0"/>
                <a:cs typeface="Arial" charset="0"/>
              </a:rPr>
              <a:t>aki </a:t>
            </a:r>
            <a:r>
              <a:rPr lang="en-US" sz="1100" b="1">
                <a:latin typeface="Arial" charset="0"/>
                <a:cs typeface="Arial" charset="0"/>
              </a:rPr>
              <a:t>‘</a:t>
            </a:r>
            <a:r>
              <a:rPr lang="en-US" altLang="ja-JP" sz="1100" b="1">
                <a:latin typeface="Arial" charset="0"/>
                <a:cs typeface="Arial" charset="0"/>
              </a:rPr>
              <a:t>aki</a:t>
            </a:r>
          </a:p>
          <a:p>
            <a:pPr algn="r" eaLnBrk="1" hangingPunct="1"/>
            <a:r>
              <a:rPr lang="en-US" sz="1100" b="1" i="1">
                <a:latin typeface="Arial" charset="0"/>
                <a:cs typeface="Arial" charset="0"/>
              </a:rPr>
              <a:t>Ahnfeltiopis concinna</a:t>
            </a:r>
          </a:p>
        </p:txBody>
      </p:sp>
      <p:sp>
        <p:nvSpPr>
          <p:cNvPr id="35856" name="TextBox 15"/>
          <p:cNvSpPr txBox="1">
            <a:spLocks noChangeArrowheads="1"/>
          </p:cNvSpPr>
          <p:nvPr/>
        </p:nvSpPr>
        <p:spPr bwMode="auto">
          <a:xfrm>
            <a:off x="4953000" y="4724400"/>
            <a:ext cx="2667000" cy="6000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r" eaLnBrk="1" hangingPunct="1"/>
            <a:r>
              <a:rPr lang="en-US" sz="1100" b="1">
                <a:solidFill>
                  <a:srgbClr val="FFFFFF"/>
                </a:solidFill>
                <a:latin typeface="Arial" charset="0"/>
                <a:cs typeface="Arial" charset="0"/>
              </a:rPr>
              <a:t>Black-foot ‘</a:t>
            </a:r>
            <a:r>
              <a:rPr lang="en-US" altLang="ja-JP" sz="1100" b="1">
                <a:solidFill>
                  <a:srgbClr val="FFFFFF"/>
                </a:solidFill>
                <a:latin typeface="Arial" charset="0"/>
                <a:cs typeface="Arial" charset="0"/>
              </a:rPr>
              <a:t>opihi </a:t>
            </a:r>
          </a:p>
          <a:p>
            <a:pPr algn="r" eaLnBrk="1" hangingPunct="1"/>
            <a:r>
              <a:rPr lang="en-US" sz="1100" b="1" i="1">
                <a:solidFill>
                  <a:srgbClr val="FFFFFF"/>
                </a:solidFill>
                <a:latin typeface="Arial" charset="0"/>
                <a:cs typeface="Arial" charset="0"/>
              </a:rPr>
              <a:t>Cellena exarata</a:t>
            </a:r>
          </a:p>
          <a:p>
            <a:pPr algn="r" eaLnBrk="1" hangingPunct="1"/>
            <a:endParaRPr lang="en-US" sz="1100" b="1">
              <a:solidFill>
                <a:srgbClr val="FFFFFF"/>
              </a:solidFill>
              <a:latin typeface="Arial" charset="0"/>
              <a:cs typeface="Arial" charset="0"/>
            </a:endParaRPr>
          </a:p>
        </p:txBody>
      </p:sp>
      <p:sp>
        <p:nvSpPr>
          <p:cNvPr id="35857" name="TextBox 15"/>
          <p:cNvSpPr txBox="1">
            <a:spLocks noChangeArrowheads="1"/>
          </p:cNvSpPr>
          <p:nvPr/>
        </p:nvSpPr>
        <p:spPr bwMode="auto">
          <a:xfrm>
            <a:off x="4953000" y="6400800"/>
            <a:ext cx="2667000" cy="6000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r" eaLnBrk="1" hangingPunct="1"/>
            <a:r>
              <a:rPr lang="en-US" sz="1100" b="1">
                <a:latin typeface="Arial" charset="0"/>
                <a:cs typeface="Arial" charset="0"/>
              </a:rPr>
              <a:t>Manini</a:t>
            </a:r>
          </a:p>
          <a:p>
            <a:pPr algn="r" eaLnBrk="1" hangingPunct="1"/>
            <a:r>
              <a:rPr lang="en-US" sz="1100" b="1" i="1">
                <a:latin typeface="Arial" charset="0"/>
                <a:cs typeface="Arial" charset="0"/>
              </a:rPr>
              <a:t>Acanthurus triostegus</a:t>
            </a:r>
          </a:p>
          <a:p>
            <a:pPr algn="r" eaLnBrk="1" hangingPunct="1"/>
            <a:endParaRPr lang="en-US" sz="1100" b="1">
              <a:latin typeface="Arial" charset="0"/>
              <a:cs typeface="Arial"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4" name="TextBox 15"/>
          <p:cNvSpPr txBox="1">
            <a:spLocks noChangeArrowheads="1"/>
          </p:cNvSpPr>
          <p:nvPr/>
        </p:nvSpPr>
        <p:spPr bwMode="auto">
          <a:xfrm>
            <a:off x="76200" y="220663"/>
            <a:ext cx="8839200" cy="7699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en-US" b="1" dirty="0" smtClean="0">
                <a:latin typeface="Arial" charset="0"/>
                <a:cs typeface="Arial" charset="0"/>
              </a:rPr>
              <a:t>Intertidal at Base of Watershed</a:t>
            </a:r>
            <a:endParaRPr lang="en-US" b="1" dirty="0">
              <a:latin typeface="Arial" charset="0"/>
              <a:cs typeface="Arial" charset="0"/>
            </a:endParaRPr>
          </a:p>
        </p:txBody>
      </p:sp>
      <p:pic>
        <p:nvPicPr>
          <p:cNvPr id="19" name="Picture 18"/>
          <p:cNvPicPr/>
          <p:nvPr/>
        </p:nvPicPr>
        <p:blipFill>
          <a:blip r:embed="rId3"/>
          <a:srcRect/>
          <a:stretch>
            <a:fillRect/>
          </a:stretch>
        </p:blipFill>
        <p:spPr bwMode="auto">
          <a:xfrm>
            <a:off x="457200" y="1219200"/>
            <a:ext cx="4343400" cy="4800600"/>
          </a:xfrm>
          <a:prstGeom prst="rect">
            <a:avLst/>
          </a:prstGeom>
          <a:noFill/>
          <a:ln w="28575" cmpd="sng">
            <a:solidFill>
              <a:schemeClr val="tx1"/>
            </a:solidFill>
            <a:miter lim="800000"/>
            <a:headEnd/>
            <a:tailEnd/>
          </a:ln>
        </p:spPr>
      </p:pic>
      <p:sp>
        <p:nvSpPr>
          <p:cNvPr id="2" name="Rectangle 1"/>
          <p:cNvSpPr/>
          <p:nvPr/>
        </p:nvSpPr>
        <p:spPr>
          <a:xfrm>
            <a:off x="457200" y="6019800"/>
            <a:ext cx="4572000" cy="553998"/>
          </a:xfrm>
          <a:prstGeom prst="rect">
            <a:avLst/>
          </a:prstGeom>
          <a:ln>
            <a:noFill/>
          </a:ln>
        </p:spPr>
        <p:txBody>
          <a:bodyPr>
            <a:spAutoFit/>
          </a:bodyPr>
          <a:lstStyle/>
          <a:p>
            <a:r>
              <a:rPr lang="en-US" sz="1000" u="sng" dirty="0">
                <a:solidFill>
                  <a:srgbClr val="000000"/>
                </a:solidFill>
                <a:latin typeface="Arial"/>
                <a:cs typeface="Arial"/>
                <a:hlinkClick r:id="rId4"/>
              </a:rPr>
              <a:t>http://ethnomusicologyreview.ucla.edu/journal/volume/18/piece/698</a:t>
            </a:r>
            <a:endParaRPr lang="en-US" sz="1000" dirty="0">
              <a:solidFill>
                <a:srgbClr val="000000"/>
              </a:solidFill>
              <a:latin typeface="Arial"/>
              <a:cs typeface="Arial"/>
            </a:endParaRPr>
          </a:p>
          <a:p>
            <a:r>
              <a:rPr lang="en-US" sz="1000" dirty="0">
                <a:latin typeface="Arial"/>
                <a:cs typeface="Arial"/>
              </a:rPr>
              <a:t>Illustration by </a:t>
            </a:r>
            <a:r>
              <a:rPr lang="en-US" sz="1000" dirty="0" err="1">
                <a:latin typeface="Arial"/>
                <a:cs typeface="Arial"/>
              </a:rPr>
              <a:t>Mele</a:t>
            </a:r>
            <a:r>
              <a:rPr lang="en-US" sz="1000" dirty="0">
                <a:latin typeface="Arial"/>
                <a:cs typeface="Arial"/>
              </a:rPr>
              <a:t> McPherson. Image courtesy of Hale </a:t>
            </a:r>
            <a:r>
              <a:rPr lang="en-US" sz="1000" dirty="0" err="1">
                <a:latin typeface="Arial"/>
                <a:cs typeface="Arial"/>
              </a:rPr>
              <a:t>Kuamo‘o</a:t>
            </a:r>
            <a:r>
              <a:rPr lang="en-US" sz="1000" dirty="0">
                <a:latin typeface="Arial"/>
                <a:cs typeface="Arial"/>
              </a:rPr>
              <a:t>, The Hawaiian Language Center, University of Hawai‘i at Hilo.</a:t>
            </a:r>
          </a:p>
        </p:txBody>
      </p:sp>
      <p:sp>
        <p:nvSpPr>
          <p:cNvPr id="21" name="Content Placeholder 1"/>
          <p:cNvSpPr txBox="1">
            <a:spLocks/>
          </p:cNvSpPr>
          <p:nvPr/>
        </p:nvSpPr>
        <p:spPr>
          <a:xfrm>
            <a:off x="4876800" y="1143000"/>
            <a:ext cx="4191000" cy="5105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nSpc>
                <a:spcPct val="120000"/>
              </a:lnSpc>
              <a:buNone/>
              <a:defRPr/>
            </a:pPr>
            <a:r>
              <a:rPr lang="en-US" sz="2100" dirty="0" smtClean="0">
                <a:latin typeface="Arial"/>
                <a:cs typeface="Arial"/>
              </a:rPr>
              <a:t>Intertidal is at base of watershed; affected by everything upstream</a:t>
            </a:r>
          </a:p>
          <a:p>
            <a:pPr marL="0" indent="0">
              <a:lnSpc>
                <a:spcPct val="120000"/>
              </a:lnSpc>
              <a:buNone/>
              <a:defRPr/>
            </a:pPr>
            <a:r>
              <a:rPr lang="en-US" sz="2100" dirty="0" smtClean="0">
                <a:latin typeface="Arial"/>
                <a:cs typeface="Arial"/>
              </a:rPr>
              <a:t> </a:t>
            </a:r>
          </a:p>
          <a:p>
            <a:pPr>
              <a:lnSpc>
                <a:spcPct val="120000"/>
              </a:lnSpc>
              <a:defRPr/>
            </a:pPr>
            <a:r>
              <a:rPr lang="en-US" sz="2100" b="1" dirty="0" smtClean="0">
                <a:latin typeface="Arial"/>
                <a:cs typeface="Arial"/>
              </a:rPr>
              <a:t>Watershed</a:t>
            </a:r>
            <a:r>
              <a:rPr lang="en-US" sz="2100" dirty="0" smtClean="0">
                <a:latin typeface="Arial"/>
                <a:cs typeface="Arial"/>
              </a:rPr>
              <a:t>: Area </a:t>
            </a:r>
            <a:r>
              <a:rPr lang="en-US" sz="2100" dirty="0">
                <a:latin typeface="Arial"/>
                <a:cs typeface="Arial"/>
              </a:rPr>
              <a:t>of land that collects rainwater into a common outlet </a:t>
            </a:r>
            <a:r>
              <a:rPr lang="en-US" sz="2100" dirty="0" smtClean="0">
                <a:latin typeface="Arial"/>
                <a:cs typeface="Arial"/>
              </a:rPr>
              <a:t>(e.g., river, ocean)</a:t>
            </a:r>
          </a:p>
          <a:p>
            <a:pPr>
              <a:lnSpc>
                <a:spcPct val="120000"/>
              </a:lnSpc>
              <a:defRPr/>
            </a:pPr>
            <a:r>
              <a:rPr lang="en-US" sz="2100" b="1" dirty="0" err="1" smtClean="0">
                <a:latin typeface="Arial"/>
                <a:cs typeface="Arial"/>
              </a:rPr>
              <a:t>Ahupua‘a</a:t>
            </a:r>
            <a:r>
              <a:rPr lang="en-US" sz="2100" dirty="0" smtClean="0">
                <a:latin typeface="Arial"/>
                <a:cs typeface="Arial"/>
              </a:rPr>
              <a:t> (Hawaiian watershed): Generally land </a:t>
            </a:r>
            <a:r>
              <a:rPr lang="en-US" sz="2100" dirty="0">
                <a:latin typeface="Arial"/>
                <a:cs typeface="Arial"/>
              </a:rPr>
              <a:t>from the mountains to the </a:t>
            </a:r>
            <a:r>
              <a:rPr lang="en-US" sz="2100" dirty="0" smtClean="0">
                <a:latin typeface="Arial"/>
                <a:cs typeface="Arial"/>
              </a:rPr>
              <a:t>coast &amp;  coastal ocean (e.g., nearby </a:t>
            </a:r>
            <a:r>
              <a:rPr lang="en-US" sz="2100" dirty="0">
                <a:latin typeface="Arial"/>
                <a:cs typeface="Arial"/>
              </a:rPr>
              <a:t>coral </a:t>
            </a:r>
            <a:r>
              <a:rPr lang="en-US" sz="2100" dirty="0" smtClean="0">
                <a:latin typeface="Arial"/>
                <a:cs typeface="Arial"/>
              </a:rPr>
              <a:t>reef) </a:t>
            </a:r>
            <a:endParaRPr lang="en-US" sz="2100" dirty="0">
              <a:latin typeface="Aria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9877272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7889" name="TextBox 15"/>
          <p:cNvSpPr txBox="1">
            <a:spLocks noChangeArrowheads="1"/>
          </p:cNvSpPr>
          <p:nvPr/>
        </p:nvSpPr>
        <p:spPr bwMode="auto">
          <a:xfrm>
            <a:off x="152400" y="76200"/>
            <a:ext cx="8839200" cy="7699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en-US" b="1" dirty="0">
                <a:latin typeface="Arial" charset="0"/>
                <a:cs typeface="Arial" charset="0"/>
              </a:rPr>
              <a:t>Human Threats to Intertidal </a:t>
            </a:r>
          </a:p>
        </p:txBody>
      </p:sp>
      <p:pic>
        <p:nvPicPr>
          <p:cNvPr id="37890" name="Picture 1"/>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219200" y="3832225"/>
            <a:ext cx="3429000" cy="2644775"/>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7891" name="Picture 3"/>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800600" y="903982"/>
            <a:ext cx="3505200" cy="2614613"/>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7892" name="Picture 11"/>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219200" y="903982"/>
            <a:ext cx="3454400" cy="2590800"/>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37893" name="Picture 2"/>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800600" y="3848100"/>
            <a:ext cx="3505200" cy="2628900"/>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7895" name="TextBox 15"/>
          <p:cNvSpPr txBox="1">
            <a:spLocks noChangeArrowheads="1"/>
          </p:cNvSpPr>
          <p:nvPr/>
        </p:nvSpPr>
        <p:spPr bwMode="auto">
          <a:xfrm>
            <a:off x="1524000" y="3048000"/>
            <a:ext cx="2895600" cy="400110"/>
          </a:xfrm>
          <a:prstGeom prst="rect">
            <a:avLst/>
          </a:prstGeom>
          <a:solidFill>
            <a:schemeClr val="tx1"/>
          </a:solidFill>
          <a:ln w="9525">
            <a:solidFill>
              <a:schemeClr val="bg1"/>
            </a:solidFill>
            <a:miter lim="800000"/>
            <a:headEnd/>
            <a:tailEnd/>
          </a:ln>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en-US" sz="2000" b="1" dirty="0" smtClean="0">
                <a:solidFill>
                  <a:schemeClr val="bg1"/>
                </a:solidFill>
                <a:latin typeface="Arial" charset="0"/>
                <a:cs typeface="Arial" charset="0"/>
              </a:rPr>
              <a:t>Development</a:t>
            </a:r>
          </a:p>
        </p:txBody>
      </p:sp>
      <p:sp>
        <p:nvSpPr>
          <p:cNvPr id="37896" name="TextBox 15"/>
          <p:cNvSpPr txBox="1">
            <a:spLocks noChangeArrowheads="1"/>
          </p:cNvSpPr>
          <p:nvPr/>
        </p:nvSpPr>
        <p:spPr bwMode="auto">
          <a:xfrm>
            <a:off x="5105400" y="3048000"/>
            <a:ext cx="2895600" cy="400050"/>
          </a:xfrm>
          <a:prstGeom prst="rect">
            <a:avLst/>
          </a:prstGeom>
          <a:solidFill>
            <a:schemeClr val="tx1"/>
          </a:solidFill>
          <a:ln w="9525">
            <a:solidFill>
              <a:schemeClr val="bg1"/>
            </a:solidFill>
            <a:miter lim="800000"/>
            <a:headEnd/>
            <a:tailEnd/>
          </a:ln>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en-US" sz="2000" b="1" dirty="0">
                <a:solidFill>
                  <a:schemeClr val="bg1"/>
                </a:solidFill>
                <a:latin typeface="Arial" charset="0"/>
                <a:cs typeface="Arial" charset="0"/>
              </a:rPr>
              <a:t>Overharvesting</a:t>
            </a:r>
          </a:p>
        </p:txBody>
      </p:sp>
      <p:sp>
        <p:nvSpPr>
          <p:cNvPr id="37897" name="TextBox 15"/>
          <p:cNvSpPr txBox="1">
            <a:spLocks noChangeArrowheads="1"/>
          </p:cNvSpPr>
          <p:nvPr/>
        </p:nvSpPr>
        <p:spPr bwMode="auto">
          <a:xfrm>
            <a:off x="1524000" y="5715000"/>
            <a:ext cx="2971800" cy="707886"/>
          </a:xfrm>
          <a:prstGeom prst="rect">
            <a:avLst/>
          </a:prstGeom>
          <a:solidFill>
            <a:schemeClr val="tx1"/>
          </a:solidFill>
          <a:ln w="9525">
            <a:solidFill>
              <a:schemeClr val="bg1"/>
            </a:solidFill>
            <a:miter lim="800000"/>
            <a:headEnd/>
            <a:tailEnd/>
          </a:ln>
        </p:spPr>
        <p:txBody>
          <a:bodyPr wrap="square">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en-US" sz="2000" b="1" dirty="0" smtClean="0">
                <a:solidFill>
                  <a:schemeClr val="bg1"/>
                </a:solidFill>
                <a:latin typeface="Arial" charset="0"/>
                <a:cs typeface="Arial" charset="0"/>
              </a:rPr>
              <a:t>Species Introduction (may become invasive)</a:t>
            </a:r>
            <a:endParaRPr lang="en-US" sz="2000" b="1" dirty="0">
              <a:solidFill>
                <a:schemeClr val="bg1"/>
              </a:solidFill>
              <a:latin typeface="Arial" charset="0"/>
              <a:cs typeface="Arial" charset="0"/>
            </a:endParaRPr>
          </a:p>
        </p:txBody>
      </p:sp>
      <p:sp>
        <p:nvSpPr>
          <p:cNvPr id="37898" name="TextBox 15"/>
          <p:cNvSpPr txBox="1">
            <a:spLocks noChangeArrowheads="1"/>
          </p:cNvSpPr>
          <p:nvPr/>
        </p:nvSpPr>
        <p:spPr bwMode="auto">
          <a:xfrm>
            <a:off x="5105400" y="5943600"/>
            <a:ext cx="2895600" cy="400110"/>
          </a:xfrm>
          <a:prstGeom prst="rect">
            <a:avLst/>
          </a:prstGeom>
          <a:solidFill>
            <a:schemeClr val="tx1"/>
          </a:solidFill>
          <a:ln w="9525">
            <a:solidFill>
              <a:schemeClr val="bg1"/>
            </a:solidFill>
            <a:miter lim="800000"/>
            <a:headEnd/>
            <a:tailEnd/>
          </a:ln>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en-US" sz="2000" b="1" dirty="0">
                <a:solidFill>
                  <a:schemeClr val="bg1"/>
                </a:solidFill>
                <a:latin typeface="Arial" charset="0"/>
                <a:cs typeface="Arial" charset="0"/>
              </a:rPr>
              <a:t>Climate </a:t>
            </a:r>
            <a:r>
              <a:rPr lang="en-US" sz="2000" b="1" dirty="0" smtClean="0">
                <a:solidFill>
                  <a:schemeClr val="bg1"/>
                </a:solidFill>
                <a:latin typeface="Arial" charset="0"/>
                <a:cs typeface="Arial" charset="0"/>
              </a:rPr>
              <a:t>Change</a:t>
            </a:r>
          </a:p>
        </p:txBody>
      </p:sp>
      <p:sp>
        <p:nvSpPr>
          <p:cNvPr id="12" name="TextBox 15"/>
          <p:cNvSpPr txBox="1">
            <a:spLocks noChangeArrowheads="1"/>
          </p:cNvSpPr>
          <p:nvPr/>
        </p:nvSpPr>
        <p:spPr bwMode="auto">
          <a:xfrm>
            <a:off x="-533400" y="6459379"/>
            <a:ext cx="8839200" cy="24622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en-US" sz="1000" dirty="0" err="1">
                <a:latin typeface="Arial" charset="0"/>
                <a:cs typeface="Arial" charset="0"/>
              </a:rPr>
              <a:t>marinelifephotography.com</a:t>
            </a:r>
            <a:endParaRPr lang="en-US" sz="1000" dirty="0">
              <a:latin typeface="Arial" charset="0"/>
              <a:cs typeface="Arial" charset="0"/>
            </a:endParaRPr>
          </a:p>
        </p:txBody>
      </p:sp>
      <p:sp>
        <p:nvSpPr>
          <p:cNvPr id="13" name="Rectangle 12"/>
          <p:cNvSpPr>
            <a:spLocks noChangeArrowheads="1"/>
          </p:cNvSpPr>
          <p:nvPr/>
        </p:nvSpPr>
        <p:spPr bwMode="auto">
          <a:xfrm>
            <a:off x="1828800" y="3487579"/>
            <a:ext cx="2819400" cy="24622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algn="r"/>
            <a:r>
              <a:rPr lang="en-US" sz="1000" dirty="0">
                <a:solidFill>
                  <a:srgbClr val="000000"/>
                </a:solidFill>
                <a:latin typeface="Arial" charset="0"/>
                <a:cs typeface="Arial" charset="0"/>
              </a:rPr>
              <a:t>Wikipedia </a:t>
            </a:r>
            <a:r>
              <a:rPr lang="en-US" sz="1000" dirty="0" smtClean="0">
                <a:solidFill>
                  <a:srgbClr val="000000"/>
                </a:solidFill>
                <a:latin typeface="Arial" charset="0"/>
                <a:cs typeface="Arial" charset="0"/>
              </a:rPr>
              <a:t>Commons </a:t>
            </a:r>
            <a:r>
              <a:rPr lang="en-US" sz="1000" dirty="0" err="1" smtClean="0">
                <a:solidFill>
                  <a:srgbClr val="000000"/>
                </a:solidFill>
                <a:latin typeface="Arial" charset="0"/>
                <a:cs typeface="Arial" charset="0"/>
              </a:rPr>
              <a:t>KeithH</a:t>
            </a:r>
            <a:endParaRPr lang="en-US" sz="1000" dirty="0">
              <a:solidFill>
                <a:srgbClr val="000000"/>
              </a:solidFill>
              <a:latin typeface="Arial" charset="0"/>
              <a:cs typeface="Arial" charset="0"/>
            </a:endParaRPr>
          </a:p>
        </p:txBody>
      </p:sp>
      <p:sp>
        <p:nvSpPr>
          <p:cNvPr id="14" name="Rectangle 3"/>
          <p:cNvSpPr>
            <a:spLocks noChangeArrowheads="1"/>
          </p:cNvSpPr>
          <p:nvPr/>
        </p:nvSpPr>
        <p:spPr bwMode="auto">
          <a:xfrm>
            <a:off x="4495800" y="6460772"/>
            <a:ext cx="3810000" cy="400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algn="r"/>
            <a:r>
              <a:rPr lang="en-US" sz="1000" dirty="0">
                <a:solidFill>
                  <a:srgbClr val="000000"/>
                </a:solidFill>
                <a:latin typeface="Arial" charset="0"/>
                <a:cs typeface="Arial" charset="0"/>
              </a:rPr>
              <a:t>http://</a:t>
            </a:r>
            <a:r>
              <a:rPr lang="en-US" sz="1000" dirty="0" err="1">
                <a:solidFill>
                  <a:srgbClr val="000000"/>
                </a:solidFill>
                <a:latin typeface="Arial" charset="0"/>
                <a:cs typeface="Arial" charset="0"/>
              </a:rPr>
              <a:t>mauitime.com</a:t>
            </a:r>
            <a:r>
              <a:rPr lang="en-US" sz="1000" dirty="0">
                <a:solidFill>
                  <a:srgbClr val="000000"/>
                </a:solidFill>
                <a:latin typeface="Arial" charset="0"/>
                <a:cs typeface="Arial" charset="0"/>
              </a:rPr>
              <a:t>/news/politics/state-of-</a:t>
            </a:r>
            <a:r>
              <a:rPr lang="en-US" sz="1000" dirty="0" err="1">
                <a:solidFill>
                  <a:srgbClr val="000000"/>
                </a:solidFill>
                <a:latin typeface="Arial" charset="0"/>
                <a:cs typeface="Arial" charset="0"/>
              </a:rPr>
              <a:t>hawaii</a:t>
            </a:r>
            <a:r>
              <a:rPr lang="en-US" sz="1000" dirty="0">
                <a:solidFill>
                  <a:srgbClr val="000000"/>
                </a:solidFill>
                <a:latin typeface="Arial" charset="0"/>
                <a:cs typeface="Arial" charset="0"/>
              </a:rPr>
              <a:t>-signs-onto-</a:t>
            </a:r>
            <a:r>
              <a:rPr lang="en-US" sz="1000" dirty="0" err="1">
                <a:solidFill>
                  <a:srgbClr val="000000"/>
                </a:solidFill>
                <a:latin typeface="Arial" charset="0"/>
                <a:cs typeface="Arial" charset="0"/>
              </a:rPr>
              <a:t>majuro</a:t>
            </a:r>
            <a:r>
              <a:rPr lang="en-US" sz="1000" dirty="0">
                <a:solidFill>
                  <a:srgbClr val="000000"/>
                </a:solidFill>
                <a:latin typeface="Arial" charset="0"/>
                <a:cs typeface="Arial" charset="0"/>
              </a:rPr>
              <a:t>-declaration-on-climate-change/</a:t>
            </a:r>
          </a:p>
        </p:txBody>
      </p:sp>
      <p:sp>
        <p:nvSpPr>
          <p:cNvPr id="25" name="Rectangle 4"/>
          <p:cNvSpPr>
            <a:spLocks noChangeArrowheads="1"/>
          </p:cNvSpPr>
          <p:nvPr/>
        </p:nvSpPr>
        <p:spPr bwMode="auto">
          <a:xfrm>
            <a:off x="5715000" y="3516312"/>
            <a:ext cx="25908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pPr algn="r"/>
            <a:r>
              <a:rPr lang="en-US" sz="900" dirty="0">
                <a:solidFill>
                  <a:srgbClr val="000000"/>
                </a:solidFill>
                <a:latin typeface="Arial" charset="0"/>
                <a:cs typeface="Arial" charset="0"/>
              </a:rPr>
              <a:t>https://</a:t>
            </a:r>
            <a:r>
              <a:rPr lang="en-US" sz="900" dirty="0" err="1">
                <a:solidFill>
                  <a:srgbClr val="000000"/>
                </a:solidFill>
                <a:latin typeface="Arial" charset="0"/>
                <a:cs typeface="Arial" charset="0"/>
              </a:rPr>
              <a:t>kamfamily.wordpress.com</a:t>
            </a:r>
            <a:r>
              <a:rPr lang="en-US" sz="900" dirty="0">
                <a:solidFill>
                  <a:srgbClr val="000000"/>
                </a:solidFill>
                <a:latin typeface="Arial" charset="0"/>
                <a:cs typeface="Arial" charset="0"/>
              </a:rPr>
              <a:t>/2011/06/14/12-mouthwatering-tastes-of-maui/</a:t>
            </a:r>
          </a:p>
        </p:txBody>
      </p:sp>
    </p:spTree>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84" name="Title 1"/>
          <p:cNvSpPr txBox="1">
            <a:spLocks/>
          </p:cNvSpPr>
          <p:nvPr/>
        </p:nvSpPr>
        <p:spPr>
          <a:xfrm>
            <a:off x="0" y="76200"/>
            <a:ext cx="9144000" cy="1477963"/>
          </a:xfrm>
          <a:prstGeom prst="rect">
            <a:avLst/>
          </a:prstGeom>
        </p:spPr>
        <p:txBody>
          <a:bodyPr/>
          <a:lstStyle/>
          <a:p>
            <a:pPr algn="ctr" fontAlgn="auto">
              <a:spcAft>
                <a:spcPts val="0"/>
              </a:spcAft>
              <a:defRPr/>
            </a:pPr>
            <a:r>
              <a:rPr lang="en-US" sz="4800" b="1" dirty="0">
                <a:latin typeface="Arial" pitchFamily="34" charset="0"/>
                <a:ea typeface="+mj-ea"/>
                <a:cs typeface="Arial" pitchFamily="34" charset="0"/>
              </a:rPr>
              <a:t>Intertidal is hard to study</a:t>
            </a:r>
          </a:p>
          <a:p>
            <a:pPr algn="ctr" fontAlgn="auto">
              <a:spcAft>
                <a:spcPts val="0"/>
              </a:spcAft>
              <a:defRPr/>
            </a:pPr>
            <a:r>
              <a:rPr lang="en-US" sz="2800" dirty="0" smtClean="0">
                <a:latin typeface="Arial" pitchFamily="34" charset="0"/>
                <a:ea typeface="+mj-ea"/>
                <a:cs typeface="Arial" pitchFamily="34" charset="0"/>
              </a:rPr>
              <a:t>Limited low tides during daylight hours</a:t>
            </a:r>
            <a:endParaRPr lang="en-US" sz="2800" dirty="0">
              <a:latin typeface="Arial" pitchFamily="34" charset="0"/>
              <a:ea typeface="+mj-ea"/>
              <a:cs typeface="Arial" pitchFamily="34" charset="0"/>
            </a:endParaRPr>
          </a:p>
        </p:txBody>
      </p:sp>
      <p:grpSp>
        <p:nvGrpSpPr>
          <p:cNvPr id="39938" name="Group 128"/>
          <p:cNvGrpSpPr>
            <a:grpSpLocks/>
          </p:cNvGrpSpPr>
          <p:nvPr/>
        </p:nvGrpSpPr>
        <p:grpSpPr bwMode="auto">
          <a:xfrm>
            <a:off x="838200" y="1676400"/>
            <a:ext cx="7467600" cy="4953000"/>
            <a:chOff x="307" y="734"/>
            <a:chExt cx="4704" cy="3120"/>
          </a:xfrm>
        </p:grpSpPr>
        <p:sp>
          <p:nvSpPr>
            <p:cNvPr id="39949" name="Rectangle 59"/>
            <p:cNvSpPr>
              <a:spLocks noChangeArrowheads="1"/>
            </p:cNvSpPr>
            <p:nvPr/>
          </p:nvSpPr>
          <p:spPr bwMode="auto">
            <a:xfrm>
              <a:off x="307" y="734"/>
              <a:ext cx="4704" cy="3120"/>
            </a:xfrm>
            <a:prstGeom prst="rect">
              <a:avLst/>
            </a:prstGeom>
            <a:solidFill>
              <a:schemeClr val="bg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sp>
          <p:nvSpPr>
            <p:cNvPr id="39950" name="Rectangle 62"/>
            <p:cNvSpPr>
              <a:spLocks noChangeArrowheads="1"/>
            </p:cNvSpPr>
            <p:nvPr/>
          </p:nvSpPr>
          <p:spPr bwMode="auto">
            <a:xfrm rot="-10768624">
              <a:off x="811" y="1164"/>
              <a:ext cx="240" cy="756"/>
            </a:xfrm>
            <a:prstGeom prst="rect">
              <a:avLst/>
            </a:prstGeom>
            <a:solidFill>
              <a:srgbClr val="0000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sp>
          <p:nvSpPr>
            <p:cNvPr id="39951" name="Rectangle 63"/>
            <p:cNvSpPr>
              <a:spLocks noChangeArrowheads="1"/>
            </p:cNvSpPr>
            <p:nvPr/>
          </p:nvSpPr>
          <p:spPr bwMode="auto">
            <a:xfrm rot="-10768624">
              <a:off x="814" y="1827"/>
              <a:ext cx="240" cy="93"/>
            </a:xfrm>
            <a:prstGeom prst="rect">
              <a:avLst/>
            </a:prstGeom>
            <a:solidFill>
              <a:srgbClr val="9999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sp>
          <p:nvSpPr>
            <p:cNvPr id="39952" name="Rectangle 65"/>
            <p:cNvSpPr>
              <a:spLocks noChangeArrowheads="1"/>
            </p:cNvSpPr>
            <p:nvPr/>
          </p:nvSpPr>
          <p:spPr bwMode="auto">
            <a:xfrm rot="10784469">
              <a:off x="1097" y="1162"/>
              <a:ext cx="245" cy="444"/>
            </a:xfrm>
            <a:prstGeom prst="rect">
              <a:avLst/>
            </a:prstGeom>
            <a:solidFill>
              <a:srgbClr val="0000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sp>
          <p:nvSpPr>
            <p:cNvPr id="39953" name="Rectangle 66"/>
            <p:cNvSpPr>
              <a:spLocks noChangeArrowheads="1"/>
            </p:cNvSpPr>
            <p:nvPr/>
          </p:nvSpPr>
          <p:spPr bwMode="auto">
            <a:xfrm rot="10784469">
              <a:off x="1098" y="1606"/>
              <a:ext cx="245" cy="356"/>
            </a:xfrm>
            <a:prstGeom prst="rect">
              <a:avLst/>
            </a:prstGeom>
            <a:solidFill>
              <a:srgbClr val="9999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grpSp>
          <p:nvGrpSpPr>
            <p:cNvPr id="39954" name="Group 67"/>
            <p:cNvGrpSpPr>
              <a:grpSpLocks/>
            </p:cNvGrpSpPr>
            <p:nvPr/>
          </p:nvGrpSpPr>
          <p:grpSpPr bwMode="auto">
            <a:xfrm flipV="1">
              <a:off x="1387" y="1162"/>
              <a:ext cx="240" cy="1468"/>
              <a:chOff x="1200" y="1776"/>
              <a:chExt cx="240" cy="1584"/>
            </a:xfrm>
          </p:grpSpPr>
          <p:sp>
            <p:nvSpPr>
              <p:cNvPr id="39994" name="Rectangle 68"/>
              <p:cNvSpPr>
                <a:spLocks noChangeArrowheads="1"/>
              </p:cNvSpPr>
              <p:nvPr/>
            </p:nvSpPr>
            <p:spPr bwMode="auto">
              <a:xfrm>
                <a:off x="1200" y="2448"/>
                <a:ext cx="240" cy="912"/>
              </a:xfrm>
              <a:prstGeom prst="rect">
                <a:avLst/>
              </a:prstGeom>
              <a:solidFill>
                <a:srgbClr val="0000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sp>
            <p:nvSpPr>
              <p:cNvPr id="39995" name="Rectangle 69"/>
              <p:cNvSpPr>
                <a:spLocks noChangeArrowheads="1"/>
              </p:cNvSpPr>
              <p:nvPr/>
            </p:nvSpPr>
            <p:spPr bwMode="auto">
              <a:xfrm>
                <a:off x="1200" y="2304"/>
                <a:ext cx="240" cy="240"/>
              </a:xfrm>
              <a:prstGeom prst="rect">
                <a:avLst/>
              </a:prstGeom>
              <a:solidFill>
                <a:srgbClr val="9999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sp>
            <p:nvSpPr>
              <p:cNvPr id="39996" name="Rectangle 70"/>
              <p:cNvSpPr>
                <a:spLocks noChangeArrowheads="1"/>
              </p:cNvSpPr>
              <p:nvPr/>
            </p:nvSpPr>
            <p:spPr bwMode="auto">
              <a:xfrm>
                <a:off x="1200" y="1872"/>
                <a:ext cx="240" cy="432"/>
              </a:xfrm>
              <a:prstGeom prst="rect">
                <a:avLst/>
              </a:prstGeom>
              <a:solidFill>
                <a:srgbClr val="008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sp>
            <p:nvSpPr>
              <p:cNvPr id="39997" name="Rectangle 71"/>
              <p:cNvSpPr>
                <a:spLocks noChangeArrowheads="1"/>
              </p:cNvSpPr>
              <p:nvPr/>
            </p:nvSpPr>
            <p:spPr bwMode="auto">
              <a:xfrm>
                <a:off x="1200" y="1776"/>
                <a:ext cx="240" cy="96"/>
              </a:xfrm>
              <a:prstGeom prst="rect">
                <a:avLst/>
              </a:prstGeom>
              <a:solidFill>
                <a:schemeClr val="tx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grpSp>
        <p:grpSp>
          <p:nvGrpSpPr>
            <p:cNvPr id="39955" name="Group 72"/>
            <p:cNvGrpSpPr>
              <a:grpSpLocks/>
            </p:cNvGrpSpPr>
            <p:nvPr/>
          </p:nvGrpSpPr>
          <p:grpSpPr bwMode="auto">
            <a:xfrm flipV="1">
              <a:off x="1675" y="1162"/>
              <a:ext cx="240" cy="1985"/>
              <a:chOff x="1488" y="1200"/>
              <a:chExt cx="240" cy="2142"/>
            </a:xfrm>
          </p:grpSpPr>
          <p:sp>
            <p:nvSpPr>
              <p:cNvPr id="39989" name="Rectangle 73"/>
              <p:cNvSpPr>
                <a:spLocks noChangeArrowheads="1"/>
              </p:cNvSpPr>
              <p:nvPr/>
            </p:nvSpPr>
            <p:spPr bwMode="auto">
              <a:xfrm>
                <a:off x="1488" y="2304"/>
                <a:ext cx="240" cy="1038"/>
              </a:xfrm>
              <a:prstGeom prst="rect">
                <a:avLst/>
              </a:prstGeom>
              <a:solidFill>
                <a:srgbClr val="0000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sp>
            <p:nvSpPr>
              <p:cNvPr id="39990" name="Rectangle 74"/>
              <p:cNvSpPr>
                <a:spLocks noChangeArrowheads="1"/>
              </p:cNvSpPr>
              <p:nvPr/>
            </p:nvSpPr>
            <p:spPr bwMode="auto">
              <a:xfrm>
                <a:off x="1488" y="1920"/>
                <a:ext cx="240" cy="384"/>
              </a:xfrm>
              <a:prstGeom prst="rect">
                <a:avLst/>
              </a:prstGeom>
              <a:solidFill>
                <a:srgbClr val="9999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sp>
            <p:nvSpPr>
              <p:cNvPr id="39991" name="Rectangle 75"/>
              <p:cNvSpPr>
                <a:spLocks noChangeArrowheads="1"/>
              </p:cNvSpPr>
              <p:nvPr/>
            </p:nvSpPr>
            <p:spPr bwMode="auto">
              <a:xfrm>
                <a:off x="1488" y="1584"/>
                <a:ext cx="240" cy="336"/>
              </a:xfrm>
              <a:prstGeom prst="rect">
                <a:avLst/>
              </a:prstGeom>
              <a:solidFill>
                <a:srgbClr val="008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sp>
            <p:nvSpPr>
              <p:cNvPr id="39992" name="Rectangle 76"/>
              <p:cNvSpPr>
                <a:spLocks noChangeArrowheads="1"/>
              </p:cNvSpPr>
              <p:nvPr/>
            </p:nvSpPr>
            <p:spPr bwMode="auto">
              <a:xfrm>
                <a:off x="1488" y="1248"/>
                <a:ext cx="240" cy="336"/>
              </a:xfrm>
              <a:prstGeom prst="rect">
                <a:avLst/>
              </a:prstGeom>
              <a:solidFill>
                <a:schemeClr val="tx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sp>
            <p:nvSpPr>
              <p:cNvPr id="39993" name="Rectangle 77"/>
              <p:cNvSpPr>
                <a:spLocks noChangeArrowheads="1"/>
              </p:cNvSpPr>
              <p:nvPr/>
            </p:nvSpPr>
            <p:spPr bwMode="auto">
              <a:xfrm>
                <a:off x="1488" y="1200"/>
                <a:ext cx="240" cy="96"/>
              </a:xfrm>
              <a:prstGeom prst="rect">
                <a:avLst/>
              </a:prstGeom>
              <a:solidFill>
                <a:srgbClr val="FF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grpSp>
        <p:grpSp>
          <p:nvGrpSpPr>
            <p:cNvPr id="39956" name="Group 78"/>
            <p:cNvGrpSpPr>
              <a:grpSpLocks/>
            </p:cNvGrpSpPr>
            <p:nvPr/>
          </p:nvGrpSpPr>
          <p:grpSpPr bwMode="auto">
            <a:xfrm flipV="1">
              <a:off x="1963" y="1162"/>
              <a:ext cx="240" cy="2251"/>
              <a:chOff x="1824" y="960"/>
              <a:chExt cx="240" cy="2430"/>
            </a:xfrm>
          </p:grpSpPr>
          <p:sp>
            <p:nvSpPr>
              <p:cNvPr id="39984" name="Rectangle 79"/>
              <p:cNvSpPr>
                <a:spLocks noChangeArrowheads="1"/>
              </p:cNvSpPr>
              <p:nvPr/>
            </p:nvSpPr>
            <p:spPr bwMode="auto">
              <a:xfrm>
                <a:off x="1824" y="2736"/>
                <a:ext cx="240" cy="654"/>
              </a:xfrm>
              <a:prstGeom prst="rect">
                <a:avLst/>
              </a:prstGeom>
              <a:solidFill>
                <a:srgbClr val="0000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sp>
            <p:nvSpPr>
              <p:cNvPr id="39985" name="Rectangle 80"/>
              <p:cNvSpPr>
                <a:spLocks noChangeArrowheads="1"/>
              </p:cNvSpPr>
              <p:nvPr/>
            </p:nvSpPr>
            <p:spPr bwMode="auto">
              <a:xfrm>
                <a:off x="1824" y="1728"/>
                <a:ext cx="240" cy="1008"/>
              </a:xfrm>
              <a:prstGeom prst="rect">
                <a:avLst/>
              </a:prstGeom>
              <a:solidFill>
                <a:srgbClr val="9999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sp>
            <p:nvSpPr>
              <p:cNvPr id="39986" name="Rectangle 81"/>
              <p:cNvSpPr>
                <a:spLocks noChangeArrowheads="1"/>
              </p:cNvSpPr>
              <p:nvPr/>
            </p:nvSpPr>
            <p:spPr bwMode="auto">
              <a:xfrm>
                <a:off x="1824" y="1584"/>
                <a:ext cx="240" cy="144"/>
              </a:xfrm>
              <a:prstGeom prst="rect">
                <a:avLst/>
              </a:prstGeom>
              <a:solidFill>
                <a:srgbClr val="008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sp>
            <p:nvSpPr>
              <p:cNvPr id="39987" name="Rectangle 82"/>
              <p:cNvSpPr>
                <a:spLocks noChangeArrowheads="1"/>
              </p:cNvSpPr>
              <p:nvPr/>
            </p:nvSpPr>
            <p:spPr bwMode="auto">
              <a:xfrm>
                <a:off x="1824" y="1248"/>
                <a:ext cx="240" cy="336"/>
              </a:xfrm>
              <a:prstGeom prst="rect">
                <a:avLst/>
              </a:prstGeom>
              <a:solidFill>
                <a:schemeClr val="tx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sp>
            <p:nvSpPr>
              <p:cNvPr id="39988" name="Rectangle 83"/>
              <p:cNvSpPr>
                <a:spLocks noChangeArrowheads="1"/>
              </p:cNvSpPr>
              <p:nvPr/>
            </p:nvSpPr>
            <p:spPr bwMode="auto">
              <a:xfrm>
                <a:off x="1824" y="960"/>
                <a:ext cx="240" cy="288"/>
              </a:xfrm>
              <a:prstGeom prst="rect">
                <a:avLst/>
              </a:prstGeom>
              <a:solidFill>
                <a:srgbClr val="FF0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grpSp>
        <p:grpSp>
          <p:nvGrpSpPr>
            <p:cNvPr id="39957" name="Group 84"/>
            <p:cNvGrpSpPr>
              <a:grpSpLocks/>
            </p:cNvGrpSpPr>
            <p:nvPr/>
          </p:nvGrpSpPr>
          <p:grpSpPr bwMode="auto">
            <a:xfrm>
              <a:off x="2251" y="1162"/>
              <a:ext cx="240" cy="1584"/>
              <a:chOff x="2160" y="1152"/>
              <a:chExt cx="240" cy="1710"/>
            </a:xfrm>
          </p:grpSpPr>
          <p:sp>
            <p:nvSpPr>
              <p:cNvPr id="39980" name="Rectangle 85"/>
              <p:cNvSpPr>
                <a:spLocks noChangeArrowheads="1"/>
              </p:cNvSpPr>
              <p:nvPr/>
            </p:nvSpPr>
            <p:spPr bwMode="auto">
              <a:xfrm flipV="1">
                <a:off x="2160" y="1152"/>
                <a:ext cx="240" cy="414"/>
              </a:xfrm>
              <a:prstGeom prst="rect">
                <a:avLst/>
              </a:prstGeom>
              <a:solidFill>
                <a:srgbClr val="0000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sp>
            <p:nvSpPr>
              <p:cNvPr id="39981" name="Rectangle 86"/>
              <p:cNvSpPr>
                <a:spLocks noChangeArrowheads="1"/>
              </p:cNvSpPr>
              <p:nvPr/>
            </p:nvSpPr>
            <p:spPr bwMode="auto">
              <a:xfrm flipV="1">
                <a:off x="2160" y="1566"/>
                <a:ext cx="240" cy="672"/>
              </a:xfrm>
              <a:prstGeom prst="rect">
                <a:avLst/>
              </a:prstGeom>
              <a:solidFill>
                <a:srgbClr val="9999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sp>
            <p:nvSpPr>
              <p:cNvPr id="39982" name="Rectangle 87"/>
              <p:cNvSpPr>
                <a:spLocks noChangeArrowheads="1"/>
              </p:cNvSpPr>
              <p:nvPr/>
            </p:nvSpPr>
            <p:spPr bwMode="auto">
              <a:xfrm flipV="1">
                <a:off x="2160" y="2238"/>
                <a:ext cx="240" cy="96"/>
              </a:xfrm>
              <a:prstGeom prst="rect">
                <a:avLst/>
              </a:prstGeom>
              <a:solidFill>
                <a:srgbClr val="008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sp>
            <p:nvSpPr>
              <p:cNvPr id="39983" name="Rectangle 88"/>
              <p:cNvSpPr>
                <a:spLocks noChangeArrowheads="1"/>
              </p:cNvSpPr>
              <p:nvPr/>
            </p:nvSpPr>
            <p:spPr bwMode="auto">
              <a:xfrm flipV="1">
                <a:off x="2160" y="2334"/>
                <a:ext cx="240" cy="528"/>
              </a:xfrm>
              <a:prstGeom prst="rect">
                <a:avLst/>
              </a:prstGeom>
              <a:solidFill>
                <a:schemeClr val="tx1"/>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grpSp>
        <p:sp>
          <p:nvSpPr>
            <p:cNvPr id="39958" name="Rectangle 89"/>
            <p:cNvSpPr>
              <a:spLocks noChangeArrowheads="1"/>
            </p:cNvSpPr>
            <p:nvPr/>
          </p:nvSpPr>
          <p:spPr bwMode="auto">
            <a:xfrm>
              <a:off x="2827" y="1162"/>
              <a:ext cx="240" cy="578"/>
            </a:xfrm>
            <a:prstGeom prst="rect">
              <a:avLst/>
            </a:prstGeom>
            <a:solidFill>
              <a:srgbClr val="0000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grpSp>
          <p:nvGrpSpPr>
            <p:cNvPr id="39959" name="Group 90"/>
            <p:cNvGrpSpPr>
              <a:grpSpLocks/>
            </p:cNvGrpSpPr>
            <p:nvPr/>
          </p:nvGrpSpPr>
          <p:grpSpPr bwMode="auto">
            <a:xfrm flipV="1">
              <a:off x="4027" y="1162"/>
              <a:ext cx="240" cy="267"/>
              <a:chOff x="4272" y="3072"/>
              <a:chExt cx="240" cy="288"/>
            </a:xfrm>
          </p:grpSpPr>
          <p:sp>
            <p:nvSpPr>
              <p:cNvPr id="39977" name="Rectangle 91"/>
              <p:cNvSpPr>
                <a:spLocks noChangeArrowheads="1"/>
              </p:cNvSpPr>
              <p:nvPr/>
            </p:nvSpPr>
            <p:spPr bwMode="auto">
              <a:xfrm>
                <a:off x="4272" y="3264"/>
                <a:ext cx="240" cy="96"/>
              </a:xfrm>
              <a:prstGeom prst="rect">
                <a:avLst/>
              </a:prstGeom>
              <a:solidFill>
                <a:srgbClr val="0000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sp>
            <p:nvSpPr>
              <p:cNvPr id="39978" name="Rectangle 92"/>
              <p:cNvSpPr>
                <a:spLocks noChangeArrowheads="1"/>
              </p:cNvSpPr>
              <p:nvPr/>
            </p:nvSpPr>
            <p:spPr bwMode="auto">
              <a:xfrm>
                <a:off x="4272" y="3168"/>
                <a:ext cx="240" cy="96"/>
              </a:xfrm>
              <a:prstGeom prst="rect">
                <a:avLst/>
              </a:prstGeom>
              <a:solidFill>
                <a:srgbClr val="9999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sp>
            <p:nvSpPr>
              <p:cNvPr id="39979" name="Rectangle 93"/>
              <p:cNvSpPr>
                <a:spLocks noChangeArrowheads="1"/>
              </p:cNvSpPr>
              <p:nvPr/>
            </p:nvSpPr>
            <p:spPr bwMode="auto">
              <a:xfrm>
                <a:off x="4272" y="3072"/>
                <a:ext cx="240" cy="96"/>
              </a:xfrm>
              <a:prstGeom prst="rect">
                <a:avLst/>
              </a:prstGeom>
              <a:solidFill>
                <a:srgbClr val="008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grpSp>
        <p:grpSp>
          <p:nvGrpSpPr>
            <p:cNvPr id="39960" name="Group 94"/>
            <p:cNvGrpSpPr>
              <a:grpSpLocks/>
            </p:cNvGrpSpPr>
            <p:nvPr/>
          </p:nvGrpSpPr>
          <p:grpSpPr bwMode="auto">
            <a:xfrm>
              <a:off x="2539" y="1162"/>
              <a:ext cx="240" cy="1201"/>
              <a:chOff x="2448" y="1152"/>
              <a:chExt cx="240" cy="1296"/>
            </a:xfrm>
          </p:grpSpPr>
          <p:sp>
            <p:nvSpPr>
              <p:cNvPr id="39974" name="Rectangle 95"/>
              <p:cNvSpPr>
                <a:spLocks noChangeArrowheads="1"/>
              </p:cNvSpPr>
              <p:nvPr/>
            </p:nvSpPr>
            <p:spPr bwMode="auto">
              <a:xfrm>
                <a:off x="2448" y="1152"/>
                <a:ext cx="240" cy="240"/>
              </a:xfrm>
              <a:prstGeom prst="rect">
                <a:avLst/>
              </a:prstGeom>
              <a:solidFill>
                <a:srgbClr val="0000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sp>
            <p:nvSpPr>
              <p:cNvPr id="39975" name="Rectangle 96"/>
              <p:cNvSpPr>
                <a:spLocks noChangeArrowheads="1"/>
              </p:cNvSpPr>
              <p:nvPr/>
            </p:nvSpPr>
            <p:spPr bwMode="auto">
              <a:xfrm flipV="1">
                <a:off x="2448" y="1392"/>
                <a:ext cx="240" cy="672"/>
              </a:xfrm>
              <a:prstGeom prst="rect">
                <a:avLst/>
              </a:prstGeom>
              <a:solidFill>
                <a:srgbClr val="9999FF"/>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sp>
            <p:nvSpPr>
              <p:cNvPr id="39976" name="Rectangle 97"/>
              <p:cNvSpPr>
                <a:spLocks noChangeArrowheads="1"/>
              </p:cNvSpPr>
              <p:nvPr/>
            </p:nvSpPr>
            <p:spPr bwMode="auto">
              <a:xfrm flipV="1">
                <a:off x="2448" y="1968"/>
                <a:ext cx="240" cy="480"/>
              </a:xfrm>
              <a:prstGeom prst="rect">
                <a:avLst/>
              </a:prstGeom>
              <a:solidFill>
                <a:srgbClr val="008000"/>
              </a:solidFill>
              <a:ln>
                <a:noFill/>
              </a:ln>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nchor="ctr"/>
              <a:lstStyle/>
              <a:p>
                <a:endParaRPr lang="en-US">
                  <a:latin typeface="Calibri" charset="0"/>
                </a:endParaRPr>
              </a:p>
            </p:txBody>
          </p:sp>
        </p:grpSp>
        <p:sp>
          <p:nvSpPr>
            <p:cNvPr id="39961" name="Text Box 98"/>
            <p:cNvSpPr txBox="1">
              <a:spLocks noChangeArrowheads="1"/>
            </p:cNvSpPr>
            <p:nvPr/>
          </p:nvSpPr>
          <p:spPr bwMode="auto">
            <a:xfrm>
              <a:off x="769" y="984"/>
              <a:ext cx="287" cy="2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sz="1600">
                  <a:latin typeface="Calibri" charset="0"/>
                </a:rPr>
                <a:t>Jan</a:t>
              </a:r>
            </a:p>
          </p:txBody>
        </p:sp>
        <p:sp>
          <p:nvSpPr>
            <p:cNvPr id="39962" name="Text Box 99"/>
            <p:cNvSpPr txBox="1">
              <a:spLocks noChangeArrowheads="1"/>
            </p:cNvSpPr>
            <p:nvPr/>
          </p:nvSpPr>
          <p:spPr bwMode="auto">
            <a:xfrm>
              <a:off x="1038" y="984"/>
              <a:ext cx="306" cy="2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sz="1600">
                  <a:latin typeface="Calibri" charset="0"/>
                </a:rPr>
                <a:t>Feb</a:t>
              </a:r>
            </a:p>
          </p:txBody>
        </p:sp>
        <p:sp>
          <p:nvSpPr>
            <p:cNvPr id="39963" name="Text Box 100"/>
            <p:cNvSpPr txBox="1">
              <a:spLocks noChangeArrowheads="1"/>
            </p:cNvSpPr>
            <p:nvPr/>
          </p:nvSpPr>
          <p:spPr bwMode="auto">
            <a:xfrm>
              <a:off x="1651" y="983"/>
              <a:ext cx="363" cy="2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sz="1600">
                  <a:latin typeface="Calibri" charset="0"/>
                </a:rPr>
                <a:t>April</a:t>
              </a:r>
            </a:p>
          </p:txBody>
        </p:sp>
        <p:sp>
          <p:nvSpPr>
            <p:cNvPr id="39964" name="Text Box 101"/>
            <p:cNvSpPr txBox="1">
              <a:spLocks noChangeArrowheads="1"/>
            </p:cNvSpPr>
            <p:nvPr/>
          </p:nvSpPr>
          <p:spPr bwMode="auto">
            <a:xfrm>
              <a:off x="1293" y="983"/>
              <a:ext cx="454" cy="2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sz="1600">
                  <a:latin typeface="Calibri" charset="0"/>
                </a:rPr>
                <a:t>March</a:t>
              </a:r>
            </a:p>
          </p:txBody>
        </p:sp>
        <p:sp>
          <p:nvSpPr>
            <p:cNvPr id="39965" name="Text Box 102"/>
            <p:cNvSpPr txBox="1">
              <a:spLocks noChangeArrowheads="1"/>
            </p:cNvSpPr>
            <p:nvPr/>
          </p:nvSpPr>
          <p:spPr bwMode="auto">
            <a:xfrm>
              <a:off x="1912" y="984"/>
              <a:ext cx="344" cy="2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sz="1600">
                  <a:latin typeface="Calibri" charset="0"/>
                </a:rPr>
                <a:t>May</a:t>
              </a:r>
            </a:p>
          </p:txBody>
        </p:sp>
        <p:sp>
          <p:nvSpPr>
            <p:cNvPr id="39966" name="Text Box 103"/>
            <p:cNvSpPr txBox="1">
              <a:spLocks noChangeArrowheads="1"/>
            </p:cNvSpPr>
            <p:nvPr/>
          </p:nvSpPr>
          <p:spPr bwMode="auto">
            <a:xfrm>
              <a:off x="2203" y="984"/>
              <a:ext cx="358" cy="2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sz="1600">
                  <a:latin typeface="Calibri" charset="0"/>
                </a:rPr>
                <a:t>June</a:t>
              </a:r>
            </a:p>
          </p:txBody>
        </p:sp>
        <p:sp>
          <p:nvSpPr>
            <p:cNvPr id="39967" name="Text Box 104"/>
            <p:cNvSpPr txBox="1">
              <a:spLocks noChangeArrowheads="1"/>
            </p:cNvSpPr>
            <p:nvPr/>
          </p:nvSpPr>
          <p:spPr bwMode="auto">
            <a:xfrm>
              <a:off x="2491" y="984"/>
              <a:ext cx="313" cy="2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sz="1600">
                  <a:latin typeface="Calibri" charset="0"/>
                </a:rPr>
                <a:t>July</a:t>
              </a:r>
            </a:p>
          </p:txBody>
        </p:sp>
        <p:sp>
          <p:nvSpPr>
            <p:cNvPr id="39968" name="Text Box 105"/>
            <p:cNvSpPr txBox="1">
              <a:spLocks noChangeArrowheads="1"/>
            </p:cNvSpPr>
            <p:nvPr/>
          </p:nvSpPr>
          <p:spPr bwMode="auto">
            <a:xfrm>
              <a:off x="2801" y="984"/>
              <a:ext cx="319" cy="2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sz="1600">
                  <a:latin typeface="Calibri" charset="0"/>
                </a:rPr>
                <a:t>Aug</a:t>
              </a:r>
            </a:p>
          </p:txBody>
        </p:sp>
        <p:sp>
          <p:nvSpPr>
            <p:cNvPr id="39969" name="Text Box 106"/>
            <p:cNvSpPr txBox="1">
              <a:spLocks noChangeArrowheads="1"/>
            </p:cNvSpPr>
            <p:nvPr/>
          </p:nvSpPr>
          <p:spPr bwMode="auto">
            <a:xfrm>
              <a:off x="3105" y="984"/>
              <a:ext cx="351" cy="2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sz="1600">
                  <a:latin typeface="Calibri" charset="0"/>
                </a:rPr>
                <a:t>Sept</a:t>
              </a:r>
            </a:p>
          </p:txBody>
        </p:sp>
        <p:sp>
          <p:nvSpPr>
            <p:cNvPr id="39970" name="Text Box 107"/>
            <p:cNvSpPr txBox="1">
              <a:spLocks noChangeArrowheads="1"/>
            </p:cNvSpPr>
            <p:nvPr/>
          </p:nvSpPr>
          <p:spPr bwMode="auto">
            <a:xfrm>
              <a:off x="3403" y="984"/>
              <a:ext cx="346" cy="2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sz="1600">
                  <a:latin typeface="Calibri" charset="0"/>
                </a:rPr>
                <a:t>Oct</a:t>
              </a:r>
            </a:p>
          </p:txBody>
        </p:sp>
        <p:sp>
          <p:nvSpPr>
            <p:cNvPr id="39971" name="Text Box 108"/>
            <p:cNvSpPr txBox="1">
              <a:spLocks noChangeArrowheads="1"/>
            </p:cNvSpPr>
            <p:nvPr/>
          </p:nvSpPr>
          <p:spPr bwMode="auto">
            <a:xfrm>
              <a:off x="3681" y="984"/>
              <a:ext cx="346" cy="2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sz="1600">
                  <a:latin typeface="Calibri" charset="0"/>
                </a:rPr>
                <a:t>Nov</a:t>
              </a:r>
            </a:p>
          </p:txBody>
        </p:sp>
        <p:sp>
          <p:nvSpPr>
            <p:cNvPr id="39972" name="Text Box 109"/>
            <p:cNvSpPr txBox="1">
              <a:spLocks noChangeArrowheads="1"/>
            </p:cNvSpPr>
            <p:nvPr/>
          </p:nvSpPr>
          <p:spPr bwMode="auto">
            <a:xfrm>
              <a:off x="3984" y="984"/>
              <a:ext cx="346" cy="21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sz="1600">
                  <a:latin typeface="Calibri" charset="0"/>
                </a:rPr>
                <a:t>Dec</a:t>
              </a:r>
            </a:p>
          </p:txBody>
        </p:sp>
        <p:sp>
          <p:nvSpPr>
            <p:cNvPr id="39973" name="Text Box 113"/>
            <p:cNvSpPr txBox="1">
              <a:spLocks noChangeArrowheads="1"/>
            </p:cNvSpPr>
            <p:nvPr/>
          </p:nvSpPr>
          <p:spPr bwMode="auto">
            <a:xfrm>
              <a:off x="547" y="1111"/>
              <a:ext cx="260" cy="269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sz="1600">
                  <a:latin typeface="Arial" charset="0"/>
                  <a:cs typeface="Arial" charset="0"/>
                </a:rPr>
                <a:t> 0</a:t>
              </a:r>
            </a:p>
            <a:p>
              <a:pPr eaLnBrk="1" hangingPunct="1"/>
              <a:endParaRPr lang="en-US" sz="1600">
                <a:latin typeface="Arial" charset="0"/>
                <a:cs typeface="Arial" charset="0"/>
              </a:endParaRPr>
            </a:p>
            <a:p>
              <a:pPr eaLnBrk="1" hangingPunct="1"/>
              <a:endParaRPr lang="en-US" sz="1600">
                <a:latin typeface="Arial" charset="0"/>
                <a:cs typeface="Arial" charset="0"/>
              </a:endParaRPr>
            </a:p>
            <a:p>
              <a:pPr eaLnBrk="1" hangingPunct="1"/>
              <a:r>
                <a:rPr lang="en-US" sz="1600">
                  <a:latin typeface="Arial" charset="0"/>
                  <a:cs typeface="Arial" charset="0"/>
                </a:rPr>
                <a:t> 5</a:t>
              </a:r>
            </a:p>
            <a:p>
              <a:pPr eaLnBrk="1" hangingPunct="1"/>
              <a:endParaRPr lang="en-US" sz="1600">
                <a:latin typeface="Arial" charset="0"/>
                <a:cs typeface="Arial" charset="0"/>
              </a:endParaRPr>
            </a:p>
            <a:p>
              <a:pPr eaLnBrk="1" hangingPunct="1"/>
              <a:endParaRPr lang="en-US" sz="1600">
                <a:latin typeface="Arial" charset="0"/>
                <a:cs typeface="Arial" charset="0"/>
              </a:endParaRPr>
            </a:p>
            <a:p>
              <a:pPr eaLnBrk="1" hangingPunct="1"/>
              <a:r>
                <a:rPr lang="en-US" sz="1600">
                  <a:latin typeface="Arial" charset="0"/>
                  <a:cs typeface="Arial" charset="0"/>
                </a:rPr>
                <a:t>10</a:t>
              </a:r>
            </a:p>
            <a:p>
              <a:pPr eaLnBrk="1" hangingPunct="1"/>
              <a:endParaRPr lang="en-US" sz="1600">
                <a:latin typeface="Arial" charset="0"/>
                <a:cs typeface="Arial" charset="0"/>
              </a:endParaRPr>
            </a:p>
            <a:p>
              <a:pPr eaLnBrk="1" hangingPunct="1"/>
              <a:endParaRPr lang="en-US" sz="1600">
                <a:latin typeface="Arial" charset="0"/>
                <a:cs typeface="Arial" charset="0"/>
              </a:endParaRPr>
            </a:p>
            <a:p>
              <a:pPr eaLnBrk="1" hangingPunct="1"/>
              <a:r>
                <a:rPr lang="en-US" sz="1600">
                  <a:latin typeface="Arial" charset="0"/>
                  <a:cs typeface="Arial" charset="0"/>
                </a:rPr>
                <a:t>15</a:t>
              </a:r>
            </a:p>
            <a:p>
              <a:pPr eaLnBrk="1" hangingPunct="1"/>
              <a:endParaRPr lang="en-US" sz="1600">
                <a:latin typeface="Arial" charset="0"/>
                <a:cs typeface="Arial" charset="0"/>
              </a:endParaRPr>
            </a:p>
            <a:p>
              <a:pPr eaLnBrk="1" hangingPunct="1"/>
              <a:endParaRPr lang="en-US" sz="1600">
                <a:latin typeface="Arial" charset="0"/>
                <a:cs typeface="Arial" charset="0"/>
              </a:endParaRPr>
            </a:p>
            <a:p>
              <a:pPr eaLnBrk="1" hangingPunct="1"/>
              <a:r>
                <a:rPr lang="en-US" sz="1600">
                  <a:latin typeface="Arial" charset="0"/>
                  <a:cs typeface="Arial" charset="0"/>
                </a:rPr>
                <a:t>20</a:t>
              </a:r>
            </a:p>
            <a:p>
              <a:pPr eaLnBrk="1" hangingPunct="1"/>
              <a:endParaRPr lang="en-US" sz="1600">
                <a:latin typeface="Arial" charset="0"/>
                <a:cs typeface="Arial" charset="0"/>
              </a:endParaRPr>
            </a:p>
            <a:p>
              <a:pPr eaLnBrk="1" hangingPunct="1"/>
              <a:endParaRPr lang="en-US" sz="1600">
                <a:latin typeface="Arial" charset="0"/>
                <a:cs typeface="Arial" charset="0"/>
              </a:endParaRPr>
            </a:p>
            <a:p>
              <a:pPr eaLnBrk="1" hangingPunct="1"/>
              <a:r>
                <a:rPr lang="en-US" sz="1600">
                  <a:latin typeface="Arial" charset="0"/>
                  <a:cs typeface="Arial" charset="0"/>
                </a:rPr>
                <a:t>25</a:t>
              </a:r>
            </a:p>
            <a:p>
              <a:pPr eaLnBrk="1" hangingPunct="1"/>
              <a:endParaRPr lang="en-US" sz="1600">
                <a:latin typeface="Arial" charset="0"/>
                <a:cs typeface="Arial" charset="0"/>
              </a:endParaRPr>
            </a:p>
          </p:txBody>
        </p:sp>
      </p:grpSp>
      <p:sp>
        <p:nvSpPr>
          <p:cNvPr id="39939" name="Text Box 111"/>
          <p:cNvSpPr txBox="1">
            <a:spLocks noChangeArrowheads="1"/>
          </p:cNvSpPr>
          <p:nvPr/>
        </p:nvSpPr>
        <p:spPr bwMode="auto">
          <a:xfrm>
            <a:off x="3886200" y="1600200"/>
            <a:ext cx="1263650" cy="523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sz="2800" b="1">
                <a:latin typeface="Arial" charset="0"/>
                <a:cs typeface="Arial" charset="0"/>
              </a:rPr>
              <a:t>Month</a:t>
            </a:r>
          </a:p>
        </p:txBody>
      </p:sp>
      <p:grpSp>
        <p:nvGrpSpPr>
          <p:cNvPr id="39940" name="Group 129"/>
          <p:cNvGrpSpPr>
            <a:grpSpLocks/>
          </p:cNvGrpSpPr>
          <p:nvPr/>
        </p:nvGrpSpPr>
        <p:grpSpPr bwMode="auto">
          <a:xfrm>
            <a:off x="1593850" y="2362200"/>
            <a:ext cx="5568950" cy="4038600"/>
            <a:chOff x="807" y="1354"/>
            <a:chExt cx="3508" cy="2544"/>
          </a:xfrm>
        </p:grpSpPr>
        <p:sp>
          <p:nvSpPr>
            <p:cNvPr id="39947" name="Line 110"/>
            <p:cNvSpPr>
              <a:spLocks noChangeShapeType="1"/>
            </p:cNvSpPr>
            <p:nvPr/>
          </p:nvSpPr>
          <p:spPr bwMode="auto">
            <a:xfrm>
              <a:off x="811" y="1354"/>
              <a:ext cx="3504" cy="0"/>
            </a:xfrm>
            <a:prstGeom prst="line">
              <a:avLst/>
            </a:prstGeom>
            <a:noFill/>
            <a:ln w="38100">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sp>
          <p:nvSpPr>
            <p:cNvPr id="39948" name="Line 112"/>
            <p:cNvSpPr>
              <a:spLocks noChangeShapeType="1"/>
            </p:cNvSpPr>
            <p:nvPr/>
          </p:nvSpPr>
          <p:spPr bwMode="auto">
            <a:xfrm rot="5400000" flipH="1">
              <a:off x="-458" y="2629"/>
              <a:ext cx="2534" cy="4"/>
            </a:xfrm>
            <a:prstGeom prst="line">
              <a:avLst/>
            </a:prstGeom>
            <a:noFill/>
            <a:ln w="38100">
              <a:solidFill>
                <a:schemeClr val="tx1"/>
              </a:solidFill>
              <a:round/>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Lst>
          </p:spPr>
          <p:txBody>
            <a:bodyPr/>
            <a:lstStyle/>
            <a:p>
              <a:endParaRPr lang="en-US"/>
            </a:p>
          </p:txBody>
        </p:sp>
      </p:grpSp>
      <p:sp>
        <p:nvSpPr>
          <p:cNvPr id="39941" name="Text Box 120"/>
          <p:cNvSpPr txBox="1">
            <a:spLocks noChangeArrowheads="1"/>
          </p:cNvSpPr>
          <p:nvPr/>
        </p:nvSpPr>
        <p:spPr bwMode="auto">
          <a:xfrm>
            <a:off x="1795463" y="6076950"/>
            <a:ext cx="3233737" cy="400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sz="2000" b="1">
                <a:latin typeface="Arial" charset="0"/>
                <a:cs typeface="Arial" charset="0"/>
              </a:rPr>
              <a:t>Honolulu, HI  2007 NOAA</a:t>
            </a:r>
          </a:p>
        </p:txBody>
      </p:sp>
      <p:sp>
        <p:nvSpPr>
          <p:cNvPr id="39942" name="Text Box 122"/>
          <p:cNvSpPr txBox="1">
            <a:spLocks noChangeArrowheads="1"/>
          </p:cNvSpPr>
          <p:nvPr/>
        </p:nvSpPr>
        <p:spPr bwMode="auto">
          <a:xfrm>
            <a:off x="7315200" y="2209800"/>
            <a:ext cx="644525" cy="4000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sz="2000" b="1">
                <a:latin typeface="Calibri" charset="0"/>
              </a:rPr>
              <a:t>Feet</a:t>
            </a:r>
          </a:p>
        </p:txBody>
      </p:sp>
      <p:sp>
        <p:nvSpPr>
          <p:cNvPr id="39943" name="Rectangle 86"/>
          <p:cNvSpPr>
            <a:spLocks noChangeArrowheads="1"/>
          </p:cNvSpPr>
          <p:nvPr/>
        </p:nvSpPr>
        <p:spPr bwMode="auto">
          <a:xfrm rot="-5400000">
            <a:off x="-523081" y="4028281"/>
            <a:ext cx="2941638" cy="523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p>
            <a:r>
              <a:rPr lang="en-US" sz="2800" b="1">
                <a:latin typeface="Arial" charset="0"/>
                <a:cs typeface="Arial" charset="0"/>
              </a:rPr>
              <a:t>Number of Days</a:t>
            </a:r>
          </a:p>
        </p:txBody>
      </p:sp>
      <p:sp>
        <p:nvSpPr>
          <p:cNvPr id="88" name="Rectangle 87"/>
          <p:cNvSpPr/>
          <p:nvPr/>
        </p:nvSpPr>
        <p:spPr>
          <a:xfrm>
            <a:off x="8915400" y="3733800"/>
            <a:ext cx="228600" cy="3276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39945" name="Picture 54"/>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l="88260" t="37018" b="39674"/>
          <a:stretch>
            <a:fillRect/>
          </a:stretch>
        </p:blipFill>
        <p:spPr bwMode="auto">
          <a:xfrm>
            <a:off x="7315200" y="2667000"/>
            <a:ext cx="862013" cy="1295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91" name="Rectangle 90"/>
          <p:cNvSpPr/>
          <p:nvPr/>
        </p:nvSpPr>
        <p:spPr>
          <a:xfrm>
            <a:off x="7315200" y="2209800"/>
            <a:ext cx="685800" cy="18288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3" name="Rectangle 62"/>
          <p:cNvSpPr/>
          <p:nvPr/>
        </p:nvSpPr>
        <p:spPr>
          <a:xfrm>
            <a:off x="7696200" y="6573484"/>
            <a:ext cx="4572000" cy="261938"/>
          </a:xfrm>
          <a:prstGeom prst="rect">
            <a:avLst/>
          </a:prstGeom>
        </p:spPr>
        <p:txBody>
          <a:bodyPr>
            <a:spAutoFit/>
          </a:bodyPr>
          <a:lstStyle/>
          <a:p>
            <a:pPr>
              <a:defRPr/>
            </a:pPr>
            <a:r>
              <a:rPr lang="en-US" sz="1050" dirty="0" smtClean="0">
                <a:latin typeface="Arial"/>
                <a:cs typeface="Arial"/>
              </a:rPr>
              <a:t>Image </a:t>
            </a:r>
            <a:r>
              <a:rPr lang="en-US" sz="1050" dirty="0">
                <a:latin typeface="Arial"/>
                <a:cs typeface="Arial"/>
              </a:rPr>
              <a:t>by T. Erin Cox</a:t>
            </a:r>
          </a:p>
        </p:txBody>
      </p:sp>
    </p:spTree>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itle 1"/>
          <p:cNvSpPr>
            <a:spLocks noGrp="1"/>
          </p:cNvSpPr>
          <p:nvPr>
            <p:ph type="title"/>
          </p:nvPr>
        </p:nvSpPr>
        <p:spPr>
          <a:xfrm>
            <a:off x="609600" y="228600"/>
            <a:ext cx="8001000" cy="1143000"/>
          </a:xfrm>
        </p:spPr>
        <p:txBody>
          <a:bodyPr/>
          <a:lstStyle/>
          <a:p>
            <a:r>
              <a:rPr lang="en-US" b="1" dirty="0" smtClean="0">
                <a:latin typeface="Arial" charset="0"/>
                <a:cs typeface="Arial" charset="0"/>
              </a:rPr>
              <a:t>Summary: Hawai‘</a:t>
            </a:r>
            <a:r>
              <a:rPr lang="en-US" altLang="ja-JP" b="1" dirty="0" smtClean="0">
                <a:latin typeface="Arial" charset="0"/>
                <a:cs typeface="Arial" charset="0"/>
              </a:rPr>
              <a:t>i</a:t>
            </a:r>
            <a:r>
              <a:rPr lang="en-US" b="1" dirty="0" smtClean="0">
                <a:latin typeface="Arial" charset="0"/>
                <a:cs typeface="Arial" charset="0"/>
              </a:rPr>
              <a:t>’</a:t>
            </a:r>
            <a:r>
              <a:rPr lang="en-US" altLang="ja-JP" b="1" dirty="0" smtClean="0">
                <a:latin typeface="Arial" charset="0"/>
                <a:cs typeface="Arial" charset="0"/>
              </a:rPr>
              <a:t>s </a:t>
            </a:r>
            <a:r>
              <a:rPr lang="en-US" altLang="ja-JP" b="1" dirty="0">
                <a:latin typeface="Arial" charset="0"/>
                <a:cs typeface="Arial" charset="0"/>
              </a:rPr>
              <a:t>Intertidal</a:t>
            </a:r>
            <a:endParaRPr lang="en-US" b="1" dirty="0">
              <a:latin typeface="Arial" charset="0"/>
              <a:cs typeface="Arial" charset="0"/>
            </a:endParaRPr>
          </a:p>
        </p:txBody>
      </p:sp>
      <p:sp>
        <p:nvSpPr>
          <p:cNvPr id="135170" name="Content Placeholder 2"/>
          <p:cNvSpPr>
            <a:spLocks noGrp="1"/>
          </p:cNvSpPr>
          <p:nvPr>
            <p:ph idx="1"/>
          </p:nvPr>
        </p:nvSpPr>
        <p:spPr>
          <a:xfrm>
            <a:off x="76200" y="1600200"/>
            <a:ext cx="5562600" cy="5029200"/>
          </a:xfrm>
        </p:spPr>
        <p:txBody>
          <a:bodyPr/>
          <a:lstStyle/>
          <a:p>
            <a:pPr>
              <a:lnSpc>
                <a:spcPct val="140000"/>
              </a:lnSpc>
              <a:defRPr/>
            </a:pPr>
            <a:r>
              <a:rPr lang="en-US" sz="2400" dirty="0" smtClean="0">
                <a:latin typeface="Arial"/>
                <a:cs typeface="Arial"/>
              </a:rPr>
              <a:t>Culturally, economically, &amp; ecologically important</a:t>
            </a:r>
          </a:p>
          <a:p>
            <a:pPr>
              <a:lnSpc>
                <a:spcPct val="140000"/>
              </a:lnSpc>
              <a:defRPr/>
            </a:pPr>
            <a:r>
              <a:rPr lang="en-US" sz="2400" dirty="0" smtClean="0">
                <a:latin typeface="Arial"/>
                <a:cs typeface="Arial"/>
              </a:rPr>
              <a:t>At base of watershed</a:t>
            </a:r>
          </a:p>
          <a:p>
            <a:pPr lvl="1">
              <a:lnSpc>
                <a:spcPct val="140000"/>
              </a:lnSpc>
              <a:defRPr/>
            </a:pPr>
            <a:r>
              <a:rPr lang="en-US" sz="2000" dirty="0" smtClean="0">
                <a:latin typeface="Arial"/>
                <a:cs typeface="Arial"/>
              </a:rPr>
              <a:t>Impacted </a:t>
            </a:r>
            <a:r>
              <a:rPr lang="en-US" sz="2000" dirty="0">
                <a:latin typeface="Arial"/>
                <a:cs typeface="Arial"/>
              </a:rPr>
              <a:t>by both land &amp; sea </a:t>
            </a:r>
            <a:r>
              <a:rPr lang="en-US" sz="2000" dirty="0" smtClean="0">
                <a:latin typeface="Arial"/>
                <a:cs typeface="Arial"/>
              </a:rPr>
              <a:t>issues</a:t>
            </a:r>
          </a:p>
          <a:p>
            <a:pPr>
              <a:lnSpc>
                <a:spcPct val="140000"/>
              </a:lnSpc>
              <a:defRPr/>
            </a:pPr>
            <a:r>
              <a:rPr lang="en-US" sz="2400" dirty="0" smtClean="0">
                <a:latin typeface="Arial"/>
                <a:cs typeface="Arial"/>
              </a:rPr>
              <a:t>Has not been well-studied in Hawai‘i </a:t>
            </a:r>
          </a:p>
          <a:p>
            <a:pPr lvl="1">
              <a:lnSpc>
                <a:spcPct val="140000"/>
              </a:lnSpc>
              <a:defRPr/>
            </a:pPr>
            <a:r>
              <a:rPr lang="en-US" sz="2000" dirty="0" smtClean="0">
                <a:latin typeface="Arial"/>
                <a:cs typeface="Arial"/>
              </a:rPr>
              <a:t>Small tidal range</a:t>
            </a:r>
          </a:p>
          <a:p>
            <a:pPr lvl="1">
              <a:lnSpc>
                <a:spcPct val="140000"/>
              </a:lnSpc>
              <a:defRPr/>
            </a:pPr>
            <a:r>
              <a:rPr lang="en-US" sz="2000" dirty="0" smtClean="0">
                <a:latin typeface="Arial"/>
                <a:cs typeface="Arial"/>
              </a:rPr>
              <a:t>Small organisms (compared to more northern areas and nearby coral reef)</a:t>
            </a:r>
          </a:p>
          <a:p>
            <a:pPr lvl="1">
              <a:lnSpc>
                <a:spcPct val="140000"/>
              </a:lnSpc>
              <a:defRPr/>
            </a:pPr>
            <a:r>
              <a:rPr lang="en-US" sz="2000" dirty="0" smtClean="0">
                <a:latin typeface="Arial"/>
                <a:cs typeface="Arial"/>
              </a:rPr>
              <a:t>But… easy to get to for students!</a:t>
            </a:r>
          </a:p>
          <a:p>
            <a:pPr lvl="1">
              <a:lnSpc>
                <a:spcPct val="140000"/>
              </a:lnSpc>
              <a:defRPr/>
            </a:pPr>
            <a:endParaRPr lang="en-US" sz="2000" dirty="0" smtClean="0">
              <a:latin typeface="Arial"/>
              <a:cs typeface="Arial"/>
            </a:endParaRPr>
          </a:p>
          <a:p>
            <a:pPr lvl="1">
              <a:lnSpc>
                <a:spcPct val="140000"/>
              </a:lnSpc>
              <a:defRPr/>
            </a:pPr>
            <a:endParaRPr lang="en-US" sz="2000" dirty="0" smtClean="0">
              <a:latin typeface="Arial"/>
              <a:cs typeface="Arial"/>
            </a:endParaRPr>
          </a:p>
          <a:p>
            <a:pPr lvl="1">
              <a:lnSpc>
                <a:spcPct val="140000"/>
              </a:lnSpc>
              <a:defRPr/>
            </a:pPr>
            <a:endParaRPr lang="en-US" sz="2000" dirty="0" smtClean="0">
              <a:latin typeface="Arial"/>
              <a:cs typeface="Arial"/>
            </a:endParaRPr>
          </a:p>
          <a:p>
            <a:pPr lvl="1">
              <a:lnSpc>
                <a:spcPct val="140000"/>
              </a:lnSpc>
              <a:defRPr/>
            </a:pPr>
            <a:endParaRPr lang="en-US" sz="2000" dirty="0" smtClean="0">
              <a:latin typeface="Arial"/>
              <a:cs typeface="Arial"/>
            </a:endParaRPr>
          </a:p>
          <a:p>
            <a:pPr>
              <a:lnSpc>
                <a:spcPct val="140000"/>
              </a:lnSpc>
              <a:defRPr/>
            </a:pPr>
            <a:endParaRPr lang="en-US" sz="2400" dirty="0">
              <a:latin typeface="Arial"/>
              <a:cs typeface="Arial"/>
            </a:endParaRPr>
          </a:p>
          <a:p>
            <a:pPr>
              <a:lnSpc>
                <a:spcPct val="140000"/>
              </a:lnSpc>
              <a:defRPr/>
            </a:pPr>
            <a:endParaRPr lang="en-US" sz="2400" dirty="0">
              <a:latin typeface="Arial"/>
              <a:cs typeface="Arial"/>
            </a:endParaRPr>
          </a:p>
          <a:p>
            <a:pPr>
              <a:lnSpc>
                <a:spcPct val="140000"/>
              </a:lnSpc>
              <a:defRPr/>
            </a:pPr>
            <a:endParaRPr lang="en-US" sz="2400" dirty="0">
              <a:latin typeface="Arial"/>
              <a:cs typeface="Arial"/>
            </a:endParaRPr>
          </a:p>
        </p:txBody>
      </p:sp>
      <p:pic>
        <p:nvPicPr>
          <p:cNvPr id="5" name="Picture 4" descr="Makapuu_Tidepools"/>
          <p:cNvPicPr>
            <a:picLocks noChangeAspect="1" noChangeArrowheads="1"/>
          </p:cNvPicPr>
          <p:nvPr/>
        </p:nvPicPr>
        <p:blipFill>
          <a:blip r:embed="rId3" cstate="email">
            <a:lum bright="8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715000" y="1752600"/>
            <a:ext cx="3175047" cy="4343400"/>
          </a:xfrm>
          <a:prstGeom prst="rect">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6" name="Rectangle 5"/>
          <p:cNvSpPr/>
          <p:nvPr/>
        </p:nvSpPr>
        <p:spPr>
          <a:xfrm>
            <a:off x="7543800" y="6096000"/>
            <a:ext cx="4572000" cy="261938"/>
          </a:xfrm>
          <a:prstGeom prst="rect">
            <a:avLst/>
          </a:prstGeom>
        </p:spPr>
        <p:txBody>
          <a:bodyPr>
            <a:spAutoFit/>
          </a:bodyPr>
          <a:lstStyle/>
          <a:p>
            <a:pPr>
              <a:defRPr/>
            </a:pPr>
            <a:r>
              <a:rPr lang="en-US" sz="1050" dirty="0" smtClean="0">
                <a:latin typeface="Arial"/>
                <a:cs typeface="Arial"/>
              </a:rPr>
              <a:t>Image </a:t>
            </a:r>
            <a:r>
              <a:rPr lang="en-US" sz="1050" dirty="0">
                <a:latin typeface="Arial"/>
                <a:cs typeface="Arial"/>
              </a:rPr>
              <a:t>by T. Erin Cox</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7409" name="Picture 5" descr="CpwithNiKMCB 011"/>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33363" y="1408113"/>
            <a:ext cx="4140200" cy="284003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7410" name="TextBox 6"/>
          <p:cNvSpPr txBox="1">
            <a:spLocks noChangeArrowheads="1"/>
          </p:cNvSpPr>
          <p:nvPr/>
        </p:nvSpPr>
        <p:spPr bwMode="auto">
          <a:xfrm>
            <a:off x="1082675" y="4683125"/>
            <a:ext cx="7162800" cy="11080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1435" tIns="45718" rIns="91435" bIns="45718">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sz="6600" b="1">
                <a:latin typeface="Arial" charset="0"/>
                <a:cs typeface="Arial" charset="0"/>
              </a:rPr>
              <a:t>‘</a:t>
            </a:r>
            <a:r>
              <a:rPr lang="en-US" altLang="ja-JP" sz="6600" b="1">
                <a:latin typeface="Arial" charset="0"/>
                <a:cs typeface="Arial" charset="0"/>
              </a:rPr>
              <a:t>Opihi vs. OPIHI</a:t>
            </a:r>
            <a:endParaRPr lang="en-US" sz="6600" b="1">
              <a:latin typeface="Arial" charset="0"/>
              <a:cs typeface="Arial" charset="0"/>
            </a:endParaRPr>
          </a:p>
        </p:txBody>
      </p:sp>
      <p:pic>
        <p:nvPicPr>
          <p:cNvPr id="17411" name="Picture 1"/>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603750" y="1393825"/>
            <a:ext cx="4403725" cy="285432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7412" name="Rectangle 4"/>
          <p:cNvSpPr>
            <a:spLocks noChangeArrowheads="1"/>
          </p:cNvSpPr>
          <p:nvPr/>
        </p:nvSpPr>
        <p:spPr bwMode="auto">
          <a:xfrm>
            <a:off x="233363" y="4248150"/>
            <a:ext cx="4572000" cy="2619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1435" tIns="45718" rIns="91435" bIns="45718">
            <a:spAutoFit/>
          </a:bodyPr>
          <a:lstStyle/>
          <a:p>
            <a:r>
              <a:rPr lang="en-US" sz="1100">
                <a:latin typeface="Arial" charset="0"/>
                <a:cs typeface="Arial" charset="0"/>
              </a:rPr>
              <a:t>Picture by Joanna Philippoff</a:t>
            </a:r>
          </a:p>
        </p:txBody>
      </p:sp>
      <p:sp>
        <p:nvSpPr>
          <p:cNvPr id="17413" name="Rectangle 5"/>
          <p:cNvSpPr>
            <a:spLocks noChangeArrowheads="1"/>
          </p:cNvSpPr>
          <p:nvPr/>
        </p:nvSpPr>
        <p:spPr bwMode="auto">
          <a:xfrm>
            <a:off x="4603750" y="4264025"/>
            <a:ext cx="4572000" cy="2619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1435" tIns="45718" rIns="91435" bIns="45718">
            <a:spAutoFit/>
          </a:bodyPr>
          <a:lstStyle/>
          <a:p>
            <a:r>
              <a:rPr lang="en-US" sz="1100">
                <a:latin typeface="Arial" charset="0"/>
                <a:cs typeface="Arial" charset="0"/>
              </a:rPr>
              <a:t>Picture by Ross Langston</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9153" name="Title 1"/>
          <p:cNvSpPr>
            <a:spLocks noGrp="1"/>
          </p:cNvSpPr>
          <p:nvPr>
            <p:ph type="title"/>
          </p:nvPr>
        </p:nvSpPr>
        <p:spPr>
          <a:xfrm>
            <a:off x="0" y="0"/>
            <a:ext cx="9144000" cy="1477963"/>
          </a:xfrm>
        </p:spPr>
        <p:txBody>
          <a:bodyPr/>
          <a:lstStyle/>
          <a:p>
            <a:pPr eaLnBrk="1" hangingPunct="1"/>
            <a:r>
              <a:rPr lang="en-US" sz="5400" b="1" dirty="0" smtClean="0">
                <a:solidFill>
                  <a:schemeClr val="tx1"/>
                </a:solidFill>
                <a:latin typeface="Arial" charset="0"/>
                <a:cs typeface="Arial" charset="0"/>
              </a:rPr>
              <a:t>OPIHI Goals</a:t>
            </a:r>
            <a:endParaRPr lang="en-US" sz="5400" b="1" dirty="0">
              <a:solidFill>
                <a:schemeClr val="tx1"/>
              </a:solidFill>
              <a:latin typeface="Arial" charset="0"/>
              <a:cs typeface="Arial" charset="0"/>
            </a:endParaRPr>
          </a:p>
        </p:txBody>
      </p:sp>
      <p:sp>
        <p:nvSpPr>
          <p:cNvPr id="49154" name="Content Placeholder 2"/>
          <p:cNvSpPr>
            <a:spLocks noGrp="1"/>
          </p:cNvSpPr>
          <p:nvPr>
            <p:ph idx="1"/>
          </p:nvPr>
        </p:nvSpPr>
        <p:spPr>
          <a:xfrm>
            <a:off x="-304800" y="1219200"/>
            <a:ext cx="6172200" cy="5105400"/>
          </a:xfrm>
        </p:spPr>
        <p:txBody>
          <a:bodyPr/>
          <a:lstStyle/>
          <a:p>
            <a:pPr eaLnBrk="1" hangingPunct="1">
              <a:lnSpc>
                <a:spcPct val="110000"/>
              </a:lnSpc>
              <a:buFontTx/>
              <a:buNone/>
            </a:pPr>
            <a:endParaRPr lang="en-US" sz="1400" b="1" dirty="0">
              <a:latin typeface="Arial" charset="0"/>
              <a:cs typeface="Arial" charset="0"/>
            </a:endParaRPr>
          </a:p>
          <a:p>
            <a:pPr lvl="1" eaLnBrk="1" hangingPunct="1">
              <a:lnSpc>
                <a:spcPct val="110000"/>
              </a:lnSpc>
              <a:buFont typeface="Arial" charset="0"/>
              <a:buChar char="•"/>
            </a:pPr>
            <a:r>
              <a:rPr lang="en-US" dirty="0" smtClean="0">
                <a:latin typeface="Arial" charset="0"/>
                <a:ea typeface="ＭＳ Ｐゴシック" charset="0"/>
                <a:cs typeface="Arial" charset="0"/>
              </a:rPr>
              <a:t>OPIHI is a real scientific research project to describe Hawai‘i’s rocky intertidal</a:t>
            </a:r>
            <a:endParaRPr lang="en-US" dirty="0">
              <a:latin typeface="Arial" charset="0"/>
              <a:ea typeface="ＭＳ Ｐゴシック" charset="0"/>
              <a:cs typeface="Arial" charset="0"/>
            </a:endParaRPr>
          </a:p>
          <a:p>
            <a:pPr lvl="1" eaLnBrk="1" hangingPunct="1">
              <a:lnSpc>
                <a:spcPct val="110000"/>
              </a:lnSpc>
              <a:buFontTx/>
              <a:buNone/>
            </a:pPr>
            <a:endParaRPr lang="en-US" sz="1400" dirty="0">
              <a:latin typeface="Arial" charset="0"/>
              <a:ea typeface="ＭＳ Ｐゴシック" charset="0"/>
              <a:cs typeface="Arial" charset="0"/>
            </a:endParaRPr>
          </a:p>
          <a:p>
            <a:pPr lvl="1" eaLnBrk="1" hangingPunct="1">
              <a:lnSpc>
                <a:spcPct val="110000"/>
              </a:lnSpc>
              <a:buFont typeface="Arial" charset="0"/>
              <a:buChar char="•"/>
            </a:pPr>
            <a:r>
              <a:rPr lang="en-US" dirty="0">
                <a:latin typeface="Arial" charset="0"/>
                <a:ea typeface="ＭＳ Ｐゴシック" charset="0"/>
                <a:cs typeface="Arial" charset="0"/>
              </a:rPr>
              <a:t>Scientists </a:t>
            </a:r>
            <a:r>
              <a:rPr lang="en-US" dirty="0" smtClean="0">
                <a:latin typeface="Arial" charset="0"/>
                <a:ea typeface="ＭＳ Ｐゴシック" charset="0"/>
                <a:cs typeface="Arial" charset="0"/>
              </a:rPr>
              <a:t>need student help to collect information about this area </a:t>
            </a:r>
          </a:p>
          <a:p>
            <a:pPr eaLnBrk="1" hangingPunct="1">
              <a:lnSpc>
                <a:spcPct val="110000"/>
              </a:lnSpc>
              <a:buFontTx/>
              <a:buNone/>
            </a:pPr>
            <a:endParaRPr lang="en-US" sz="1400" b="1" dirty="0" smtClean="0">
              <a:latin typeface="Arial" charset="0"/>
              <a:cs typeface="Arial" charset="0"/>
            </a:endParaRPr>
          </a:p>
          <a:p>
            <a:pPr lvl="1" eaLnBrk="1" hangingPunct="1">
              <a:lnSpc>
                <a:spcPct val="110000"/>
              </a:lnSpc>
              <a:buFont typeface="Arial" charset="0"/>
              <a:buChar char="•"/>
            </a:pPr>
            <a:r>
              <a:rPr lang="en-US" dirty="0" smtClean="0">
                <a:latin typeface="Arial" charset="0"/>
                <a:ea typeface="ＭＳ Ｐゴシック" charset="0"/>
                <a:cs typeface="Arial" charset="0"/>
              </a:rPr>
              <a:t>Scientific Goals: </a:t>
            </a:r>
          </a:p>
          <a:p>
            <a:pPr lvl="2" eaLnBrk="1" hangingPunct="1">
              <a:lnSpc>
                <a:spcPct val="110000"/>
              </a:lnSpc>
              <a:buFont typeface="Arial" charset="0"/>
              <a:buChar char="•"/>
            </a:pPr>
            <a:r>
              <a:rPr lang="en-US" dirty="0" smtClean="0">
                <a:latin typeface="Arial" charset="0"/>
                <a:ea typeface="ＭＳ Ｐゴシック" charset="0"/>
                <a:cs typeface="Arial" charset="0"/>
              </a:rPr>
              <a:t>Re-survey sites from 10 years ago</a:t>
            </a:r>
          </a:p>
          <a:p>
            <a:pPr lvl="2" eaLnBrk="1" hangingPunct="1">
              <a:lnSpc>
                <a:spcPct val="110000"/>
              </a:lnSpc>
              <a:buFont typeface="Arial" charset="0"/>
              <a:buChar char="•"/>
            </a:pPr>
            <a:r>
              <a:rPr lang="en-US" dirty="0" smtClean="0">
                <a:latin typeface="Arial" charset="0"/>
                <a:ea typeface="ＭＳ Ｐゴシック" charset="0"/>
                <a:cs typeface="Arial" charset="0"/>
              </a:rPr>
              <a:t>Expand to new areas</a:t>
            </a:r>
            <a:endParaRPr lang="en-US" sz="2800" dirty="0" smtClean="0">
              <a:latin typeface="Arial" charset="0"/>
              <a:ea typeface="ＭＳ Ｐゴシック" charset="0"/>
              <a:cs typeface="Arial" charset="0"/>
            </a:endParaRPr>
          </a:p>
          <a:p>
            <a:pPr marL="0" lvl="1" indent="0" eaLnBrk="1" hangingPunct="1">
              <a:lnSpc>
                <a:spcPct val="110000"/>
              </a:lnSpc>
              <a:buNone/>
            </a:pPr>
            <a:endParaRPr lang="en-US" b="1" dirty="0">
              <a:latin typeface="Arial" charset="0"/>
              <a:ea typeface="ＭＳ Ｐゴシック" charset="0"/>
              <a:cs typeface="Arial" charset="0"/>
            </a:endParaRPr>
          </a:p>
        </p:txBody>
      </p:sp>
      <p:pic>
        <p:nvPicPr>
          <p:cNvPr id="8" name="Picture 3"/>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943600" y="4114800"/>
            <a:ext cx="2946400" cy="2209800"/>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 name="Picture 3" descr="C:\Users\Jo\Documents\GK-12\OPIHI\Pictures\2007\Diamond Head VS April 19th 07\IMG_1820.JPG"/>
          <p:cNvPicPr>
            <a:picLocks noChangeAspect="1" noChangeArrowheads="1"/>
          </p:cNvPicPr>
          <p:nvPr/>
        </p:nvPicPr>
        <p:blipFill>
          <a:blip r:embed="rId4" cstate="email">
            <a:lum bright="16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943600" y="1676400"/>
            <a:ext cx="2946400" cy="2209800"/>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0" name="Rectangle 9"/>
          <p:cNvSpPr/>
          <p:nvPr/>
        </p:nvSpPr>
        <p:spPr>
          <a:xfrm>
            <a:off x="7772400" y="6367462"/>
            <a:ext cx="4572000" cy="261938"/>
          </a:xfrm>
          <a:prstGeom prst="rect">
            <a:avLst/>
          </a:prstGeom>
        </p:spPr>
        <p:txBody>
          <a:bodyPr>
            <a:spAutoFit/>
          </a:bodyPr>
          <a:lstStyle/>
          <a:p>
            <a:pPr>
              <a:defRPr/>
            </a:pPr>
            <a:r>
              <a:rPr lang="en-US" sz="1050" dirty="0" smtClean="0">
                <a:latin typeface="Arial"/>
                <a:cs typeface="Arial"/>
              </a:rPr>
              <a:t>Pictures by OPIHI</a:t>
            </a:r>
            <a:endParaRPr lang="en-US" sz="1050" dirty="0">
              <a:latin typeface="Arial"/>
              <a:cs typeface="Arial"/>
            </a:endParaRP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5298" name="Picture 5" descr="Macintosh HD:Users:joanna:Desktop:Screen Shot 2014-09-15 at 1.46.54 PM.png"/>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17221" y="990600"/>
            <a:ext cx="7917179" cy="557547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55297" name="Title 1"/>
          <p:cNvSpPr>
            <a:spLocks noGrp="1"/>
          </p:cNvSpPr>
          <p:nvPr>
            <p:ph type="title"/>
          </p:nvPr>
        </p:nvSpPr>
        <p:spPr>
          <a:xfrm>
            <a:off x="76200" y="76200"/>
            <a:ext cx="8991600" cy="1143000"/>
          </a:xfrm>
        </p:spPr>
        <p:txBody>
          <a:bodyPr/>
          <a:lstStyle/>
          <a:p>
            <a:r>
              <a:rPr lang="en-US" sz="4500" b="1" dirty="0" smtClean="0">
                <a:latin typeface="Arial" charset="0"/>
                <a:cs typeface="Arial" charset="0"/>
              </a:rPr>
              <a:t>2004–2007 OPIHI Locations</a:t>
            </a:r>
            <a:endParaRPr lang="en-US" sz="4500" b="1" dirty="0">
              <a:latin typeface="Arial" charset="0"/>
              <a:cs typeface="Arial" charset="0"/>
            </a:endParaRPr>
          </a:p>
        </p:txBody>
      </p:sp>
      <p:sp>
        <p:nvSpPr>
          <p:cNvPr id="7" name="Rectangle 6"/>
          <p:cNvSpPr/>
          <p:nvPr/>
        </p:nvSpPr>
        <p:spPr>
          <a:xfrm>
            <a:off x="7924800" y="6604000"/>
            <a:ext cx="3733800" cy="254000"/>
          </a:xfrm>
          <a:prstGeom prst="rect">
            <a:avLst/>
          </a:prstGeom>
        </p:spPr>
        <p:txBody>
          <a:bodyPr>
            <a:spAutoFit/>
          </a:bodyPr>
          <a:lstStyle/>
          <a:p>
            <a:pPr>
              <a:defRPr/>
            </a:pPr>
            <a:r>
              <a:rPr lang="en-US" sz="1050" dirty="0">
                <a:latin typeface="Arial"/>
                <a:cs typeface="Arial"/>
              </a:rPr>
              <a:t>(Cox. et al., 2013)</a:t>
            </a:r>
          </a:p>
        </p:txBody>
      </p:sp>
      <p:sp>
        <p:nvSpPr>
          <p:cNvPr id="55301" name="TextBox 5"/>
          <p:cNvSpPr txBox="1">
            <a:spLocks noChangeArrowheads="1"/>
          </p:cNvSpPr>
          <p:nvPr/>
        </p:nvSpPr>
        <p:spPr bwMode="auto">
          <a:xfrm>
            <a:off x="457200" y="3962400"/>
            <a:ext cx="34290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sz="1800">
                <a:solidFill>
                  <a:schemeClr val="bg1"/>
                </a:solidFill>
                <a:latin typeface="Ariel" charset="0"/>
                <a:cs typeface="Ariel" charset="0"/>
              </a:rPr>
              <a:t>Sand Island</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9" name="Title 1"/>
          <p:cNvSpPr txBox="1">
            <a:spLocks/>
          </p:cNvSpPr>
          <p:nvPr/>
        </p:nvSpPr>
        <p:spPr bwMode="auto">
          <a:xfrm>
            <a:off x="0" y="274638"/>
            <a:ext cx="91440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en-US" sz="6000" b="1" dirty="0" smtClean="0">
                <a:latin typeface="Arial" charset="0"/>
                <a:cs typeface="Arial" charset="0"/>
              </a:rPr>
              <a:t>Our Site</a:t>
            </a:r>
            <a:endParaRPr lang="en-US" sz="6000" b="1" dirty="0">
              <a:latin typeface="Arial" charset="0"/>
              <a:cs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5741869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3" name="Title 1"/>
          <p:cNvSpPr>
            <a:spLocks noGrp="1"/>
          </p:cNvSpPr>
          <p:nvPr>
            <p:ph type="title"/>
          </p:nvPr>
        </p:nvSpPr>
        <p:spPr>
          <a:xfrm>
            <a:off x="1371600" y="228600"/>
            <a:ext cx="9144000" cy="1143000"/>
          </a:xfrm>
        </p:spPr>
        <p:txBody>
          <a:bodyPr/>
          <a:lstStyle/>
          <a:p>
            <a:pPr eaLnBrk="1" hangingPunct="1"/>
            <a:r>
              <a:rPr lang="en-US" sz="6000" b="1" dirty="0" smtClean="0">
                <a:solidFill>
                  <a:schemeClr val="tx1"/>
                </a:solidFill>
                <a:latin typeface="Arial" charset="0"/>
                <a:cs typeface="Arial" charset="0"/>
              </a:rPr>
              <a:t>In Class</a:t>
            </a:r>
            <a:endParaRPr lang="en-US" sz="6000" b="1" dirty="0">
              <a:solidFill>
                <a:schemeClr val="tx1"/>
              </a:solidFill>
              <a:latin typeface="Arial" charset="0"/>
              <a:cs typeface="Arial" charset="0"/>
            </a:endParaRPr>
          </a:p>
        </p:txBody>
      </p:sp>
      <p:pic>
        <p:nvPicPr>
          <p:cNvPr id="59397" name="Picture 1029" descr="C:\Documents and Settings\Erin\Desktop\inclass.JPG"/>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04800" y="4626063"/>
            <a:ext cx="2667000" cy="2003337"/>
          </a:xfrm>
          <a:prstGeom prst="rect">
            <a:avLst/>
          </a:prstGeom>
          <a:noFill/>
          <a:ln w="2857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59398" name="Picture 2" descr="Screen Shot 2015-05-10 at 2.39.00 AM.png"/>
          <p:cNvPicPr>
            <a:picLocks noChangeAspect="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04800" y="435063"/>
            <a:ext cx="2667000" cy="1884720"/>
          </a:xfrm>
          <a:prstGeom prst="rect">
            <a:avLst/>
          </a:prstGeom>
          <a:noFill/>
          <a:ln w="2857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9"/>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04800" y="2568663"/>
            <a:ext cx="2667000" cy="1828800"/>
          </a:xfrm>
          <a:prstGeom prst="rect">
            <a:avLst/>
          </a:prstGeom>
          <a:noFill/>
          <a:ln w="28575" cmpd="sng">
            <a:solidFill>
              <a:schemeClr val="tx1"/>
            </a:solidFill>
            <a:miter lim="800000"/>
            <a:headEnd/>
            <a:tailEnd/>
          </a:ln>
        </p:spPr>
      </p:pic>
      <p:sp>
        <p:nvSpPr>
          <p:cNvPr id="11" name="Content Placeholder 2"/>
          <p:cNvSpPr>
            <a:spLocks noGrp="1"/>
          </p:cNvSpPr>
          <p:nvPr>
            <p:ph idx="1"/>
          </p:nvPr>
        </p:nvSpPr>
        <p:spPr>
          <a:xfrm>
            <a:off x="3276600" y="1066800"/>
            <a:ext cx="5867400" cy="1219200"/>
          </a:xfrm>
        </p:spPr>
        <p:txBody>
          <a:bodyPr/>
          <a:lstStyle/>
          <a:p>
            <a:pPr eaLnBrk="1" hangingPunct="1">
              <a:buFontTx/>
              <a:buNone/>
            </a:pPr>
            <a:endParaRPr lang="en-US" sz="2800" dirty="0">
              <a:latin typeface="Arial" charset="0"/>
              <a:cs typeface="Arial" charset="0"/>
            </a:endParaRPr>
          </a:p>
          <a:p>
            <a:pPr marL="0" lvl="1" indent="0" eaLnBrk="1" hangingPunct="1">
              <a:buNone/>
            </a:pPr>
            <a:r>
              <a:rPr lang="en-US" dirty="0" smtClean="0">
                <a:latin typeface="Arial" charset="0"/>
                <a:ea typeface="ＭＳ Ｐゴシック" charset="0"/>
                <a:cs typeface="Arial" charset="0"/>
              </a:rPr>
              <a:t>Learn methods for studying</a:t>
            </a:r>
          </a:p>
          <a:p>
            <a:pPr marL="457200" lvl="1" indent="-457200" eaLnBrk="1" hangingPunct="1"/>
            <a:r>
              <a:rPr lang="en-US" dirty="0" smtClean="0">
                <a:latin typeface="Arial" charset="0"/>
                <a:ea typeface="ＭＳ Ｐゴシック" charset="0"/>
                <a:cs typeface="Arial" charset="0"/>
              </a:rPr>
              <a:t>the abundance of organisms </a:t>
            </a:r>
          </a:p>
          <a:p>
            <a:pPr marL="457200" lvl="1" indent="-457200" eaLnBrk="1" hangingPunct="1"/>
            <a:r>
              <a:rPr lang="en-US" dirty="0" smtClean="0">
                <a:latin typeface="Arial" charset="0"/>
                <a:ea typeface="ＭＳ Ｐゴシック" charset="0"/>
                <a:cs typeface="Arial" charset="0"/>
              </a:rPr>
              <a:t>water quality</a:t>
            </a:r>
            <a:endParaRPr lang="en-US" dirty="0">
              <a:latin typeface="Arial" charset="0"/>
              <a:ea typeface="ＭＳ Ｐゴシック" charset="0"/>
              <a:cs typeface="Arial" charset="0"/>
            </a:endParaRPr>
          </a:p>
        </p:txBody>
      </p:sp>
      <p:sp>
        <p:nvSpPr>
          <p:cNvPr id="12" name="Content Placeholder 2"/>
          <p:cNvSpPr txBox="1">
            <a:spLocks/>
          </p:cNvSpPr>
          <p:nvPr/>
        </p:nvSpPr>
        <p:spPr bwMode="auto">
          <a:xfrm>
            <a:off x="3276600" y="2895600"/>
            <a:ext cx="5867400" cy="12192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buFontTx/>
              <a:buNone/>
            </a:pPr>
            <a:endParaRPr lang="en-US" sz="2800" dirty="0" smtClean="0">
              <a:latin typeface="Arial" charset="0"/>
              <a:cs typeface="Arial" charset="0"/>
            </a:endParaRPr>
          </a:p>
          <a:p>
            <a:pPr marL="0" lvl="1" indent="0" eaLnBrk="1" hangingPunct="1">
              <a:buFontTx/>
              <a:buNone/>
            </a:pPr>
            <a:r>
              <a:rPr lang="en-US" dirty="0" smtClean="0">
                <a:latin typeface="Arial" charset="0"/>
                <a:ea typeface="ＭＳ Ｐゴシック" charset="0"/>
                <a:cs typeface="Arial" charset="0"/>
              </a:rPr>
              <a:t>Practice identifying intertidal organisms</a:t>
            </a:r>
            <a:endParaRPr lang="en-US" dirty="0">
              <a:latin typeface="Arial" charset="0"/>
              <a:ea typeface="ＭＳ Ｐゴシック" charset="0"/>
              <a:cs typeface="Arial" charset="0"/>
            </a:endParaRPr>
          </a:p>
        </p:txBody>
      </p:sp>
      <p:pic>
        <p:nvPicPr>
          <p:cNvPr id="2" name="Picture 1" descr="IMG_4615.JPG"/>
          <p:cNvPicPr>
            <a:picLocks noChangeAspect="1"/>
          </p:cNvPicPr>
          <p:nvPr/>
        </p:nvPicPr>
        <p:blipFill rotWithShape="1">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a:xfrm>
            <a:off x="3276600" y="4648200"/>
            <a:ext cx="4114800" cy="2063750"/>
          </a:xfrm>
          <a:prstGeom prst="rect">
            <a:avLst/>
          </a:prstGeom>
          <a:ln w="28575" cmpd="sng">
            <a:solidFill>
              <a:schemeClr val="tx1"/>
            </a:solidFill>
          </a:ln>
        </p:spPr>
      </p:pic>
      <p:sp>
        <p:nvSpPr>
          <p:cNvPr id="14" name="Rectangle 13"/>
          <p:cNvSpPr/>
          <p:nvPr/>
        </p:nvSpPr>
        <p:spPr>
          <a:xfrm>
            <a:off x="7391400" y="6128519"/>
            <a:ext cx="1752600" cy="577081"/>
          </a:xfrm>
          <a:prstGeom prst="rect">
            <a:avLst/>
          </a:prstGeom>
        </p:spPr>
        <p:txBody>
          <a:bodyPr wrap="square">
            <a:spAutoFit/>
          </a:bodyPr>
          <a:lstStyle/>
          <a:p>
            <a:pPr>
              <a:defRPr/>
            </a:pPr>
            <a:r>
              <a:rPr lang="en-US" sz="1050" dirty="0" smtClean="0">
                <a:latin typeface="Arial"/>
                <a:cs typeface="Arial"/>
              </a:rPr>
              <a:t>Images by A. </a:t>
            </a:r>
            <a:r>
              <a:rPr lang="en-US" sz="1050" dirty="0" err="1" smtClean="0">
                <a:latin typeface="Arial"/>
                <a:cs typeface="Arial"/>
              </a:rPr>
              <a:t>Faucci</a:t>
            </a:r>
            <a:r>
              <a:rPr lang="en-US" sz="1050" dirty="0" smtClean="0">
                <a:latin typeface="Arial"/>
                <a:cs typeface="Arial"/>
              </a:rPr>
              <a:t>, K. </a:t>
            </a:r>
            <a:r>
              <a:rPr lang="en-US" sz="1050" dirty="0" err="1" smtClean="0">
                <a:latin typeface="Arial"/>
                <a:cs typeface="Arial"/>
              </a:rPr>
              <a:t>Longenecker</a:t>
            </a:r>
            <a:r>
              <a:rPr lang="en-US" sz="1050" dirty="0" smtClean="0">
                <a:latin typeface="Arial"/>
                <a:cs typeface="Arial"/>
              </a:rPr>
              <a:t>, J. Philippoff, K. </a:t>
            </a:r>
            <a:r>
              <a:rPr lang="en-US" sz="1050" dirty="0" err="1" smtClean="0">
                <a:latin typeface="Arial"/>
                <a:cs typeface="Arial"/>
              </a:rPr>
              <a:t>Seraphin</a:t>
            </a:r>
            <a:endParaRPr lang="en-US" sz="1050" dirty="0">
              <a:latin typeface="Arial"/>
              <a:cs typeface="Aria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57346" name="Picture 13" descr="C:\Documents and Settings\Erin\Desktop\IMG_6077_2 (2).JPG"/>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04800" y="2514600"/>
            <a:ext cx="2667000" cy="2000250"/>
          </a:xfrm>
          <a:prstGeom prst="rect">
            <a:avLst/>
          </a:prstGeom>
          <a:noFill/>
          <a:ln w="28575" cmpd="sng">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grpSp>
        <p:nvGrpSpPr>
          <p:cNvPr id="57347" name="Group 5"/>
          <p:cNvGrpSpPr>
            <a:grpSpLocks/>
          </p:cNvGrpSpPr>
          <p:nvPr/>
        </p:nvGrpSpPr>
        <p:grpSpPr bwMode="auto">
          <a:xfrm>
            <a:off x="304800" y="152400"/>
            <a:ext cx="2667000" cy="2209800"/>
            <a:chOff x="768" y="336"/>
            <a:chExt cx="3366" cy="2439"/>
          </a:xfrm>
        </p:grpSpPr>
        <p:pic>
          <p:nvPicPr>
            <p:cNvPr id="57355" name="Picture 3"/>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8" y="336"/>
              <a:ext cx="3366" cy="1269"/>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57356" name="Picture 4"/>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8" y="1584"/>
              <a:ext cx="3366" cy="1191"/>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grpSp>
      <p:pic>
        <p:nvPicPr>
          <p:cNvPr id="57348" name="Picture 10" descr="FT10015"/>
          <p:cNvPicPr>
            <a:picLocks noChangeAspect="1" noChangeArrowheads="1"/>
          </p:cNvPicPr>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276600" y="4705350"/>
            <a:ext cx="2667000" cy="2000250"/>
          </a:xfrm>
          <a:prstGeom prst="rect">
            <a:avLst/>
          </a:prstGeom>
          <a:noFill/>
          <a:ln w="28575" cmpd="sng">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57349" name="Title 1"/>
          <p:cNvSpPr txBox="1">
            <a:spLocks/>
          </p:cNvSpPr>
          <p:nvPr/>
        </p:nvSpPr>
        <p:spPr bwMode="auto">
          <a:xfrm>
            <a:off x="1524000" y="533400"/>
            <a:ext cx="91440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en-US" sz="6000" b="1" dirty="0">
                <a:latin typeface="Arial" charset="0"/>
                <a:cs typeface="Arial" charset="0"/>
              </a:rPr>
              <a:t>In the Field</a:t>
            </a:r>
          </a:p>
        </p:txBody>
      </p:sp>
      <p:sp>
        <p:nvSpPr>
          <p:cNvPr id="3" name="Rectangle 2"/>
          <p:cNvSpPr/>
          <p:nvPr/>
        </p:nvSpPr>
        <p:spPr>
          <a:xfrm>
            <a:off x="304800" y="152400"/>
            <a:ext cx="2667000" cy="2209800"/>
          </a:xfrm>
          <a:prstGeom prst="rect">
            <a:avLst/>
          </a:prstGeom>
          <a:noFill/>
          <a:ln w="28575" cmpd="sng">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Content Placeholder 2"/>
          <p:cNvSpPr txBox="1">
            <a:spLocks/>
          </p:cNvSpPr>
          <p:nvPr/>
        </p:nvSpPr>
        <p:spPr>
          <a:xfrm>
            <a:off x="3200400" y="838200"/>
            <a:ext cx="5867400" cy="12192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eaLnBrk="1" hangingPunct="1">
              <a:lnSpc>
                <a:spcPct val="120000"/>
              </a:lnSpc>
              <a:buFontTx/>
              <a:buNone/>
            </a:pPr>
            <a:endParaRPr lang="en-US" dirty="0" smtClean="0">
              <a:latin typeface="Arial" charset="0"/>
              <a:cs typeface="Arial" charset="0"/>
            </a:endParaRPr>
          </a:p>
          <a:p>
            <a:pPr marL="0" lvl="1" indent="0" eaLnBrk="1" hangingPunct="1">
              <a:lnSpc>
                <a:spcPct val="120000"/>
              </a:lnSpc>
              <a:buFontTx/>
              <a:buNone/>
            </a:pPr>
            <a:endParaRPr lang="en-US" sz="3200" dirty="0" smtClean="0">
              <a:latin typeface="Arial" charset="0"/>
              <a:ea typeface="ＭＳ Ｐゴシック" charset="0"/>
              <a:cs typeface="Arial" charset="0"/>
            </a:endParaRPr>
          </a:p>
          <a:p>
            <a:pPr marL="0" lvl="1" indent="0" eaLnBrk="1" hangingPunct="1">
              <a:lnSpc>
                <a:spcPct val="120000"/>
              </a:lnSpc>
              <a:buFontTx/>
              <a:buNone/>
            </a:pPr>
            <a:r>
              <a:rPr lang="en-US" sz="3200" dirty="0" smtClean="0">
                <a:latin typeface="Arial" charset="0"/>
                <a:ea typeface="ＭＳ Ｐゴシック" charset="0"/>
                <a:cs typeface="Arial" charset="0"/>
              </a:rPr>
              <a:t>Follow OPIHI protocol to collect data that can be shared with other students and scientists</a:t>
            </a:r>
          </a:p>
        </p:txBody>
      </p:sp>
      <p:pic>
        <p:nvPicPr>
          <p:cNvPr id="4" name="Picture 3" descr="IMG_4616.JPG"/>
          <p:cNvPicPr>
            <a:picLocks noChangeAspect="1"/>
          </p:cNvPicPr>
          <p:nvPr/>
        </p:nvPicPr>
        <p:blipFill>
          <a:blip r:embed="rId7"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tretch>
            <a:fillRect/>
          </a:stretch>
        </p:blipFill>
        <p:spPr>
          <a:xfrm>
            <a:off x="330200" y="4724400"/>
            <a:ext cx="2641600" cy="1981200"/>
          </a:xfrm>
          <a:prstGeom prst="rect">
            <a:avLst/>
          </a:prstGeom>
          <a:ln w="28575" cmpd="sng">
            <a:solidFill>
              <a:schemeClr val="tx1"/>
            </a:solidFill>
          </a:ln>
        </p:spPr>
      </p:pic>
      <p:pic>
        <p:nvPicPr>
          <p:cNvPr id="20" name="Picture 19"/>
          <p:cNvPicPr/>
          <p:nvPr/>
        </p:nvPicPr>
        <p:blipFill>
          <a:blip r:embed="rId8"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172200" y="4683760"/>
            <a:ext cx="2819400" cy="2021840"/>
          </a:xfrm>
          <a:prstGeom prst="rect">
            <a:avLst/>
          </a:prstGeom>
          <a:noFill/>
          <a:ln w="28575" cmpd="sng">
            <a:solidFill>
              <a:srgbClr val="000000"/>
            </a:solidFill>
            <a:miter lim="800000"/>
            <a:headEnd/>
            <a:tailEnd/>
          </a:ln>
        </p:spPr>
      </p:pic>
      <p:sp>
        <p:nvSpPr>
          <p:cNvPr id="21" name="Rectangle 20"/>
          <p:cNvSpPr/>
          <p:nvPr/>
        </p:nvSpPr>
        <p:spPr>
          <a:xfrm>
            <a:off x="5486400" y="4013284"/>
            <a:ext cx="3733800" cy="253916"/>
          </a:xfrm>
          <a:prstGeom prst="rect">
            <a:avLst/>
          </a:prstGeom>
        </p:spPr>
        <p:txBody>
          <a:bodyPr wrap="square">
            <a:spAutoFit/>
          </a:bodyPr>
          <a:lstStyle/>
          <a:p>
            <a:pPr>
              <a:defRPr/>
            </a:pPr>
            <a:r>
              <a:rPr lang="en-US" sz="1050" dirty="0" smtClean="0">
                <a:latin typeface="Arial"/>
                <a:cs typeface="Arial"/>
              </a:rPr>
              <a:t>Images by T. Erin Cox, K. </a:t>
            </a:r>
            <a:r>
              <a:rPr lang="en-US" sz="1050" dirty="0" err="1" smtClean="0">
                <a:latin typeface="Arial"/>
                <a:cs typeface="Arial"/>
              </a:rPr>
              <a:t>Seraphin</a:t>
            </a:r>
            <a:r>
              <a:rPr lang="en-US" sz="1050" dirty="0" smtClean="0">
                <a:latin typeface="Arial"/>
                <a:cs typeface="Arial"/>
              </a:rPr>
              <a:t>, R. Langston &amp; OPIHI</a:t>
            </a:r>
            <a:endParaRPr lang="en-US" sz="1050" dirty="0">
              <a:latin typeface="Arial"/>
              <a:cs typeface="Aria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txBox="1">
            <a:spLocks/>
          </p:cNvSpPr>
          <p:nvPr/>
        </p:nvSpPr>
        <p:spPr bwMode="auto">
          <a:xfrm>
            <a:off x="0" y="381000"/>
            <a:ext cx="91440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en-US" b="1" dirty="0" smtClean="0">
                <a:latin typeface="Arial" charset="0"/>
                <a:cs typeface="Arial" charset="0"/>
              </a:rPr>
              <a:t>Why is water quality important? </a:t>
            </a:r>
            <a:endParaRPr lang="en-US" b="1" dirty="0">
              <a:latin typeface="Arial" charset="0"/>
              <a:cs typeface="Arial" charset="0"/>
            </a:endParaRPr>
          </a:p>
        </p:txBody>
      </p:sp>
      <p:pic>
        <p:nvPicPr>
          <p:cNvPr id="7" name="Picture 2" descr="IMG_6105_2"/>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143000" y="4148889"/>
            <a:ext cx="3237508" cy="2286000"/>
          </a:xfrm>
          <a:prstGeom prst="rect">
            <a:avLst/>
          </a:prstGeom>
          <a:noFill/>
          <a:ln w="28575" cmpd="sng">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 name="Picture 7" descr="Sewage"/>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166734" y="1600201"/>
            <a:ext cx="3252866" cy="2362200"/>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9" name="Picture 8"/>
          <p:cNvPicPr>
            <a:picLocks noChangeAspect="1"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572000" y="1600199"/>
            <a:ext cx="3200400" cy="2369737"/>
          </a:xfrm>
          <a:prstGeom prst="rect">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Lst>
        </p:spPr>
      </p:pic>
      <p:sp>
        <p:nvSpPr>
          <p:cNvPr id="10" name="Rectangle 9"/>
          <p:cNvSpPr/>
          <p:nvPr/>
        </p:nvSpPr>
        <p:spPr>
          <a:xfrm>
            <a:off x="5715000" y="6604084"/>
            <a:ext cx="3733800" cy="253916"/>
          </a:xfrm>
          <a:prstGeom prst="rect">
            <a:avLst/>
          </a:prstGeom>
        </p:spPr>
        <p:txBody>
          <a:bodyPr wrap="square">
            <a:spAutoFit/>
          </a:bodyPr>
          <a:lstStyle/>
          <a:p>
            <a:pPr>
              <a:defRPr/>
            </a:pPr>
            <a:r>
              <a:rPr lang="en-US" sz="1050" dirty="0" smtClean="0">
                <a:latin typeface="Arial"/>
                <a:cs typeface="Arial"/>
              </a:rPr>
              <a:t>Images from presentations by T. </a:t>
            </a:r>
            <a:r>
              <a:rPr lang="en-US" sz="1050" dirty="0" err="1" smtClean="0">
                <a:latin typeface="Arial"/>
                <a:cs typeface="Arial"/>
              </a:rPr>
              <a:t>Weigner</a:t>
            </a:r>
            <a:r>
              <a:rPr lang="en-US" sz="1050" dirty="0" smtClean="0">
                <a:latin typeface="Arial"/>
                <a:cs typeface="Arial"/>
              </a:rPr>
              <a:t> &amp; H. Spalding</a:t>
            </a:r>
            <a:endParaRPr lang="en-US" sz="1050" dirty="0">
              <a:latin typeface="Arial"/>
              <a:cs typeface="Arial"/>
            </a:endParaRPr>
          </a:p>
        </p:txBody>
      </p:sp>
      <p:pic>
        <p:nvPicPr>
          <p:cNvPr id="11" name="Picture 10" descr="http://www.kohalacenter.org/Leaflet/Jun09/images/sedimentation.png"/>
          <p:cNvPicPr>
            <a:picLocks noChangeAspect="1" noChangeArrowheads="1"/>
          </p:cNvPicPr>
          <p:nvPr/>
        </p:nvPicPr>
        <p:blipFill rotWithShape="1">
          <a:blip r:embed="rId6"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bwMode="auto">
          <a:xfrm>
            <a:off x="4572001" y="4114800"/>
            <a:ext cx="3245556" cy="2374900"/>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2" name="TextBox 2"/>
          <p:cNvSpPr txBox="1">
            <a:spLocks noChangeArrowheads="1"/>
          </p:cNvSpPr>
          <p:nvPr/>
        </p:nvSpPr>
        <p:spPr bwMode="auto">
          <a:xfrm>
            <a:off x="6394356" y="6172200"/>
            <a:ext cx="1454244" cy="246221"/>
          </a:xfrm>
          <a:prstGeom prst="rect">
            <a:avLst/>
          </a:prstGeom>
          <a:noFill/>
          <a:ln>
            <a:noFill/>
          </a:ln>
        </p:spPr>
        <p:txBody>
          <a:bodyPr wrap="none">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sz="1000" dirty="0" err="1">
                <a:solidFill>
                  <a:schemeClr val="bg1"/>
                </a:solidFill>
                <a:latin typeface="Arial" charset="0"/>
                <a:cs typeface="Arial" charset="0"/>
              </a:rPr>
              <a:t>Pelekane</a:t>
            </a:r>
            <a:r>
              <a:rPr lang="en-US" sz="1000" dirty="0">
                <a:solidFill>
                  <a:schemeClr val="bg1"/>
                </a:solidFill>
                <a:latin typeface="Arial" charset="0"/>
                <a:cs typeface="Arial" charset="0"/>
              </a:rPr>
              <a:t> </a:t>
            </a:r>
            <a:r>
              <a:rPr lang="en-US" sz="1000" dirty="0" smtClean="0">
                <a:solidFill>
                  <a:schemeClr val="bg1"/>
                </a:solidFill>
                <a:latin typeface="Arial" charset="0"/>
                <a:cs typeface="Arial" charset="0"/>
              </a:rPr>
              <a:t>Bay, Hawai‘i</a:t>
            </a:r>
            <a:endParaRPr lang="en-US" sz="1000" dirty="0">
              <a:solidFill>
                <a:schemeClr val="bg1"/>
              </a:solidFill>
              <a:latin typeface="Arial" charset="0"/>
              <a:cs typeface="Arial" charset="0"/>
            </a:endParaRPr>
          </a:p>
        </p:txBody>
      </p:sp>
      <p:sp>
        <p:nvSpPr>
          <p:cNvPr id="13" name="TextBox 2"/>
          <p:cNvSpPr txBox="1">
            <a:spLocks noChangeArrowheads="1"/>
          </p:cNvSpPr>
          <p:nvPr/>
        </p:nvSpPr>
        <p:spPr bwMode="auto">
          <a:xfrm>
            <a:off x="2895600" y="6172200"/>
            <a:ext cx="1519980" cy="246221"/>
          </a:xfrm>
          <a:prstGeom prst="rect">
            <a:avLst/>
          </a:prstGeom>
          <a:noFill/>
          <a:ln>
            <a:noFill/>
          </a:ln>
        </p:spPr>
        <p:txBody>
          <a:bodyPr wrap="none">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sz="1000" dirty="0" err="1" smtClean="0">
                <a:solidFill>
                  <a:schemeClr val="bg1"/>
                </a:solidFill>
                <a:latin typeface="Arial" charset="0"/>
                <a:cs typeface="Arial" charset="0"/>
              </a:rPr>
              <a:t>Waipuilani</a:t>
            </a:r>
            <a:r>
              <a:rPr lang="en-US" sz="1000" dirty="0" smtClean="0">
                <a:solidFill>
                  <a:schemeClr val="bg1"/>
                </a:solidFill>
                <a:latin typeface="Arial" charset="0"/>
                <a:cs typeface="Arial" charset="0"/>
              </a:rPr>
              <a:t> Beach, Maui</a:t>
            </a:r>
            <a:endParaRPr lang="en-US" sz="1000" dirty="0">
              <a:solidFill>
                <a:schemeClr val="bg1"/>
              </a:solidFill>
              <a:latin typeface="Arial" charset="0"/>
              <a:cs typeface="Arial" charset="0"/>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29837977"/>
      </p:ext>
    </p:extLst>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6082" name="TextBox 1"/>
          <p:cNvSpPr txBox="1">
            <a:spLocks noChangeArrowheads="1"/>
          </p:cNvSpPr>
          <p:nvPr/>
        </p:nvSpPr>
        <p:spPr bwMode="auto">
          <a:xfrm>
            <a:off x="5135369" y="1447800"/>
            <a:ext cx="2941831" cy="207749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marL="342900" indent="-342900" eaLnBrk="1" hangingPunct="1">
              <a:buFont typeface="Arial"/>
              <a:buChar char="•"/>
            </a:pPr>
            <a:r>
              <a:rPr lang="en-US" sz="2400" dirty="0" smtClean="0">
                <a:latin typeface="Arial"/>
                <a:cs typeface="Arial"/>
              </a:rPr>
              <a:t>Human </a:t>
            </a:r>
            <a:r>
              <a:rPr lang="en-US" sz="2400" dirty="0">
                <a:latin typeface="Arial"/>
                <a:cs typeface="Arial"/>
              </a:rPr>
              <a:t>health</a:t>
            </a:r>
          </a:p>
          <a:p>
            <a:pPr marL="171450" indent="-171450" eaLnBrk="1" hangingPunct="1">
              <a:buFont typeface="Arial"/>
              <a:buChar char="•"/>
            </a:pPr>
            <a:endParaRPr lang="en-US" sz="1100" dirty="0">
              <a:latin typeface="Arial"/>
              <a:cs typeface="Arial"/>
            </a:endParaRPr>
          </a:p>
          <a:p>
            <a:pPr marL="342900" indent="-342900" eaLnBrk="1" hangingPunct="1">
              <a:buFont typeface="Arial"/>
              <a:buChar char="•"/>
            </a:pPr>
            <a:r>
              <a:rPr lang="en-US" sz="2400" dirty="0">
                <a:latin typeface="Arial"/>
                <a:cs typeface="Arial"/>
              </a:rPr>
              <a:t>Ecosystem health</a:t>
            </a:r>
          </a:p>
          <a:p>
            <a:pPr marL="171450" indent="-171450" eaLnBrk="1" hangingPunct="1">
              <a:buFont typeface="Arial"/>
              <a:buChar char="•"/>
            </a:pPr>
            <a:endParaRPr lang="en-US" sz="1100" dirty="0">
              <a:latin typeface="Arial"/>
              <a:cs typeface="Arial"/>
            </a:endParaRPr>
          </a:p>
          <a:p>
            <a:pPr marL="342900" indent="-342900" eaLnBrk="1" hangingPunct="1">
              <a:buFont typeface="Arial"/>
              <a:buChar char="•"/>
            </a:pPr>
            <a:r>
              <a:rPr lang="en-US" sz="2400" dirty="0">
                <a:latin typeface="Arial"/>
                <a:cs typeface="Arial"/>
              </a:rPr>
              <a:t>Economies</a:t>
            </a:r>
          </a:p>
          <a:p>
            <a:pPr marL="171450" indent="-171450" eaLnBrk="1" hangingPunct="1">
              <a:buFont typeface="Arial"/>
              <a:buChar char="•"/>
            </a:pPr>
            <a:endParaRPr lang="en-US" sz="1100" dirty="0">
              <a:latin typeface="Arial"/>
              <a:cs typeface="Arial"/>
            </a:endParaRPr>
          </a:p>
          <a:p>
            <a:pPr marL="342900" indent="-342900" eaLnBrk="1" hangingPunct="1">
              <a:buFont typeface="Arial"/>
              <a:buChar char="•"/>
            </a:pPr>
            <a:r>
              <a:rPr lang="en-US" sz="2400" dirty="0">
                <a:latin typeface="Arial"/>
                <a:cs typeface="Arial"/>
              </a:rPr>
              <a:t>Culture</a:t>
            </a:r>
          </a:p>
        </p:txBody>
      </p:sp>
      <p:sp>
        <p:nvSpPr>
          <p:cNvPr id="8" name="Title 1"/>
          <p:cNvSpPr txBox="1">
            <a:spLocks/>
          </p:cNvSpPr>
          <p:nvPr/>
        </p:nvSpPr>
        <p:spPr bwMode="auto">
          <a:xfrm>
            <a:off x="0" y="274638"/>
            <a:ext cx="91440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en-US" b="1" dirty="0" smtClean="0">
                <a:latin typeface="Arial" charset="0"/>
                <a:cs typeface="Arial" charset="0"/>
              </a:rPr>
              <a:t>Water quality is important </a:t>
            </a:r>
            <a:endParaRPr lang="en-US" b="1" dirty="0">
              <a:latin typeface="Arial" charset="0"/>
              <a:cs typeface="Arial" charset="0"/>
            </a:endParaRPr>
          </a:p>
        </p:txBody>
      </p:sp>
      <p:pic>
        <p:nvPicPr>
          <p:cNvPr id="9" name="Picture 2" descr="C:\Users\Public\Documents\My Research\Grants &amp; Jobs\Bot_350_Lecturer\Lectures\Lecture 10_Native and Invasive Algae\l42-harvesting-limu.jpg"/>
          <p:cNvPicPr>
            <a:picLocks noChangeAspect="1" noChangeArrowheads="1"/>
          </p:cNvPicPr>
          <p:nvPr/>
        </p:nvPicPr>
        <p:blipFill rotWithShape="1">
          <a:blip r:embed="rId3" cstate="screen">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bwMode="auto">
          <a:xfrm>
            <a:off x="1543756" y="1512984"/>
            <a:ext cx="3028244" cy="2239640"/>
          </a:xfrm>
          <a:prstGeom prst="rect">
            <a:avLst/>
          </a:prstGeom>
          <a:noFill/>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5" descr="kappaphycus overgrow reef"/>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600200" y="4103784"/>
            <a:ext cx="2971934" cy="1992216"/>
          </a:xfrm>
          <a:prstGeom prst="rect">
            <a:avLst/>
          </a:prstGeom>
          <a:noFill/>
          <a:ln w="28575" cmpd="sng">
            <a:solidFill>
              <a:schemeClr val="tx1"/>
            </a:solid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1" name="Rectangle 10"/>
          <p:cNvSpPr/>
          <p:nvPr/>
        </p:nvSpPr>
        <p:spPr>
          <a:xfrm>
            <a:off x="6781800" y="6595617"/>
            <a:ext cx="3733800" cy="253916"/>
          </a:xfrm>
          <a:prstGeom prst="rect">
            <a:avLst/>
          </a:prstGeom>
        </p:spPr>
        <p:txBody>
          <a:bodyPr wrap="square">
            <a:spAutoFit/>
          </a:bodyPr>
          <a:lstStyle/>
          <a:p>
            <a:pPr>
              <a:defRPr/>
            </a:pPr>
            <a:r>
              <a:rPr lang="en-US" sz="1050" dirty="0" smtClean="0">
                <a:latin typeface="Arial"/>
                <a:cs typeface="Arial"/>
              </a:rPr>
              <a:t>Images from presentation H. Spalding</a:t>
            </a:r>
            <a:endParaRPr lang="en-US" sz="1050" dirty="0">
              <a:latin typeface="Arial"/>
              <a:cs typeface="Arial"/>
            </a:endParaRPr>
          </a:p>
        </p:txBody>
      </p:sp>
      <p:sp>
        <p:nvSpPr>
          <p:cNvPr id="12" name="Rectangle 11"/>
          <p:cNvSpPr/>
          <p:nvPr/>
        </p:nvSpPr>
        <p:spPr>
          <a:xfrm>
            <a:off x="1524000" y="6172200"/>
            <a:ext cx="3733800" cy="461665"/>
          </a:xfrm>
          <a:prstGeom prst="rect">
            <a:avLst/>
          </a:prstGeom>
          <a:ln>
            <a:noFill/>
          </a:ln>
        </p:spPr>
        <p:txBody>
          <a:bodyPr wrap="square">
            <a:spAutoFit/>
          </a:bodyPr>
          <a:lstStyle/>
          <a:p>
            <a:pPr>
              <a:defRPr/>
            </a:pPr>
            <a:r>
              <a:rPr lang="en-US" altLang="en-US" sz="1200" dirty="0" smtClean="0">
                <a:latin typeface="Arial"/>
                <a:cs typeface="Arial"/>
              </a:rPr>
              <a:t>The red </a:t>
            </a:r>
            <a:r>
              <a:rPr lang="en-US" altLang="en-US" sz="1200" dirty="0">
                <a:latin typeface="Arial"/>
                <a:cs typeface="Arial"/>
              </a:rPr>
              <a:t>algae </a:t>
            </a:r>
            <a:r>
              <a:rPr lang="en-US" altLang="en-US" sz="1200" i="1" dirty="0" err="1">
                <a:latin typeface="Arial"/>
                <a:cs typeface="Arial"/>
              </a:rPr>
              <a:t>Kappaphycus</a:t>
            </a:r>
            <a:r>
              <a:rPr lang="en-US" altLang="en-US" sz="1200" i="1" dirty="0">
                <a:latin typeface="Arial"/>
                <a:cs typeface="Arial"/>
              </a:rPr>
              <a:t> </a:t>
            </a:r>
            <a:r>
              <a:rPr lang="en-US" altLang="en-US" sz="1200" dirty="0">
                <a:latin typeface="Arial"/>
                <a:cs typeface="Arial"/>
              </a:rPr>
              <a:t>and </a:t>
            </a:r>
            <a:r>
              <a:rPr lang="en-US" altLang="en-US" sz="1200" i="1" dirty="0" err="1">
                <a:latin typeface="Arial"/>
                <a:cs typeface="Arial"/>
              </a:rPr>
              <a:t>Eucheuma</a:t>
            </a:r>
            <a:r>
              <a:rPr lang="en-US" altLang="en-US" sz="1200" i="1" dirty="0">
                <a:latin typeface="Arial"/>
                <a:cs typeface="Arial"/>
              </a:rPr>
              <a:t> </a:t>
            </a:r>
            <a:br>
              <a:rPr lang="en-US" altLang="en-US" sz="1200" i="1" dirty="0">
                <a:latin typeface="Arial"/>
                <a:cs typeface="Arial"/>
              </a:rPr>
            </a:br>
            <a:r>
              <a:rPr lang="en-US" altLang="en-US" sz="1200" dirty="0">
                <a:latin typeface="Arial"/>
                <a:cs typeface="Arial"/>
              </a:rPr>
              <a:t>overgrowing coral in </a:t>
            </a:r>
            <a:r>
              <a:rPr lang="en-US" altLang="en-US" sz="1200" dirty="0" err="1">
                <a:latin typeface="Arial"/>
                <a:cs typeface="Arial"/>
              </a:rPr>
              <a:t>Kane‘ohe</a:t>
            </a:r>
            <a:r>
              <a:rPr lang="en-US" altLang="en-US" sz="1200" dirty="0">
                <a:latin typeface="Arial"/>
                <a:cs typeface="Arial"/>
              </a:rPr>
              <a:t> Bay</a:t>
            </a:r>
            <a:r>
              <a:rPr lang="en-US" altLang="en-US" sz="1200" i="1" dirty="0">
                <a:latin typeface="Arial"/>
                <a:cs typeface="Arial"/>
              </a:rPr>
              <a:t> </a:t>
            </a:r>
            <a:endParaRPr lang="en-US" sz="1200" dirty="0">
              <a:latin typeface="Arial"/>
              <a:cs typeface="Arial"/>
            </a:endParaRPr>
          </a:p>
        </p:txBody>
      </p:sp>
      <p:sp>
        <p:nvSpPr>
          <p:cNvPr id="13" name="Title 1"/>
          <p:cNvSpPr txBox="1">
            <a:spLocks/>
          </p:cNvSpPr>
          <p:nvPr/>
        </p:nvSpPr>
        <p:spPr bwMode="auto">
          <a:xfrm>
            <a:off x="4724400" y="3810000"/>
            <a:ext cx="91440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sz="2400" b="1" dirty="0" smtClean="0">
                <a:latin typeface="Arial" charset="0"/>
                <a:cs typeface="Arial" charset="0"/>
              </a:rPr>
              <a:t>OPIHI</a:t>
            </a:r>
            <a:r>
              <a:rPr lang="en-US" sz="2400" b="1" dirty="0">
                <a:latin typeface="Arial" charset="0"/>
                <a:cs typeface="Arial" charset="0"/>
              </a:rPr>
              <a:t> </a:t>
            </a:r>
            <a:r>
              <a:rPr lang="en-US" sz="2400" b="1" dirty="0" smtClean="0">
                <a:latin typeface="Arial" charset="0"/>
                <a:cs typeface="Arial" charset="0"/>
              </a:rPr>
              <a:t>Focuses on:</a:t>
            </a:r>
            <a:endParaRPr lang="en-US" sz="2400" b="1" dirty="0">
              <a:latin typeface="Arial" charset="0"/>
              <a:cs typeface="Arial" charset="0"/>
            </a:endParaRPr>
          </a:p>
        </p:txBody>
      </p:sp>
      <p:sp>
        <p:nvSpPr>
          <p:cNvPr id="14" name="TextBox 1"/>
          <p:cNvSpPr txBox="1">
            <a:spLocks noChangeArrowheads="1"/>
          </p:cNvSpPr>
          <p:nvPr/>
        </p:nvSpPr>
        <p:spPr bwMode="auto">
          <a:xfrm>
            <a:off x="5029200" y="4471785"/>
            <a:ext cx="2993127" cy="185281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marL="342900" indent="-342900" eaLnBrk="1" hangingPunct="1">
              <a:lnSpc>
                <a:spcPct val="120000"/>
              </a:lnSpc>
              <a:buFont typeface="Arial"/>
              <a:buChar char="•"/>
            </a:pPr>
            <a:r>
              <a:rPr lang="en-US" sz="2400" dirty="0" smtClean="0">
                <a:latin typeface="Arial"/>
                <a:cs typeface="Arial"/>
              </a:rPr>
              <a:t>Temperature</a:t>
            </a:r>
          </a:p>
          <a:p>
            <a:pPr marL="342900" indent="-342900" eaLnBrk="1" hangingPunct="1">
              <a:lnSpc>
                <a:spcPct val="120000"/>
              </a:lnSpc>
              <a:buFont typeface="Arial"/>
              <a:buChar char="•"/>
            </a:pPr>
            <a:r>
              <a:rPr lang="en-US" sz="2400" dirty="0" smtClean="0">
                <a:latin typeface="Arial"/>
                <a:cs typeface="Arial"/>
              </a:rPr>
              <a:t>Salinity</a:t>
            </a:r>
          </a:p>
          <a:p>
            <a:pPr marL="342900" indent="-342900" eaLnBrk="1" hangingPunct="1">
              <a:lnSpc>
                <a:spcPct val="120000"/>
              </a:lnSpc>
              <a:buFont typeface="Arial"/>
              <a:buChar char="•"/>
            </a:pPr>
            <a:r>
              <a:rPr lang="en-US" sz="2400" dirty="0" smtClean="0">
                <a:latin typeface="Arial"/>
                <a:cs typeface="Arial"/>
              </a:rPr>
              <a:t>Dissolved Oxygen</a:t>
            </a:r>
          </a:p>
          <a:p>
            <a:pPr marL="342900" indent="-342900" eaLnBrk="1" hangingPunct="1">
              <a:lnSpc>
                <a:spcPct val="120000"/>
              </a:lnSpc>
              <a:buFont typeface="Arial"/>
              <a:buChar char="•"/>
            </a:pPr>
            <a:r>
              <a:rPr lang="en-US" sz="2400" dirty="0" smtClean="0">
                <a:latin typeface="Arial"/>
                <a:cs typeface="Arial"/>
              </a:rPr>
              <a:t>Turbidity</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761197290"/>
      </p:ext>
    </p:extLst>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itle 1"/>
          <p:cNvSpPr>
            <a:spLocks noGrp="1"/>
          </p:cNvSpPr>
          <p:nvPr>
            <p:ph type="title"/>
          </p:nvPr>
        </p:nvSpPr>
        <p:spPr>
          <a:xfrm>
            <a:off x="304800" y="304800"/>
            <a:ext cx="8610600" cy="1143000"/>
          </a:xfrm>
        </p:spPr>
        <p:txBody>
          <a:bodyPr>
            <a:normAutofit fontScale="90000"/>
          </a:bodyPr>
          <a:lstStyle/>
          <a:p>
            <a:r>
              <a:rPr lang="en-US" b="1" dirty="0" smtClean="0">
                <a:latin typeface="Arial" charset="0"/>
                <a:cs typeface="Arial" charset="0"/>
              </a:rPr>
              <a:t>Temperature: </a:t>
            </a:r>
            <a:r>
              <a:rPr lang="en-US" b="1" dirty="0">
                <a:latin typeface="Arial" charset="0"/>
                <a:cs typeface="Arial" charset="0"/>
              </a:rPr>
              <a:t/>
            </a:r>
            <a:br>
              <a:rPr lang="en-US" b="1" dirty="0">
                <a:latin typeface="Arial" charset="0"/>
                <a:cs typeface="Arial" charset="0"/>
              </a:rPr>
            </a:br>
            <a:r>
              <a:rPr lang="en-US" sz="3100" dirty="0">
                <a:latin typeface="Arial" charset="0"/>
                <a:cs typeface="Arial" charset="0"/>
              </a:rPr>
              <a:t>Measure of </a:t>
            </a:r>
            <a:r>
              <a:rPr lang="en-US" sz="3100" dirty="0" smtClean="0">
                <a:latin typeface="Arial" charset="0"/>
                <a:cs typeface="Arial" charset="0"/>
              </a:rPr>
              <a:t>the average kinetic energy of molecules </a:t>
            </a:r>
            <a:endParaRPr lang="en-US" sz="3100" dirty="0">
              <a:latin typeface="Arial" charset="0"/>
              <a:cs typeface="Arial" charset="0"/>
            </a:endParaRPr>
          </a:p>
        </p:txBody>
      </p:sp>
      <p:pic>
        <p:nvPicPr>
          <p:cNvPr id="6" name="Picture 5"/>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648200" y="2133600"/>
            <a:ext cx="4267200" cy="2895600"/>
          </a:xfrm>
          <a:prstGeom prst="rect">
            <a:avLst/>
          </a:prstGeom>
          <a:noFill/>
          <a:ln w="28575" cmpd="sng">
            <a:solidFill>
              <a:schemeClr val="tx1"/>
            </a:solidFill>
            <a:miter lim="800000"/>
            <a:headEnd/>
            <a:tailEnd/>
          </a:ln>
        </p:spPr>
      </p:pic>
      <p:sp>
        <p:nvSpPr>
          <p:cNvPr id="7" name="Title 1"/>
          <p:cNvSpPr txBox="1">
            <a:spLocks/>
          </p:cNvSpPr>
          <p:nvPr/>
        </p:nvSpPr>
        <p:spPr bwMode="auto">
          <a:xfrm>
            <a:off x="685800" y="5486400"/>
            <a:ext cx="80010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100" dirty="0" smtClean="0">
                <a:latin typeface="Arial" charset="0"/>
                <a:cs typeface="Arial" charset="0"/>
              </a:rPr>
              <a:t>What factors might affect </a:t>
            </a:r>
            <a:r>
              <a:rPr lang="en-US" sz="3100" b="1" u="sng" dirty="0" smtClean="0">
                <a:latin typeface="Arial" charset="0"/>
                <a:cs typeface="Arial" charset="0"/>
              </a:rPr>
              <a:t>temperature</a:t>
            </a:r>
            <a:r>
              <a:rPr lang="en-US" sz="3100" dirty="0" smtClean="0">
                <a:latin typeface="Arial" charset="0"/>
                <a:cs typeface="Arial" charset="0"/>
              </a:rPr>
              <a:t> in the intertidal?</a:t>
            </a:r>
            <a:endParaRPr lang="en-US" sz="3100" dirty="0">
              <a:latin typeface="Arial" charset="0"/>
              <a:cs typeface="Arial" charset="0"/>
            </a:endParaRPr>
          </a:p>
        </p:txBody>
      </p:sp>
      <p:sp>
        <p:nvSpPr>
          <p:cNvPr id="5" name="Rectangle 4"/>
          <p:cNvSpPr/>
          <p:nvPr/>
        </p:nvSpPr>
        <p:spPr>
          <a:xfrm>
            <a:off x="7543800" y="6553200"/>
            <a:ext cx="3733800" cy="253916"/>
          </a:xfrm>
          <a:prstGeom prst="rect">
            <a:avLst/>
          </a:prstGeom>
        </p:spPr>
        <p:txBody>
          <a:bodyPr wrap="square">
            <a:spAutoFit/>
          </a:bodyPr>
          <a:lstStyle/>
          <a:p>
            <a:pPr>
              <a:defRPr/>
            </a:pPr>
            <a:r>
              <a:rPr lang="en-US" sz="1050" dirty="0" smtClean="0">
                <a:latin typeface="Arial"/>
                <a:cs typeface="Arial"/>
              </a:rPr>
              <a:t>Image from K. </a:t>
            </a:r>
            <a:r>
              <a:rPr lang="en-US" sz="1050" dirty="0" err="1" smtClean="0">
                <a:latin typeface="Arial"/>
                <a:cs typeface="Arial"/>
              </a:rPr>
              <a:t>Seraphin</a:t>
            </a:r>
            <a:endParaRPr lang="en-US" sz="1050" dirty="0">
              <a:latin typeface="Arial"/>
              <a:cs typeface="Arial"/>
            </a:endParaRPr>
          </a:p>
        </p:txBody>
      </p:sp>
      <p:pic>
        <p:nvPicPr>
          <p:cNvPr id="8" name="Picture 7"/>
          <p:cNvPicPr/>
          <p:nvPr/>
        </p:nvPicPr>
        <p:blipFill rotWithShape="1">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p:blipFill>
        <p:spPr bwMode="auto">
          <a:xfrm>
            <a:off x="304800" y="2133600"/>
            <a:ext cx="4148455" cy="2918178"/>
          </a:xfrm>
          <a:prstGeom prst="rect">
            <a:avLst/>
          </a:prstGeom>
          <a:noFill/>
          <a:ln w="28575" cmpd="sng">
            <a:solidFill>
              <a:schemeClr val="tx1"/>
            </a:solid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00276874"/>
      </p:ext>
    </p:extLst>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itle 1"/>
          <p:cNvSpPr>
            <a:spLocks noGrp="1"/>
          </p:cNvSpPr>
          <p:nvPr>
            <p:ph type="title"/>
          </p:nvPr>
        </p:nvSpPr>
        <p:spPr>
          <a:xfrm>
            <a:off x="609600" y="457200"/>
            <a:ext cx="8001000" cy="1143000"/>
          </a:xfrm>
        </p:spPr>
        <p:txBody>
          <a:bodyPr>
            <a:normAutofit fontScale="90000"/>
          </a:bodyPr>
          <a:lstStyle/>
          <a:p>
            <a:r>
              <a:rPr lang="en-US" b="1" dirty="0" smtClean="0">
                <a:latin typeface="Arial" charset="0"/>
                <a:cs typeface="Arial" charset="0"/>
              </a:rPr>
              <a:t>Salinity: </a:t>
            </a:r>
            <a:r>
              <a:rPr lang="en-US" b="1" dirty="0">
                <a:latin typeface="Arial" charset="0"/>
                <a:cs typeface="Arial" charset="0"/>
              </a:rPr>
              <a:t/>
            </a:r>
            <a:br>
              <a:rPr lang="en-US" b="1" dirty="0">
                <a:latin typeface="Arial" charset="0"/>
                <a:cs typeface="Arial" charset="0"/>
              </a:rPr>
            </a:br>
            <a:r>
              <a:rPr lang="en-US" sz="3100" dirty="0">
                <a:latin typeface="Arial" charset="0"/>
                <a:cs typeface="Arial" charset="0"/>
              </a:rPr>
              <a:t>Measure of </a:t>
            </a:r>
            <a:r>
              <a:rPr lang="en-US" sz="3100" dirty="0" smtClean="0">
                <a:latin typeface="Arial" charset="0"/>
                <a:cs typeface="Arial" charset="0"/>
              </a:rPr>
              <a:t>the amount of dissolved salt in water</a:t>
            </a:r>
            <a:endParaRPr lang="en-US" sz="3100" dirty="0">
              <a:latin typeface="Arial" charset="0"/>
              <a:cs typeface="Arial" charset="0"/>
            </a:endParaRPr>
          </a:p>
        </p:txBody>
      </p:sp>
      <p:sp>
        <p:nvSpPr>
          <p:cNvPr id="7" name="Title 1"/>
          <p:cNvSpPr txBox="1">
            <a:spLocks/>
          </p:cNvSpPr>
          <p:nvPr/>
        </p:nvSpPr>
        <p:spPr bwMode="auto">
          <a:xfrm>
            <a:off x="685800" y="5486400"/>
            <a:ext cx="80010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100" dirty="0" smtClean="0">
                <a:latin typeface="Arial" charset="0"/>
                <a:cs typeface="Arial" charset="0"/>
              </a:rPr>
              <a:t>What factors might affect </a:t>
            </a:r>
            <a:r>
              <a:rPr lang="en-US" sz="3100" b="1" u="sng" dirty="0" smtClean="0">
                <a:latin typeface="Arial" charset="0"/>
                <a:cs typeface="Arial" charset="0"/>
              </a:rPr>
              <a:t>salinity</a:t>
            </a:r>
            <a:r>
              <a:rPr lang="en-US" sz="3100" dirty="0" smtClean="0">
                <a:latin typeface="Arial" charset="0"/>
                <a:cs typeface="Arial" charset="0"/>
              </a:rPr>
              <a:t> in the intertidal?</a:t>
            </a:r>
            <a:endParaRPr lang="en-US" sz="3100" dirty="0">
              <a:latin typeface="Arial" charset="0"/>
              <a:cs typeface="Arial" charset="0"/>
            </a:endParaRPr>
          </a:p>
        </p:txBody>
      </p:sp>
      <p:sp>
        <p:nvSpPr>
          <p:cNvPr id="6" name="Rectangle 5"/>
          <p:cNvSpPr/>
          <p:nvPr/>
        </p:nvSpPr>
        <p:spPr>
          <a:xfrm>
            <a:off x="7543800" y="6553200"/>
            <a:ext cx="3733800" cy="253916"/>
          </a:xfrm>
          <a:prstGeom prst="rect">
            <a:avLst/>
          </a:prstGeom>
        </p:spPr>
        <p:txBody>
          <a:bodyPr wrap="square">
            <a:spAutoFit/>
          </a:bodyPr>
          <a:lstStyle/>
          <a:p>
            <a:pPr>
              <a:defRPr/>
            </a:pPr>
            <a:r>
              <a:rPr lang="en-US" sz="1050" dirty="0" smtClean="0">
                <a:latin typeface="Arial"/>
                <a:cs typeface="Arial"/>
              </a:rPr>
              <a:t>Image from K. </a:t>
            </a:r>
            <a:r>
              <a:rPr lang="en-US" sz="1050" dirty="0" err="1" smtClean="0">
                <a:latin typeface="Arial"/>
                <a:cs typeface="Arial"/>
              </a:rPr>
              <a:t>Seraphin</a:t>
            </a:r>
            <a:endParaRPr lang="en-US" sz="1050" dirty="0">
              <a:latin typeface="Arial"/>
              <a:cs typeface="Arial"/>
            </a:endParaRPr>
          </a:p>
        </p:txBody>
      </p:sp>
      <p:pic>
        <p:nvPicPr>
          <p:cNvPr id="8" name="Picture 7"/>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905000" y="1676400"/>
            <a:ext cx="5486400" cy="3733800"/>
          </a:xfrm>
          <a:prstGeom prst="rect">
            <a:avLst/>
          </a:prstGeom>
          <a:noFill/>
          <a:ln w="28575" cmpd="sng">
            <a:solidFill>
              <a:schemeClr val="tx1"/>
            </a:solid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662746762"/>
      </p:ext>
    </p:extLst>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itle 1"/>
          <p:cNvSpPr>
            <a:spLocks noGrp="1"/>
          </p:cNvSpPr>
          <p:nvPr>
            <p:ph type="title"/>
          </p:nvPr>
        </p:nvSpPr>
        <p:spPr>
          <a:xfrm>
            <a:off x="609600" y="457200"/>
            <a:ext cx="8001000" cy="1143000"/>
          </a:xfrm>
        </p:spPr>
        <p:txBody>
          <a:bodyPr>
            <a:normAutofit fontScale="90000"/>
          </a:bodyPr>
          <a:lstStyle/>
          <a:p>
            <a:r>
              <a:rPr lang="en-US" b="1" dirty="0" smtClean="0">
                <a:latin typeface="Arial" charset="0"/>
                <a:cs typeface="Arial" charset="0"/>
              </a:rPr>
              <a:t>Dissolved Oxygen: </a:t>
            </a:r>
            <a:r>
              <a:rPr lang="en-US" b="1" dirty="0">
                <a:latin typeface="Arial" charset="0"/>
                <a:cs typeface="Arial" charset="0"/>
              </a:rPr>
              <a:t/>
            </a:r>
            <a:br>
              <a:rPr lang="en-US" b="1" dirty="0">
                <a:latin typeface="Arial" charset="0"/>
                <a:cs typeface="Arial" charset="0"/>
              </a:rPr>
            </a:br>
            <a:r>
              <a:rPr lang="en-US" sz="3100" dirty="0" smtClean="0">
                <a:latin typeface="Arial" charset="0"/>
                <a:cs typeface="Arial" charset="0"/>
              </a:rPr>
              <a:t>Oxygen gas dissolved in water</a:t>
            </a:r>
            <a:endParaRPr lang="en-US" sz="3100" dirty="0">
              <a:latin typeface="Arial" charset="0"/>
              <a:cs typeface="Arial" charset="0"/>
            </a:endParaRPr>
          </a:p>
        </p:txBody>
      </p:sp>
      <p:sp>
        <p:nvSpPr>
          <p:cNvPr id="7" name="Title 1"/>
          <p:cNvSpPr txBox="1">
            <a:spLocks/>
          </p:cNvSpPr>
          <p:nvPr/>
        </p:nvSpPr>
        <p:spPr bwMode="auto">
          <a:xfrm>
            <a:off x="685800" y="5486400"/>
            <a:ext cx="80010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100" dirty="0" smtClean="0">
                <a:latin typeface="Arial" charset="0"/>
                <a:cs typeface="Arial" charset="0"/>
              </a:rPr>
              <a:t>What factors might affect </a:t>
            </a:r>
            <a:r>
              <a:rPr lang="en-US" sz="3100" b="1" u="sng" dirty="0" smtClean="0">
                <a:latin typeface="Arial" charset="0"/>
                <a:cs typeface="Arial" charset="0"/>
              </a:rPr>
              <a:t>dissolved oxygen</a:t>
            </a:r>
            <a:r>
              <a:rPr lang="en-US" sz="3100" dirty="0" smtClean="0">
                <a:latin typeface="Arial" charset="0"/>
                <a:cs typeface="Arial" charset="0"/>
              </a:rPr>
              <a:t> in the intertidal?</a:t>
            </a:r>
            <a:endParaRPr lang="en-US" sz="3100" dirty="0">
              <a:latin typeface="Arial" charset="0"/>
              <a:cs typeface="Arial" charset="0"/>
            </a:endParaRPr>
          </a:p>
        </p:txBody>
      </p:sp>
      <p:pic>
        <p:nvPicPr>
          <p:cNvPr id="8" name="Picture 7"/>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981200" y="1752600"/>
            <a:ext cx="5181600" cy="3657600"/>
          </a:xfrm>
          <a:prstGeom prst="rect">
            <a:avLst/>
          </a:prstGeom>
          <a:noFill/>
          <a:ln w="28575" cmpd="sng">
            <a:solidFill>
              <a:schemeClr val="tx1"/>
            </a:solidFill>
            <a:miter lim="800000"/>
            <a:headEnd/>
            <a:tailEnd/>
          </a:ln>
        </p:spPr>
      </p:pic>
      <p:sp>
        <p:nvSpPr>
          <p:cNvPr id="5" name="Rectangle 4"/>
          <p:cNvSpPr/>
          <p:nvPr/>
        </p:nvSpPr>
        <p:spPr>
          <a:xfrm>
            <a:off x="7543800" y="6553200"/>
            <a:ext cx="3733800" cy="253916"/>
          </a:xfrm>
          <a:prstGeom prst="rect">
            <a:avLst/>
          </a:prstGeom>
        </p:spPr>
        <p:txBody>
          <a:bodyPr wrap="square">
            <a:spAutoFit/>
          </a:bodyPr>
          <a:lstStyle/>
          <a:p>
            <a:pPr>
              <a:defRPr/>
            </a:pPr>
            <a:r>
              <a:rPr lang="en-US" sz="1050" dirty="0" smtClean="0">
                <a:latin typeface="Arial"/>
                <a:cs typeface="Arial"/>
              </a:rPr>
              <a:t>Image from K. </a:t>
            </a:r>
            <a:r>
              <a:rPr lang="en-US" sz="1050" dirty="0" err="1" smtClean="0">
                <a:latin typeface="Arial"/>
                <a:cs typeface="Arial"/>
              </a:rPr>
              <a:t>Seraphin</a:t>
            </a:r>
            <a:endParaRPr lang="en-US" sz="1050" dirty="0">
              <a:latin typeface="Aria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46530860"/>
      </p:ext>
    </p:extLst>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9457" name="TextBox 4"/>
          <p:cNvSpPr txBox="1">
            <a:spLocks noChangeArrowheads="1"/>
          </p:cNvSpPr>
          <p:nvPr/>
        </p:nvSpPr>
        <p:spPr bwMode="auto">
          <a:xfrm>
            <a:off x="152400" y="346075"/>
            <a:ext cx="8723313" cy="8064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1435" tIns="45718" rIns="91435" bIns="45718">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en-US" sz="4600" b="1">
                <a:latin typeface="Arial" charset="0"/>
                <a:cs typeface="Arial" charset="0"/>
              </a:rPr>
              <a:t>Intertidal = Ecological Zone</a:t>
            </a:r>
          </a:p>
        </p:txBody>
      </p:sp>
      <p:pic>
        <p:nvPicPr>
          <p:cNvPr id="19458" name="Picture 11" descr="Screen Shot 2015-05-04 at 10.59.43 PM.png"/>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52400" y="1447800"/>
            <a:ext cx="8723313" cy="5029200"/>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19459" name="Rectangle 12"/>
          <p:cNvSpPr>
            <a:spLocks noChangeArrowheads="1"/>
          </p:cNvSpPr>
          <p:nvPr/>
        </p:nvSpPr>
        <p:spPr bwMode="auto">
          <a:xfrm>
            <a:off x="7315200" y="6477000"/>
            <a:ext cx="4572000" cy="2619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lIns="91435" tIns="45718" rIns="91435" bIns="45718">
            <a:spAutoFit/>
          </a:bodyPr>
          <a:lstStyle/>
          <a:p>
            <a:r>
              <a:rPr lang="en-US" sz="1100">
                <a:latin typeface="Arial" charset="0"/>
                <a:cs typeface="Arial" charset="0"/>
              </a:rPr>
              <a:t>Image by Byron Inouye</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4033" name="Title 1"/>
          <p:cNvSpPr>
            <a:spLocks noGrp="1"/>
          </p:cNvSpPr>
          <p:nvPr>
            <p:ph type="title"/>
          </p:nvPr>
        </p:nvSpPr>
        <p:spPr>
          <a:xfrm>
            <a:off x="304800" y="457200"/>
            <a:ext cx="8610600" cy="1143000"/>
          </a:xfrm>
        </p:spPr>
        <p:txBody>
          <a:bodyPr>
            <a:normAutofit fontScale="90000"/>
          </a:bodyPr>
          <a:lstStyle/>
          <a:p>
            <a:r>
              <a:rPr lang="en-US" b="1" dirty="0" smtClean="0">
                <a:latin typeface="Arial" charset="0"/>
                <a:cs typeface="Arial" charset="0"/>
              </a:rPr>
              <a:t>Turbidity: </a:t>
            </a:r>
            <a:r>
              <a:rPr lang="en-US" b="1" dirty="0">
                <a:latin typeface="Arial" charset="0"/>
                <a:cs typeface="Arial" charset="0"/>
              </a:rPr>
              <a:t/>
            </a:r>
            <a:br>
              <a:rPr lang="en-US" b="1" dirty="0">
                <a:latin typeface="Arial" charset="0"/>
                <a:cs typeface="Arial" charset="0"/>
              </a:rPr>
            </a:br>
            <a:r>
              <a:rPr lang="en-US" sz="3100" dirty="0" smtClean="0">
                <a:latin typeface="Arial" charset="0"/>
                <a:cs typeface="Arial" charset="0"/>
              </a:rPr>
              <a:t>A measure of the clarity of cloudiness of the water</a:t>
            </a:r>
            <a:endParaRPr lang="en-US" sz="3100" dirty="0">
              <a:latin typeface="Arial" charset="0"/>
              <a:cs typeface="Arial" charset="0"/>
            </a:endParaRPr>
          </a:p>
        </p:txBody>
      </p:sp>
      <p:sp>
        <p:nvSpPr>
          <p:cNvPr id="7" name="Title 1"/>
          <p:cNvSpPr txBox="1">
            <a:spLocks/>
          </p:cNvSpPr>
          <p:nvPr/>
        </p:nvSpPr>
        <p:spPr bwMode="auto">
          <a:xfrm>
            <a:off x="685800" y="5486400"/>
            <a:ext cx="80010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ctr" anchorCtr="0" compatLnSpc="1">
            <a:prstTxWarp prst="textNoShape">
              <a:avLst/>
            </a:prstTxWarp>
            <a:normAutofit fontScale="97500"/>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r>
              <a:rPr lang="en-US" sz="3100" dirty="0" smtClean="0">
                <a:latin typeface="Arial" charset="0"/>
                <a:cs typeface="Arial" charset="0"/>
              </a:rPr>
              <a:t>What factors might affect </a:t>
            </a:r>
            <a:r>
              <a:rPr lang="en-US" sz="3100" b="1" u="sng" dirty="0" smtClean="0">
                <a:latin typeface="Arial" charset="0"/>
                <a:cs typeface="Arial" charset="0"/>
              </a:rPr>
              <a:t>turbidity</a:t>
            </a:r>
            <a:r>
              <a:rPr lang="en-US" sz="3100" b="1" dirty="0" smtClean="0">
                <a:latin typeface="Arial" charset="0"/>
                <a:cs typeface="Arial" charset="0"/>
              </a:rPr>
              <a:t> </a:t>
            </a:r>
            <a:r>
              <a:rPr lang="en-US" sz="3100" dirty="0" smtClean="0">
                <a:latin typeface="Arial" charset="0"/>
                <a:cs typeface="Arial" charset="0"/>
              </a:rPr>
              <a:t>in the intertidal?</a:t>
            </a:r>
            <a:endParaRPr lang="en-US" sz="3100" dirty="0">
              <a:latin typeface="Arial" charset="0"/>
              <a:cs typeface="Arial" charset="0"/>
            </a:endParaRPr>
          </a:p>
        </p:txBody>
      </p:sp>
      <p:sp>
        <p:nvSpPr>
          <p:cNvPr id="5" name="Rectangle 4"/>
          <p:cNvSpPr/>
          <p:nvPr/>
        </p:nvSpPr>
        <p:spPr>
          <a:xfrm>
            <a:off x="7543800" y="6553200"/>
            <a:ext cx="3733800" cy="253916"/>
          </a:xfrm>
          <a:prstGeom prst="rect">
            <a:avLst/>
          </a:prstGeom>
        </p:spPr>
        <p:txBody>
          <a:bodyPr wrap="square">
            <a:spAutoFit/>
          </a:bodyPr>
          <a:lstStyle/>
          <a:p>
            <a:pPr>
              <a:defRPr/>
            </a:pPr>
            <a:r>
              <a:rPr lang="en-US" sz="1050" dirty="0" smtClean="0">
                <a:latin typeface="Arial"/>
                <a:cs typeface="Arial"/>
              </a:rPr>
              <a:t>Image from K. </a:t>
            </a:r>
            <a:r>
              <a:rPr lang="en-US" sz="1050" dirty="0" err="1" smtClean="0">
                <a:latin typeface="Arial"/>
                <a:cs typeface="Arial"/>
              </a:rPr>
              <a:t>Seraphin</a:t>
            </a:r>
            <a:endParaRPr lang="en-US" sz="1050" dirty="0">
              <a:latin typeface="Arial"/>
              <a:cs typeface="Arial"/>
            </a:endParaRPr>
          </a:p>
        </p:txBody>
      </p:sp>
      <p:pic>
        <p:nvPicPr>
          <p:cNvPr id="6" name="Picture 5"/>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400800" y="1752600"/>
            <a:ext cx="2286000" cy="3657600"/>
          </a:xfrm>
          <a:prstGeom prst="rect">
            <a:avLst/>
          </a:prstGeom>
          <a:noFill/>
          <a:ln w="28575" cmpd="sng">
            <a:solidFill>
              <a:schemeClr val="tx1"/>
            </a:solidFill>
            <a:miter lim="800000"/>
            <a:headEnd/>
            <a:tailEnd/>
          </a:ln>
        </p:spPr>
      </p:pic>
      <p:pic>
        <p:nvPicPr>
          <p:cNvPr id="9" name="Picture 4" descr="http://aenews.wsu.edu/Sept02AENews/RSBOJC/Fig1.jpg"/>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124200" y="2590800"/>
            <a:ext cx="3135086" cy="1828800"/>
          </a:xfrm>
          <a:prstGeom prst="rect">
            <a:avLst/>
          </a:prstGeom>
          <a:noFill/>
          <a:ln w="28575" cmpd="sng">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8" name="Picture 7"/>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81000" y="1752600"/>
            <a:ext cx="2652395" cy="3657600"/>
          </a:xfrm>
          <a:prstGeom prst="rect">
            <a:avLst/>
          </a:prstGeom>
          <a:noFill/>
          <a:ln w="28575" cmpd="sng">
            <a:solidFill>
              <a:schemeClr val="tx1"/>
            </a:solidFill>
            <a:miter lim="800000"/>
            <a:headEnd/>
            <a:tailEnd/>
          </a:ln>
        </p:spPr>
      </p:pic>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3014197791"/>
      </p:ext>
    </p:extLst>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Title 1"/>
          <p:cNvSpPr txBox="1">
            <a:spLocks/>
          </p:cNvSpPr>
          <p:nvPr/>
        </p:nvSpPr>
        <p:spPr bwMode="auto">
          <a:xfrm>
            <a:off x="0" y="381000"/>
            <a:ext cx="9144000" cy="1143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en-US" b="1" dirty="0" smtClean="0">
                <a:latin typeface="Arial" charset="0"/>
                <a:cs typeface="Arial" charset="0"/>
              </a:rPr>
              <a:t>Measuring Water Quality </a:t>
            </a:r>
          </a:p>
          <a:p>
            <a:pPr algn="ctr" eaLnBrk="1" hangingPunct="1"/>
            <a:r>
              <a:rPr lang="en-US" b="1" dirty="0" smtClean="0">
                <a:latin typeface="Arial" charset="0"/>
                <a:cs typeface="Arial" charset="0"/>
              </a:rPr>
              <a:t>at your Intertidal Site</a:t>
            </a:r>
            <a:endParaRPr lang="en-US" b="1" dirty="0">
              <a:latin typeface="Arial" charset="0"/>
              <a:cs typeface="Arial" charset="0"/>
            </a:endParaRPr>
          </a:p>
        </p:txBody>
      </p:sp>
      <p:sp>
        <p:nvSpPr>
          <p:cNvPr id="5" name="TextBox 1"/>
          <p:cNvSpPr txBox="1">
            <a:spLocks noChangeArrowheads="1"/>
          </p:cNvSpPr>
          <p:nvPr/>
        </p:nvSpPr>
        <p:spPr bwMode="auto">
          <a:xfrm>
            <a:off x="457200" y="2286000"/>
            <a:ext cx="8229600" cy="390363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square">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marL="342900" indent="-342900" eaLnBrk="1" hangingPunct="1">
              <a:lnSpc>
                <a:spcPct val="150000"/>
              </a:lnSpc>
              <a:spcBef>
                <a:spcPts val="2400"/>
              </a:spcBef>
              <a:buFont typeface="Arial"/>
              <a:buChar char="•"/>
            </a:pPr>
            <a:r>
              <a:rPr lang="en-US" sz="2800" dirty="0" smtClean="0">
                <a:latin typeface="Arial"/>
                <a:cs typeface="Arial"/>
              </a:rPr>
              <a:t>Where you do think levels will be high and low for each of these measurements?</a:t>
            </a:r>
          </a:p>
          <a:p>
            <a:pPr marL="342900" indent="-342900" eaLnBrk="1" hangingPunct="1">
              <a:lnSpc>
                <a:spcPct val="150000"/>
              </a:lnSpc>
              <a:spcBef>
                <a:spcPts val="2400"/>
              </a:spcBef>
              <a:buFont typeface="Arial"/>
              <a:buChar char="•"/>
            </a:pPr>
            <a:r>
              <a:rPr lang="en-US" sz="2800" dirty="0" smtClean="0">
                <a:latin typeface="Arial"/>
                <a:cs typeface="Arial"/>
              </a:rPr>
              <a:t>How will you collect data? </a:t>
            </a:r>
          </a:p>
          <a:p>
            <a:pPr marL="342900" indent="-342900" eaLnBrk="1" hangingPunct="1">
              <a:lnSpc>
                <a:spcPct val="150000"/>
              </a:lnSpc>
              <a:spcBef>
                <a:spcPts val="2400"/>
              </a:spcBef>
              <a:buFont typeface="Arial"/>
              <a:buChar char="•"/>
            </a:pPr>
            <a:r>
              <a:rPr lang="en-US" sz="2800" dirty="0" smtClean="0">
                <a:latin typeface="Arial"/>
                <a:cs typeface="Arial"/>
              </a:rPr>
              <a:t>Make sure you know how to use the tools you will be using in the field. </a:t>
            </a:r>
            <a:endParaRPr lang="en-US" sz="2800" dirty="0">
              <a:latin typeface="Aria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30463951"/>
      </p:ext>
    </p:extLst>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152400"/>
            <a:ext cx="8229600" cy="1143000"/>
          </a:xfrm>
        </p:spPr>
        <p:txBody>
          <a:bodyPr/>
          <a:lstStyle/>
          <a:p>
            <a:pPr eaLnBrk="1" hangingPunct="1">
              <a:defRPr/>
            </a:pPr>
            <a:r>
              <a:rPr lang="en-US" sz="3000" b="1" dirty="0" smtClean="0">
                <a:latin typeface="Arial"/>
                <a:cs typeface="Arial"/>
              </a:rPr>
              <a:t>Tidal heights determined by position of sun and moon relative to earth</a:t>
            </a:r>
          </a:p>
        </p:txBody>
      </p:sp>
      <p:sp>
        <p:nvSpPr>
          <p:cNvPr id="17411" name="Line 3"/>
          <p:cNvSpPr>
            <a:spLocks noChangeShapeType="1"/>
          </p:cNvSpPr>
          <p:nvPr/>
        </p:nvSpPr>
        <p:spPr bwMode="auto">
          <a:xfrm>
            <a:off x="2209800" y="1550988"/>
            <a:ext cx="0" cy="3935412"/>
          </a:xfrm>
          <a:prstGeom prst="line">
            <a:avLst/>
          </a:prstGeom>
          <a:noFill/>
          <a:ln w="9525">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7412" name="Line 4"/>
          <p:cNvSpPr>
            <a:spLocks noChangeShapeType="1"/>
          </p:cNvSpPr>
          <p:nvPr/>
        </p:nvSpPr>
        <p:spPr bwMode="auto">
          <a:xfrm>
            <a:off x="2209800" y="3505200"/>
            <a:ext cx="5334000" cy="0"/>
          </a:xfrm>
          <a:prstGeom prst="line">
            <a:avLst/>
          </a:prstGeom>
          <a:noFill/>
          <a:ln w="38100">
            <a:solidFill>
              <a:schemeClr val="tx1"/>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7413" name="Rectangle 5"/>
          <p:cNvSpPr>
            <a:spLocks noChangeArrowheads="1"/>
          </p:cNvSpPr>
          <p:nvPr/>
        </p:nvSpPr>
        <p:spPr bwMode="auto">
          <a:xfrm>
            <a:off x="7391400" y="5019675"/>
            <a:ext cx="304800" cy="161925"/>
          </a:xfrm>
          <a:prstGeom prst="rect">
            <a:avLst/>
          </a:prstGeom>
          <a:solidFill>
            <a:schemeClr val="bg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7414" name="Text Box 6"/>
          <p:cNvSpPr txBox="1">
            <a:spLocks noChangeArrowheads="1"/>
          </p:cNvSpPr>
          <p:nvPr/>
        </p:nvSpPr>
        <p:spPr bwMode="auto">
          <a:xfrm>
            <a:off x="-2586573" y="1447800"/>
            <a:ext cx="4796373" cy="5509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square">
            <a:spAutoFit/>
          </a:bodyPr>
          <a:lstStyle/>
          <a:p>
            <a:pPr algn="r">
              <a:defRPr/>
            </a:pPr>
            <a:r>
              <a:rPr lang="en-US" sz="2000" b="1" dirty="0">
                <a:latin typeface="Arial"/>
                <a:cs typeface="Arial"/>
              </a:rPr>
              <a:t>+ 3</a:t>
            </a:r>
          </a:p>
          <a:p>
            <a:pPr algn="r">
              <a:defRPr/>
            </a:pPr>
            <a:endParaRPr lang="en-US" sz="2000" b="1" dirty="0">
              <a:latin typeface="Arial"/>
              <a:cs typeface="Arial"/>
            </a:endParaRPr>
          </a:p>
          <a:p>
            <a:pPr algn="r">
              <a:defRPr/>
            </a:pPr>
            <a:r>
              <a:rPr lang="en-US" sz="2000" b="1" dirty="0">
                <a:latin typeface="Arial"/>
                <a:cs typeface="Arial"/>
              </a:rPr>
              <a:t> +2</a:t>
            </a:r>
          </a:p>
          <a:p>
            <a:pPr algn="r">
              <a:defRPr/>
            </a:pPr>
            <a:endParaRPr lang="en-US" sz="2000" b="1" dirty="0">
              <a:latin typeface="Arial"/>
              <a:cs typeface="Arial"/>
            </a:endParaRPr>
          </a:p>
          <a:p>
            <a:pPr algn="r">
              <a:defRPr/>
            </a:pPr>
            <a:r>
              <a:rPr lang="en-US" sz="2000" b="1" dirty="0">
                <a:latin typeface="Arial"/>
                <a:cs typeface="Arial"/>
              </a:rPr>
              <a:t> +1</a:t>
            </a:r>
          </a:p>
          <a:p>
            <a:pPr algn="r">
              <a:defRPr/>
            </a:pPr>
            <a:endParaRPr lang="en-US" sz="2000" b="1" dirty="0">
              <a:latin typeface="Arial"/>
              <a:cs typeface="Arial"/>
            </a:endParaRPr>
          </a:p>
          <a:p>
            <a:pPr algn="r">
              <a:defRPr/>
            </a:pPr>
            <a:r>
              <a:rPr lang="en-US" sz="2000" b="1" dirty="0">
                <a:latin typeface="Arial"/>
                <a:cs typeface="Arial"/>
              </a:rPr>
              <a:t>  0</a:t>
            </a:r>
          </a:p>
          <a:p>
            <a:pPr algn="r">
              <a:defRPr/>
            </a:pPr>
            <a:endParaRPr lang="en-US" sz="2000" b="1" dirty="0">
              <a:latin typeface="Arial"/>
              <a:cs typeface="Arial"/>
            </a:endParaRPr>
          </a:p>
          <a:p>
            <a:pPr algn="r">
              <a:defRPr/>
            </a:pPr>
            <a:r>
              <a:rPr lang="en-US" sz="2000" b="1" dirty="0">
                <a:latin typeface="Arial"/>
                <a:cs typeface="Arial"/>
              </a:rPr>
              <a:t>-1</a:t>
            </a:r>
          </a:p>
          <a:p>
            <a:pPr algn="r">
              <a:defRPr/>
            </a:pPr>
            <a:endParaRPr lang="en-US" sz="2000" b="1" dirty="0">
              <a:latin typeface="Arial"/>
              <a:cs typeface="Arial"/>
            </a:endParaRPr>
          </a:p>
          <a:p>
            <a:pPr algn="r">
              <a:defRPr/>
            </a:pPr>
            <a:r>
              <a:rPr lang="en-US" sz="2000" b="1" dirty="0">
                <a:latin typeface="Arial"/>
                <a:cs typeface="Arial"/>
              </a:rPr>
              <a:t>-</a:t>
            </a:r>
            <a:r>
              <a:rPr lang="en-US" sz="2000" b="1" dirty="0" smtClean="0">
                <a:latin typeface="Arial"/>
                <a:cs typeface="Arial"/>
              </a:rPr>
              <a:t>2</a:t>
            </a:r>
            <a:endParaRPr lang="en-US" sz="2000" b="1" dirty="0">
              <a:latin typeface="Arial"/>
              <a:cs typeface="Arial"/>
            </a:endParaRPr>
          </a:p>
          <a:p>
            <a:pPr algn="r">
              <a:defRPr/>
            </a:pPr>
            <a:r>
              <a:rPr lang="en-US" sz="2000" b="1" dirty="0" smtClean="0">
                <a:latin typeface="Arial"/>
                <a:cs typeface="Arial"/>
              </a:rPr>
              <a:t>-</a:t>
            </a:r>
            <a:r>
              <a:rPr lang="en-US" sz="2000" b="1" dirty="0">
                <a:latin typeface="Arial"/>
                <a:cs typeface="Arial"/>
              </a:rPr>
              <a:t>3</a:t>
            </a:r>
            <a:endParaRPr lang="en-US" dirty="0">
              <a:latin typeface="Arial"/>
              <a:cs typeface="Arial"/>
            </a:endParaRPr>
          </a:p>
          <a:p>
            <a:pPr algn="r">
              <a:defRPr/>
            </a:pPr>
            <a:endParaRPr lang="en-US" dirty="0">
              <a:latin typeface="Arial"/>
              <a:cs typeface="Arial"/>
            </a:endParaRPr>
          </a:p>
          <a:p>
            <a:pPr algn="r">
              <a:defRPr/>
            </a:pPr>
            <a:endParaRPr lang="en-US" dirty="0">
              <a:latin typeface="Arial"/>
              <a:cs typeface="Arial"/>
            </a:endParaRPr>
          </a:p>
        </p:txBody>
      </p:sp>
      <p:sp>
        <p:nvSpPr>
          <p:cNvPr id="17415" name="Freeform 7"/>
          <p:cNvSpPr>
            <a:spLocks/>
          </p:cNvSpPr>
          <p:nvPr/>
        </p:nvSpPr>
        <p:spPr bwMode="auto">
          <a:xfrm>
            <a:off x="2286000" y="1600200"/>
            <a:ext cx="4800600" cy="3543300"/>
          </a:xfrm>
          <a:custGeom>
            <a:avLst/>
            <a:gdLst>
              <a:gd name="T0" fmla="*/ 0 w 2256"/>
              <a:gd name="T1" fmla="*/ 2232 h 2232"/>
              <a:gd name="T2" fmla="*/ 480 w 2256"/>
              <a:gd name="T3" fmla="*/ 24 h 2232"/>
              <a:gd name="T4" fmla="*/ 1104 w 2256"/>
              <a:gd name="T5" fmla="*/ 2088 h 2232"/>
              <a:gd name="T6" fmla="*/ 1824 w 2256"/>
              <a:gd name="T7" fmla="*/ 456 h 2232"/>
              <a:gd name="T8" fmla="*/ 2256 w 2256"/>
              <a:gd name="T9" fmla="*/ 1752 h 2232"/>
            </a:gdLst>
            <a:ahLst/>
            <a:cxnLst>
              <a:cxn ang="0">
                <a:pos x="T0" y="T1"/>
              </a:cxn>
              <a:cxn ang="0">
                <a:pos x="T2" y="T3"/>
              </a:cxn>
              <a:cxn ang="0">
                <a:pos x="T4" y="T5"/>
              </a:cxn>
              <a:cxn ang="0">
                <a:pos x="T6" y="T7"/>
              </a:cxn>
              <a:cxn ang="0">
                <a:pos x="T8" y="T9"/>
              </a:cxn>
            </a:cxnLst>
            <a:rect l="0" t="0" r="r" b="b"/>
            <a:pathLst>
              <a:path w="2256" h="2232">
                <a:moveTo>
                  <a:pt x="0" y="2232"/>
                </a:moveTo>
                <a:cubicBezTo>
                  <a:pt x="148" y="1140"/>
                  <a:pt x="296" y="48"/>
                  <a:pt x="480" y="24"/>
                </a:cubicBezTo>
                <a:cubicBezTo>
                  <a:pt x="664" y="0"/>
                  <a:pt x="880" y="2016"/>
                  <a:pt x="1104" y="2088"/>
                </a:cubicBezTo>
                <a:cubicBezTo>
                  <a:pt x="1328" y="2160"/>
                  <a:pt x="1632" y="512"/>
                  <a:pt x="1824" y="456"/>
                </a:cubicBezTo>
                <a:cubicBezTo>
                  <a:pt x="2016" y="400"/>
                  <a:pt x="2136" y="1076"/>
                  <a:pt x="2256" y="1752"/>
                </a:cubicBezTo>
              </a:path>
            </a:pathLst>
          </a:custGeom>
          <a:noFill/>
          <a:ln w="38100">
            <a:solidFill>
              <a:srgbClr val="3366FF"/>
            </a:solidFill>
            <a:round/>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7416" name="Text Box 8"/>
          <p:cNvSpPr txBox="1">
            <a:spLocks noChangeArrowheads="1"/>
          </p:cNvSpPr>
          <p:nvPr/>
        </p:nvSpPr>
        <p:spPr bwMode="auto">
          <a:xfrm rot="16200000">
            <a:off x="63526" y="3343425"/>
            <a:ext cx="2778074" cy="461665"/>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400" b="1" dirty="0">
                <a:latin typeface="Arial"/>
                <a:cs typeface="Arial"/>
              </a:rPr>
              <a:t>Tidal Height </a:t>
            </a:r>
            <a:r>
              <a:rPr lang="en-US" sz="2400" b="1" dirty="0" smtClean="0">
                <a:latin typeface="Arial"/>
                <a:cs typeface="Arial"/>
              </a:rPr>
              <a:t>(feet)</a:t>
            </a:r>
            <a:endParaRPr lang="en-US" sz="2400" b="1" dirty="0">
              <a:latin typeface="Arial"/>
              <a:cs typeface="Arial"/>
            </a:endParaRPr>
          </a:p>
        </p:txBody>
      </p:sp>
      <p:sp>
        <p:nvSpPr>
          <p:cNvPr id="17417" name="Text Box 9"/>
          <p:cNvSpPr txBox="1">
            <a:spLocks noChangeArrowheads="1"/>
          </p:cNvSpPr>
          <p:nvPr/>
        </p:nvSpPr>
        <p:spPr bwMode="auto">
          <a:xfrm>
            <a:off x="609600" y="5562600"/>
            <a:ext cx="8915400" cy="96641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spAutoFit/>
          </a:bodyPr>
          <a:lstStyle/>
          <a:p>
            <a:pPr algn="ctr">
              <a:lnSpc>
                <a:spcPct val="120000"/>
              </a:lnSpc>
              <a:defRPr/>
            </a:pPr>
            <a:r>
              <a:rPr lang="en-US" sz="2400" dirty="0" smtClean="0">
                <a:latin typeface="Arial"/>
                <a:cs typeface="Arial"/>
              </a:rPr>
              <a:t>When tidal height positive water covers shore. </a:t>
            </a:r>
          </a:p>
          <a:p>
            <a:pPr algn="ctr">
              <a:lnSpc>
                <a:spcPct val="120000"/>
              </a:lnSpc>
              <a:defRPr/>
            </a:pPr>
            <a:r>
              <a:rPr lang="en-US" sz="2400" dirty="0" smtClean="0">
                <a:latin typeface="Arial"/>
                <a:cs typeface="Arial"/>
              </a:rPr>
              <a:t>When tidal height negative shore exposed to </a:t>
            </a:r>
            <a:r>
              <a:rPr lang="en-US" sz="2400" dirty="0">
                <a:latin typeface="Arial"/>
                <a:cs typeface="Arial"/>
              </a:rPr>
              <a:t>air.</a:t>
            </a:r>
          </a:p>
        </p:txBody>
      </p:sp>
      <p:sp>
        <p:nvSpPr>
          <p:cNvPr id="17418" name="Line 10"/>
          <p:cNvSpPr>
            <a:spLocks noChangeShapeType="1"/>
          </p:cNvSpPr>
          <p:nvPr/>
        </p:nvSpPr>
        <p:spPr bwMode="auto">
          <a:xfrm flipV="1">
            <a:off x="7391400" y="1752600"/>
            <a:ext cx="0" cy="1752600"/>
          </a:xfrm>
          <a:prstGeom prst="line">
            <a:avLst/>
          </a:prstGeom>
          <a:noFill/>
          <a:ln w="101600">
            <a:solidFill>
              <a:srgbClr val="0000FF"/>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7419" name="Line 11"/>
          <p:cNvSpPr>
            <a:spLocks noChangeShapeType="1"/>
          </p:cNvSpPr>
          <p:nvPr/>
        </p:nvSpPr>
        <p:spPr bwMode="auto">
          <a:xfrm rot="10800000" flipV="1">
            <a:off x="7391400" y="3657600"/>
            <a:ext cx="0" cy="1752600"/>
          </a:xfrm>
          <a:prstGeom prst="line">
            <a:avLst/>
          </a:prstGeom>
          <a:noFill/>
          <a:ln w="101600">
            <a:solidFill>
              <a:srgbClr val="FF0000"/>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17420" name="Text Box 12"/>
          <p:cNvSpPr txBox="1">
            <a:spLocks noChangeArrowheads="1"/>
          </p:cNvSpPr>
          <p:nvPr/>
        </p:nvSpPr>
        <p:spPr bwMode="auto">
          <a:xfrm>
            <a:off x="6099175" y="2514600"/>
            <a:ext cx="2540000" cy="396875"/>
          </a:xfrm>
          <a:prstGeom prst="rect">
            <a:avLst/>
          </a:prstGeom>
          <a:solidFill>
            <a:schemeClr val="bg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dirty="0">
                <a:latin typeface="Arial"/>
                <a:cs typeface="Arial"/>
              </a:rPr>
              <a:t>Water covers shore</a:t>
            </a:r>
          </a:p>
        </p:txBody>
      </p:sp>
      <p:sp>
        <p:nvSpPr>
          <p:cNvPr id="17421" name="Text Box 13"/>
          <p:cNvSpPr txBox="1">
            <a:spLocks noChangeArrowheads="1"/>
          </p:cNvSpPr>
          <p:nvPr/>
        </p:nvSpPr>
        <p:spPr bwMode="auto">
          <a:xfrm>
            <a:off x="6019800" y="4251325"/>
            <a:ext cx="2723823" cy="400110"/>
          </a:xfrm>
          <a:prstGeom prst="rect">
            <a:avLst/>
          </a:prstGeom>
          <a:solidFill>
            <a:schemeClr val="bg1"/>
          </a:solidFill>
          <a:ln>
            <a:noFill/>
          </a:ln>
          <a:effectLst/>
          <a:extLs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a:spAutoFit/>
          </a:bodyPr>
          <a:lstStyle/>
          <a:p>
            <a:pPr>
              <a:defRPr/>
            </a:pPr>
            <a:r>
              <a:rPr lang="en-US" sz="2000" b="1">
                <a:latin typeface="Arial"/>
                <a:cs typeface="Arial"/>
              </a:rPr>
              <a:t>Shore exposed to air</a:t>
            </a:r>
          </a:p>
        </p:txBody>
      </p:sp>
      <p:sp>
        <p:nvSpPr>
          <p:cNvPr id="14" name="Rectangle 13"/>
          <p:cNvSpPr/>
          <p:nvPr/>
        </p:nvSpPr>
        <p:spPr>
          <a:xfrm>
            <a:off x="7696200" y="6573484"/>
            <a:ext cx="4572000" cy="261938"/>
          </a:xfrm>
          <a:prstGeom prst="rect">
            <a:avLst/>
          </a:prstGeom>
        </p:spPr>
        <p:txBody>
          <a:bodyPr>
            <a:spAutoFit/>
          </a:bodyPr>
          <a:lstStyle/>
          <a:p>
            <a:pPr>
              <a:defRPr/>
            </a:pPr>
            <a:r>
              <a:rPr lang="en-US" sz="1050" dirty="0" smtClean="0">
                <a:latin typeface="Arial"/>
                <a:cs typeface="Arial"/>
              </a:rPr>
              <a:t>Image </a:t>
            </a:r>
            <a:r>
              <a:rPr lang="en-US" sz="1050" dirty="0">
                <a:latin typeface="Arial"/>
                <a:cs typeface="Arial"/>
              </a:rPr>
              <a:t>by T. Erin Cox</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1833976273"/>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pic>
        <p:nvPicPr>
          <p:cNvPr id="27649" name="Picture 15"/>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152400"/>
            <a:ext cx="4495800" cy="3581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7650" name="Picture 16"/>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495800" y="-152400"/>
            <a:ext cx="4648200" cy="35814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9" name="TextBox 8"/>
          <p:cNvSpPr txBox="1"/>
          <p:nvPr/>
        </p:nvSpPr>
        <p:spPr>
          <a:xfrm>
            <a:off x="2362200" y="2818150"/>
            <a:ext cx="4463682" cy="584776"/>
          </a:xfrm>
          <a:prstGeom prst="rect">
            <a:avLst/>
          </a:prstGeom>
          <a:noFill/>
        </p:spPr>
        <p:txBody>
          <a:bodyPr wrap="none">
            <a:spAutoFit/>
          </a:bodyPr>
          <a:lstStyle/>
          <a:p>
            <a:pPr>
              <a:defRPr/>
            </a:pPr>
            <a:r>
              <a:rPr lang="en-US" sz="3200" b="1" dirty="0">
                <a:ln>
                  <a:solidFill>
                    <a:schemeClr val="tx1"/>
                  </a:solidFill>
                </a:ln>
                <a:solidFill>
                  <a:srgbClr val="FFFFFF"/>
                </a:solidFill>
                <a:latin typeface="Arial"/>
                <a:cs typeface="Arial"/>
              </a:rPr>
              <a:t>Bay of Fundy, Canada</a:t>
            </a:r>
          </a:p>
        </p:txBody>
      </p:sp>
      <p:sp>
        <p:nvSpPr>
          <p:cNvPr id="11" name="Rectangle 10"/>
          <p:cNvSpPr/>
          <p:nvPr/>
        </p:nvSpPr>
        <p:spPr>
          <a:xfrm rot="16200000">
            <a:off x="6719094" y="1164431"/>
            <a:ext cx="4572000" cy="261938"/>
          </a:xfrm>
          <a:prstGeom prst="rect">
            <a:avLst/>
          </a:prstGeom>
        </p:spPr>
        <p:txBody>
          <a:bodyPr>
            <a:spAutoFit/>
          </a:bodyPr>
          <a:lstStyle/>
          <a:p>
            <a:pPr>
              <a:defRPr/>
            </a:pPr>
            <a:r>
              <a:rPr lang="en-US" sz="1050" dirty="0">
                <a:solidFill>
                  <a:srgbClr val="FFFFFF"/>
                </a:solidFill>
                <a:latin typeface="Arial"/>
                <a:cs typeface="Arial"/>
              </a:rPr>
              <a:t>Images courtesy of Dylan </a:t>
            </a:r>
            <a:r>
              <a:rPr lang="en-US" sz="1050" dirty="0" err="1">
                <a:solidFill>
                  <a:srgbClr val="FFFFFF"/>
                </a:solidFill>
                <a:latin typeface="Arial"/>
                <a:cs typeface="Arial"/>
              </a:rPr>
              <a:t>Kereluk</a:t>
            </a:r>
            <a:r>
              <a:rPr lang="en-US" sz="1050" dirty="0">
                <a:solidFill>
                  <a:srgbClr val="FFFFFF"/>
                </a:solidFill>
                <a:latin typeface="Arial"/>
                <a:cs typeface="Arial"/>
              </a:rPr>
              <a:t>, Wikimedia Commons</a:t>
            </a:r>
          </a:p>
        </p:txBody>
      </p:sp>
      <p:sp>
        <p:nvSpPr>
          <p:cNvPr id="12" name="Rectangle 11"/>
          <p:cNvSpPr/>
          <p:nvPr/>
        </p:nvSpPr>
        <p:spPr>
          <a:xfrm rot="16200000">
            <a:off x="6727032" y="3983831"/>
            <a:ext cx="4572000" cy="261937"/>
          </a:xfrm>
          <a:prstGeom prst="rect">
            <a:avLst/>
          </a:prstGeom>
        </p:spPr>
        <p:txBody>
          <a:bodyPr>
            <a:spAutoFit/>
          </a:bodyPr>
          <a:lstStyle/>
          <a:p>
            <a:pPr>
              <a:defRPr/>
            </a:pPr>
            <a:r>
              <a:rPr lang="en-US" sz="1050" dirty="0">
                <a:solidFill>
                  <a:srgbClr val="FFFFFF"/>
                </a:solidFill>
                <a:latin typeface="Arial"/>
                <a:cs typeface="Arial"/>
              </a:rPr>
              <a:t>Images by Alyssa </a:t>
            </a:r>
            <a:r>
              <a:rPr lang="en-US" sz="1050" dirty="0" err="1">
                <a:solidFill>
                  <a:srgbClr val="FFFFFF"/>
                </a:solidFill>
                <a:latin typeface="Arial"/>
                <a:cs typeface="Arial"/>
              </a:rPr>
              <a:t>Gundersen</a:t>
            </a:r>
            <a:endParaRPr lang="en-US" sz="1050" dirty="0">
              <a:solidFill>
                <a:srgbClr val="FFFFFF"/>
              </a:solidFill>
              <a:latin typeface="Arial"/>
              <a:cs typeface="Arial"/>
            </a:endParaRPr>
          </a:p>
        </p:txBody>
      </p:sp>
      <p:pic>
        <p:nvPicPr>
          <p:cNvPr id="27654" name="Picture 13"/>
          <p:cNvPicPr>
            <a:picLocks noChangeAspect="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0" y="3409950"/>
            <a:ext cx="5181600" cy="34591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27655" name="Picture 14"/>
          <p:cNvPicPr>
            <a:picLocks noChangeAspect="1"/>
          </p:cNvPicPr>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4495800" y="3429000"/>
            <a:ext cx="4648200" cy="34290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 name="TextBox 17"/>
          <p:cNvSpPr txBox="1"/>
          <p:nvPr/>
        </p:nvSpPr>
        <p:spPr>
          <a:xfrm>
            <a:off x="2686194" y="5744063"/>
            <a:ext cx="3924071" cy="1077218"/>
          </a:xfrm>
          <a:prstGeom prst="rect">
            <a:avLst/>
          </a:prstGeom>
          <a:noFill/>
        </p:spPr>
        <p:txBody>
          <a:bodyPr wrap="none">
            <a:spAutoFit/>
          </a:bodyPr>
          <a:lstStyle/>
          <a:p>
            <a:pPr algn="ctr">
              <a:defRPr/>
            </a:pPr>
            <a:r>
              <a:rPr lang="en-US" sz="3200" b="1" dirty="0">
                <a:ln>
                  <a:solidFill>
                    <a:schemeClr val="tx1"/>
                  </a:solidFill>
                </a:ln>
                <a:solidFill>
                  <a:srgbClr val="FFFFFF"/>
                </a:solidFill>
                <a:latin typeface="Arial"/>
                <a:cs typeface="Arial"/>
              </a:rPr>
              <a:t>Shell Beach</a:t>
            </a:r>
          </a:p>
          <a:p>
            <a:pPr algn="ctr">
              <a:defRPr/>
            </a:pPr>
            <a:r>
              <a:rPr lang="en-US" sz="3200" b="1" dirty="0">
                <a:ln>
                  <a:solidFill>
                    <a:schemeClr val="tx1"/>
                  </a:solidFill>
                </a:ln>
                <a:solidFill>
                  <a:srgbClr val="FFFFFF"/>
                </a:solidFill>
                <a:latin typeface="Arial"/>
                <a:cs typeface="Arial"/>
              </a:rPr>
              <a:t>Sonoma, California</a:t>
            </a:r>
          </a:p>
        </p:txBody>
      </p:sp>
      <p:sp>
        <p:nvSpPr>
          <p:cNvPr id="27657" name="Rectangle 18"/>
          <p:cNvSpPr>
            <a:spLocks noChangeArrowheads="1"/>
          </p:cNvSpPr>
          <p:nvPr/>
        </p:nvSpPr>
        <p:spPr bwMode="auto">
          <a:xfrm rot="-5400000">
            <a:off x="7198519" y="4912519"/>
            <a:ext cx="3429000" cy="4619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p>
            <a:r>
              <a:rPr lang="en-US" sz="1200">
                <a:solidFill>
                  <a:schemeClr val="bg1"/>
                </a:solidFill>
                <a:latin typeface="Arial" charset="0"/>
                <a:cs typeface="Arial" charset="0"/>
              </a:rPr>
              <a:t>http://www.thesearanchlife.com/tag/california-king-tide-project/</a:t>
            </a:r>
          </a:p>
        </p:txBody>
      </p:sp>
      <p:sp>
        <p:nvSpPr>
          <p:cNvPr id="27658" name="TextBox 19"/>
          <p:cNvSpPr txBox="1">
            <a:spLocks noChangeArrowheads="1"/>
          </p:cNvSpPr>
          <p:nvPr/>
        </p:nvSpPr>
        <p:spPr bwMode="auto">
          <a:xfrm>
            <a:off x="1143000" y="-152400"/>
            <a:ext cx="1814513" cy="523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sz="2800" b="1">
                <a:latin typeface="Arial" charset="0"/>
                <a:cs typeface="Arial" charset="0"/>
              </a:rPr>
              <a:t>High Tide</a:t>
            </a:r>
          </a:p>
        </p:txBody>
      </p:sp>
      <p:sp>
        <p:nvSpPr>
          <p:cNvPr id="27659" name="TextBox 20"/>
          <p:cNvSpPr txBox="1">
            <a:spLocks noChangeArrowheads="1"/>
          </p:cNvSpPr>
          <p:nvPr/>
        </p:nvSpPr>
        <p:spPr bwMode="auto">
          <a:xfrm>
            <a:off x="6019800" y="-152400"/>
            <a:ext cx="1733550" cy="523875"/>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sz="2800" b="1">
                <a:latin typeface="Arial" charset="0"/>
                <a:cs typeface="Arial" charset="0"/>
              </a:rPr>
              <a:t>Low Tide</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29697" name="Picture 2" descr="DHLLowTide"/>
          <p:cNvPicPr>
            <a:picLocks noChangeAspect="1" noChangeArrowheads="1"/>
          </p:cNvPicPr>
          <p:nvPr/>
        </p:nvPicPr>
        <p:blipFill>
          <a:blip r:embed="rId3" cstate="email">
            <a:lum bright="24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562600" y="1828800"/>
            <a:ext cx="3352800" cy="2089150"/>
          </a:xfrm>
          <a:prstGeom prst="rect">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9698" name="Picture 4" descr=":Screen shot 2012-06-24 at 7.41.14 PM.png"/>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981200" y="4267200"/>
            <a:ext cx="3292475" cy="2362200"/>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29699" name="Picture 5" descr=":Screen shot 2012-06-24 at 7.41.06 PM.png"/>
          <p:cNvPicPr>
            <a:picLocks noChangeAspect="1"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562600" y="4267200"/>
            <a:ext cx="3352800" cy="2363788"/>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9700" name="TextBox 9"/>
          <p:cNvSpPr txBox="1">
            <a:spLocks noChangeArrowheads="1"/>
          </p:cNvSpPr>
          <p:nvPr/>
        </p:nvSpPr>
        <p:spPr bwMode="auto">
          <a:xfrm>
            <a:off x="0" y="5105400"/>
            <a:ext cx="1905000" cy="830263"/>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r" eaLnBrk="1" hangingPunct="1"/>
            <a:r>
              <a:rPr lang="en-US" sz="2400" b="1">
                <a:latin typeface="Arial" charset="0"/>
                <a:cs typeface="Arial" charset="0"/>
              </a:rPr>
              <a:t>Ma‘ili Point O‘ahu</a:t>
            </a:r>
          </a:p>
        </p:txBody>
      </p:sp>
      <p:sp>
        <p:nvSpPr>
          <p:cNvPr id="12" name="Rectangle 11"/>
          <p:cNvSpPr/>
          <p:nvPr/>
        </p:nvSpPr>
        <p:spPr>
          <a:xfrm>
            <a:off x="7467600" y="3886200"/>
            <a:ext cx="4572000" cy="261938"/>
          </a:xfrm>
          <a:prstGeom prst="rect">
            <a:avLst/>
          </a:prstGeom>
        </p:spPr>
        <p:txBody>
          <a:bodyPr>
            <a:spAutoFit/>
          </a:bodyPr>
          <a:lstStyle/>
          <a:p>
            <a:pPr>
              <a:defRPr/>
            </a:pPr>
            <a:r>
              <a:rPr lang="en-US" sz="1050" dirty="0" smtClean="0">
                <a:latin typeface="Arial"/>
                <a:cs typeface="Arial"/>
              </a:rPr>
              <a:t>Pictures </a:t>
            </a:r>
            <a:r>
              <a:rPr lang="en-US" sz="1050" dirty="0">
                <a:latin typeface="Arial"/>
                <a:cs typeface="Arial"/>
              </a:rPr>
              <a:t>by T. Erin Cox</a:t>
            </a:r>
          </a:p>
        </p:txBody>
      </p:sp>
      <p:sp>
        <p:nvSpPr>
          <p:cNvPr id="29702" name="TextBox 13"/>
          <p:cNvSpPr txBox="1">
            <a:spLocks noChangeArrowheads="1"/>
          </p:cNvSpPr>
          <p:nvPr/>
        </p:nvSpPr>
        <p:spPr bwMode="auto">
          <a:xfrm>
            <a:off x="2895600" y="1290638"/>
            <a:ext cx="1581150" cy="4619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sz="2400" b="1">
                <a:latin typeface="Arial" charset="0"/>
                <a:cs typeface="Arial" charset="0"/>
              </a:rPr>
              <a:t>High Tide</a:t>
            </a:r>
          </a:p>
        </p:txBody>
      </p:sp>
      <p:sp>
        <p:nvSpPr>
          <p:cNvPr id="29703" name="TextBox 14"/>
          <p:cNvSpPr txBox="1">
            <a:spLocks noChangeArrowheads="1"/>
          </p:cNvSpPr>
          <p:nvPr/>
        </p:nvSpPr>
        <p:spPr bwMode="auto">
          <a:xfrm>
            <a:off x="6640513" y="1290638"/>
            <a:ext cx="1512887" cy="46196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sz="2400" b="1">
                <a:latin typeface="Arial" charset="0"/>
                <a:cs typeface="Arial" charset="0"/>
              </a:rPr>
              <a:t>Low Tide</a:t>
            </a:r>
          </a:p>
        </p:txBody>
      </p:sp>
      <p:sp>
        <p:nvSpPr>
          <p:cNvPr id="29704" name="TextBox 15"/>
          <p:cNvSpPr txBox="1">
            <a:spLocks noChangeArrowheads="1"/>
          </p:cNvSpPr>
          <p:nvPr/>
        </p:nvSpPr>
        <p:spPr bwMode="auto">
          <a:xfrm>
            <a:off x="76200" y="228600"/>
            <a:ext cx="9126538" cy="76993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wrap="none">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eaLnBrk="1" hangingPunct="1"/>
            <a:r>
              <a:rPr lang="en-US" b="1">
                <a:latin typeface="Arial" charset="0"/>
                <a:cs typeface="Arial" charset="0"/>
              </a:rPr>
              <a:t>Tidal Range in Hawai‘i ~ 1 m (3 ft)   </a:t>
            </a:r>
          </a:p>
        </p:txBody>
      </p:sp>
      <p:pic>
        <p:nvPicPr>
          <p:cNvPr id="29705" name="Picture 3" descr="DHLHighTide"/>
          <p:cNvPicPr>
            <a:picLocks noChangeAspect="1" noChangeArrowheads="1"/>
          </p:cNvPicPr>
          <p:nvPr/>
        </p:nvPicPr>
        <p:blipFill>
          <a:blip r:embed="rId6" cstate="email">
            <a:lum bright="14000" contrast="26000"/>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2289175" y="1847850"/>
            <a:ext cx="2816225" cy="2111375"/>
          </a:xfrm>
          <a:prstGeom prst="rect">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29706" name="TextBox 9"/>
          <p:cNvSpPr txBox="1">
            <a:spLocks noChangeArrowheads="1"/>
          </p:cNvSpPr>
          <p:nvPr/>
        </p:nvSpPr>
        <p:spPr bwMode="auto">
          <a:xfrm>
            <a:off x="0" y="2362200"/>
            <a:ext cx="1905000" cy="120015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r" eaLnBrk="1" hangingPunct="1"/>
            <a:r>
              <a:rPr lang="en-US" sz="2400" b="1">
                <a:latin typeface="Arial" charset="0"/>
                <a:cs typeface="Arial" charset="0"/>
              </a:rPr>
              <a:t>Diamond Head</a:t>
            </a:r>
          </a:p>
          <a:p>
            <a:pPr algn="r" eaLnBrk="1" hangingPunct="1"/>
            <a:r>
              <a:rPr lang="en-US" sz="2400" b="1">
                <a:latin typeface="Arial" charset="0"/>
                <a:cs typeface="Arial" charset="0"/>
              </a:rPr>
              <a:t>O‘ahu</a:t>
            </a:r>
          </a:p>
        </p:txBody>
      </p:sp>
      <p:sp>
        <p:nvSpPr>
          <p:cNvPr id="13" name="Rectangle 12"/>
          <p:cNvSpPr/>
          <p:nvPr/>
        </p:nvSpPr>
        <p:spPr>
          <a:xfrm>
            <a:off x="7086600" y="6596063"/>
            <a:ext cx="4572000" cy="261937"/>
          </a:xfrm>
          <a:prstGeom prst="rect">
            <a:avLst/>
          </a:prstGeom>
        </p:spPr>
        <p:txBody>
          <a:bodyPr>
            <a:spAutoFit/>
          </a:bodyPr>
          <a:lstStyle/>
          <a:p>
            <a:pPr>
              <a:defRPr/>
            </a:pPr>
            <a:r>
              <a:rPr lang="en-US" sz="1050" dirty="0" smtClean="0">
                <a:latin typeface="Arial"/>
                <a:cs typeface="Arial"/>
              </a:rPr>
              <a:t>Pictures </a:t>
            </a:r>
            <a:r>
              <a:rPr lang="en-US" sz="1050" dirty="0">
                <a:latin typeface="Arial"/>
                <a:cs typeface="Arial"/>
              </a:rPr>
              <a:t>by Alyssa </a:t>
            </a:r>
            <a:r>
              <a:rPr lang="en-US" sz="1050" dirty="0" err="1">
                <a:latin typeface="Arial"/>
                <a:cs typeface="Arial"/>
              </a:rPr>
              <a:t>Gundersen</a:t>
            </a:r>
            <a:endParaRPr lang="en-US" sz="1050" dirty="0">
              <a:latin typeface="Arial"/>
              <a:cs typeface="Aria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12" name="Picture 3" descr="Screen Shot 2015-05-05 at 4.33.51 PM.png"/>
          <p:cNvPicPr>
            <a:picLocks noChangeAspect="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237288" y="2090738"/>
            <a:ext cx="2830512" cy="2133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1" name="Picture 8" descr="mailipt"/>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76200" y="2084388"/>
            <a:ext cx="2895600" cy="21828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41985" name="Title 1"/>
          <p:cNvSpPr>
            <a:spLocks noGrp="1"/>
          </p:cNvSpPr>
          <p:nvPr>
            <p:ph type="title"/>
          </p:nvPr>
        </p:nvSpPr>
        <p:spPr>
          <a:xfrm>
            <a:off x="152400" y="457200"/>
            <a:ext cx="8839200" cy="1143000"/>
          </a:xfrm>
        </p:spPr>
        <p:txBody>
          <a:bodyPr/>
          <a:lstStyle/>
          <a:p>
            <a:r>
              <a:rPr lang="en-US" sz="4000" b="1" dirty="0" smtClean="0">
                <a:latin typeface="Arial" charset="0"/>
                <a:cs typeface="Arial" charset="0"/>
              </a:rPr>
              <a:t>What factors determine which organisms live at an intertidal site?</a:t>
            </a:r>
            <a:endParaRPr lang="en-US" sz="4000" b="1" dirty="0">
              <a:latin typeface="Arial" charset="0"/>
              <a:cs typeface="Arial" charset="0"/>
            </a:endParaRPr>
          </a:p>
        </p:txBody>
      </p:sp>
      <p:pic>
        <p:nvPicPr>
          <p:cNvPr id="10" name="Picture 4" descr="FT10003"/>
          <p:cNvPicPr>
            <a:picLocks noChangeAspect="1"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52400" y="4419600"/>
            <a:ext cx="2768600" cy="2076450"/>
          </a:xfrm>
          <a:prstGeom prst="rect">
            <a:avLst/>
          </a:prstGeom>
          <a:noFill/>
          <a:ln w="9525">
            <a:no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pic>
        <p:nvPicPr>
          <p:cNvPr id="13" name="Picture 5" descr="IMG_1779"/>
          <p:cNvPicPr>
            <a:picLocks noGrp="1" noChangeAspect="1" noChangeArrowheads="1"/>
          </p:cNvPicPr>
          <p:nvPr>
            <p:ph/>
          </p:nvPr>
        </p:nvPicPr>
        <p:blipFill>
          <a:blip r:embed="rId6"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a:xfrm>
            <a:off x="6242050" y="4300538"/>
            <a:ext cx="2784475" cy="2176462"/>
          </a:xfrm>
        </p:spPr>
      </p:pic>
      <p:pic>
        <p:nvPicPr>
          <p:cNvPr id="15" name="Picture 5" descr="IMG_1763"/>
          <p:cNvPicPr>
            <a:picLocks noChangeAspect="1" noChangeArrowheads="1"/>
          </p:cNvPicPr>
          <p:nvPr/>
        </p:nvPicPr>
        <p:blipFill>
          <a:blip r:embed="rId7"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048000" y="2133600"/>
            <a:ext cx="3124200" cy="21224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16" name="Picture 8"/>
          <p:cNvPicPr>
            <a:picLocks noChangeAspect="1"/>
          </p:cNvPicPr>
          <p:nvPr/>
        </p:nvPicPr>
        <p:blipFill>
          <a:blip r:embed="rId8"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3048000" y="4343400"/>
            <a:ext cx="3130550" cy="2133600"/>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8" name="TextBox 20"/>
          <p:cNvSpPr txBox="1">
            <a:spLocks noChangeArrowheads="1"/>
          </p:cNvSpPr>
          <p:nvPr/>
        </p:nvSpPr>
        <p:spPr bwMode="auto">
          <a:xfrm>
            <a:off x="1143000" y="6096000"/>
            <a:ext cx="70104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en-US" sz="1800" b="1">
                <a:solidFill>
                  <a:schemeClr val="bg1"/>
                </a:solidFill>
                <a:latin typeface="Arial" charset="0"/>
                <a:cs typeface="Arial" charset="0"/>
              </a:rPr>
              <a:t>Makapu‘u</a:t>
            </a:r>
          </a:p>
        </p:txBody>
      </p:sp>
      <p:sp>
        <p:nvSpPr>
          <p:cNvPr id="19" name="Rectangle 18"/>
          <p:cNvSpPr/>
          <p:nvPr/>
        </p:nvSpPr>
        <p:spPr>
          <a:xfrm>
            <a:off x="2971800" y="6477000"/>
            <a:ext cx="3124200" cy="384175"/>
          </a:xfrm>
          <a:prstGeom prst="rect">
            <a:avLst/>
          </a:prstGeom>
        </p:spPr>
        <p:txBody>
          <a:bodyPr>
            <a:spAutoFit/>
          </a:bodyPr>
          <a:lstStyle/>
          <a:p>
            <a:pPr>
              <a:defRPr/>
            </a:pPr>
            <a:r>
              <a:rPr lang="en-US" sz="950" dirty="0">
                <a:latin typeface="Arial"/>
                <a:cs typeface="Arial"/>
              </a:rPr>
              <a:t>http://www.alohafrom808.com/2011/06/makapuu-tidepools-and-waimanalo-may-30-2011/</a:t>
            </a:r>
          </a:p>
        </p:txBody>
      </p:sp>
      <p:sp>
        <p:nvSpPr>
          <p:cNvPr id="20" name="TextBox 22"/>
          <p:cNvSpPr txBox="1">
            <a:spLocks noChangeArrowheads="1"/>
          </p:cNvSpPr>
          <p:nvPr/>
        </p:nvSpPr>
        <p:spPr bwMode="auto">
          <a:xfrm>
            <a:off x="1219200" y="3886200"/>
            <a:ext cx="70104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en-US" sz="1800" b="1">
                <a:solidFill>
                  <a:schemeClr val="bg1"/>
                </a:solidFill>
                <a:latin typeface="Arial" charset="0"/>
                <a:cs typeface="Arial" charset="0"/>
              </a:rPr>
              <a:t>Wai‘ōpae</a:t>
            </a:r>
          </a:p>
        </p:txBody>
      </p:sp>
      <p:sp>
        <p:nvSpPr>
          <p:cNvPr id="21" name="TextBox 18"/>
          <p:cNvSpPr txBox="1">
            <a:spLocks noChangeArrowheads="1"/>
          </p:cNvSpPr>
          <p:nvPr/>
        </p:nvSpPr>
        <p:spPr bwMode="auto">
          <a:xfrm>
            <a:off x="-2057400" y="3897313"/>
            <a:ext cx="7010400" cy="3698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en-US" sz="1800" b="1" dirty="0">
                <a:solidFill>
                  <a:schemeClr val="bg1"/>
                </a:solidFill>
                <a:latin typeface="Arial" charset="0"/>
                <a:cs typeface="Arial" charset="0"/>
              </a:rPr>
              <a:t>Sandy Beach</a:t>
            </a:r>
          </a:p>
        </p:txBody>
      </p:sp>
      <p:sp>
        <p:nvSpPr>
          <p:cNvPr id="22" name="TextBox 23"/>
          <p:cNvSpPr txBox="1">
            <a:spLocks noChangeArrowheads="1"/>
          </p:cNvSpPr>
          <p:nvPr/>
        </p:nvSpPr>
        <p:spPr bwMode="auto">
          <a:xfrm>
            <a:off x="4267200" y="3897313"/>
            <a:ext cx="7010400" cy="369887"/>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en-US" sz="1800" b="1" dirty="0" err="1">
                <a:solidFill>
                  <a:schemeClr val="bg1"/>
                </a:solidFill>
                <a:latin typeface="Arial" charset="0"/>
                <a:cs typeface="Arial" charset="0"/>
              </a:rPr>
              <a:t>Kalaupapa</a:t>
            </a:r>
            <a:endParaRPr lang="en-US" sz="1800" b="1" dirty="0">
              <a:solidFill>
                <a:schemeClr val="bg1"/>
              </a:solidFill>
              <a:latin typeface="Arial" charset="0"/>
              <a:cs typeface="Arial" charset="0"/>
            </a:endParaRPr>
          </a:p>
        </p:txBody>
      </p:sp>
      <p:sp>
        <p:nvSpPr>
          <p:cNvPr id="23" name="TextBox 24"/>
          <p:cNvSpPr txBox="1">
            <a:spLocks noChangeArrowheads="1"/>
          </p:cNvSpPr>
          <p:nvPr/>
        </p:nvSpPr>
        <p:spPr bwMode="auto">
          <a:xfrm>
            <a:off x="4267200" y="6096000"/>
            <a:ext cx="70104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en-US" sz="1800" b="1" dirty="0">
                <a:solidFill>
                  <a:schemeClr val="bg1"/>
                </a:solidFill>
                <a:latin typeface="Arial" charset="0"/>
                <a:cs typeface="Arial" charset="0"/>
              </a:rPr>
              <a:t>Turtle Bay</a:t>
            </a:r>
          </a:p>
        </p:txBody>
      </p:sp>
      <p:sp>
        <p:nvSpPr>
          <p:cNvPr id="25" name="TextBox 22"/>
          <p:cNvSpPr txBox="1">
            <a:spLocks noChangeArrowheads="1"/>
          </p:cNvSpPr>
          <p:nvPr/>
        </p:nvSpPr>
        <p:spPr bwMode="auto">
          <a:xfrm>
            <a:off x="-1981200" y="6096000"/>
            <a:ext cx="7010400" cy="369888"/>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txBody>
          <a:bodyPr>
            <a:spAutoFit/>
          </a:bodyPr>
          <a:lstStyle>
            <a:lvl1pPr eaLnBrk="0" hangingPunct="0">
              <a:defRPr sz="4400">
                <a:solidFill>
                  <a:schemeClr val="tx1"/>
                </a:solidFill>
                <a:latin typeface="Times New Roman" charset="0"/>
                <a:ea typeface="ＭＳ Ｐゴシック" charset="0"/>
                <a:cs typeface="ＭＳ Ｐゴシック" charset="0"/>
              </a:defRPr>
            </a:lvl1pPr>
            <a:lvl2pPr marL="742950" indent="-285750" eaLnBrk="0" hangingPunct="0">
              <a:defRPr sz="4400">
                <a:solidFill>
                  <a:schemeClr val="tx1"/>
                </a:solidFill>
                <a:latin typeface="Times New Roman" charset="0"/>
                <a:ea typeface="ＭＳ Ｐゴシック" charset="0"/>
              </a:defRPr>
            </a:lvl2pPr>
            <a:lvl3pPr marL="1143000" indent="-228600" eaLnBrk="0" hangingPunct="0">
              <a:defRPr sz="4400">
                <a:solidFill>
                  <a:schemeClr val="tx1"/>
                </a:solidFill>
                <a:latin typeface="Times New Roman" charset="0"/>
                <a:ea typeface="ＭＳ Ｐゴシック" charset="0"/>
              </a:defRPr>
            </a:lvl3pPr>
            <a:lvl4pPr marL="1600200" indent="-228600" eaLnBrk="0" hangingPunct="0">
              <a:defRPr sz="4400">
                <a:solidFill>
                  <a:schemeClr val="tx1"/>
                </a:solidFill>
                <a:latin typeface="Times New Roman" charset="0"/>
                <a:ea typeface="ＭＳ Ｐゴシック" charset="0"/>
              </a:defRPr>
            </a:lvl4pPr>
            <a:lvl5pPr marL="2057400" indent="-228600" eaLnBrk="0" hangingPunct="0">
              <a:defRPr sz="4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4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4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4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4400">
                <a:solidFill>
                  <a:schemeClr val="tx1"/>
                </a:solidFill>
                <a:latin typeface="Times New Roman" charset="0"/>
                <a:ea typeface="ＭＳ Ｐゴシック" charset="0"/>
              </a:defRPr>
            </a:lvl9pPr>
          </a:lstStyle>
          <a:p>
            <a:pPr algn="ctr" eaLnBrk="1" hangingPunct="1"/>
            <a:r>
              <a:rPr lang="en-US" sz="1800" b="1" dirty="0" smtClean="0">
                <a:solidFill>
                  <a:schemeClr val="bg1"/>
                </a:solidFill>
                <a:latin typeface="Arial" charset="0"/>
                <a:cs typeface="Arial" charset="0"/>
              </a:rPr>
              <a:t>Sand Island</a:t>
            </a:r>
            <a:endParaRPr lang="en-US" sz="1800" b="1" dirty="0">
              <a:solidFill>
                <a:schemeClr val="bg1"/>
              </a:solidFill>
              <a:latin typeface="Arial" charset="0"/>
              <a:cs typeface="Arial" charset="0"/>
            </a:endParaRPr>
          </a:p>
        </p:txBody>
      </p:sp>
      <p:sp>
        <p:nvSpPr>
          <p:cNvPr id="26" name="Rectangle 25"/>
          <p:cNvSpPr/>
          <p:nvPr/>
        </p:nvSpPr>
        <p:spPr>
          <a:xfrm>
            <a:off x="7848600" y="6553200"/>
            <a:ext cx="4572000" cy="261938"/>
          </a:xfrm>
          <a:prstGeom prst="rect">
            <a:avLst/>
          </a:prstGeom>
        </p:spPr>
        <p:txBody>
          <a:bodyPr>
            <a:spAutoFit/>
          </a:bodyPr>
          <a:lstStyle/>
          <a:p>
            <a:pPr>
              <a:defRPr/>
            </a:pPr>
            <a:r>
              <a:rPr lang="en-US" sz="1050" dirty="0" smtClean="0">
                <a:latin typeface="Arial"/>
                <a:cs typeface="Arial"/>
              </a:rPr>
              <a:t>Pictures by OPIHI</a:t>
            </a:r>
            <a:endParaRPr lang="en-US" sz="1050" dirty="0">
              <a:latin typeface="Arial"/>
              <a:cs typeface="Arial"/>
            </a:endParaRP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093529387"/>
      </p:ext>
    </p:extLst>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5" name="Title 1"/>
          <p:cNvSpPr>
            <a:spLocks noGrp="1"/>
          </p:cNvSpPr>
          <p:nvPr>
            <p:ph type="title"/>
          </p:nvPr>
        </p:nvSpPr>
        <p:spPr>
          <a:xfrm>
            <a:off x="152400" y="0"/>
            <a:ext cx="8839200" cy="1143000"/>
          </a:xfrm>
        </p:spPr>
        <p:txBody>
          <a:bodyPr/>
          <a:lstStyle/>
          <a:p>
            <a:r>
              <a:rPr lang="en-US" sz="4000" b="1" dirty="0" smtClean="0">
                <a:latin typeface="Arial" charset="0"/>
                <a:cs typeface="Arial" charset="0"/>
              </a:rPr>
              <a:t>Factors that structure the intertidal</a:t>
            </a:r>
            <a:endParaRPr lang="en-US" sz="4000" b="1" dirty="0">
              <a:latin typeface="Arial" charset="0"/>
              <a:cs typeface="Arial" charset="0"/>
            </a:endParaRPr>
          </a:p>
        </p:txBody>
      </p:sp>
      <p:sp>
        <p:nvSpPr>
          <p:cNvPr id="2" name="Content Placeholder 1"/>
          <p:cNvSpPr>
            <a:spLocks noGrp="1"/>
          </p:cNvSpPr>
          <p:nvPr>
            <p:ph idx="1"/>
          </p:nvPr>
        </p:nvSpPr>
        <p:spPr>
          <a:xfrm>
            <a:off x="304800" y="1066800"/>
            <a:ext cx="7772400" cy="4114800"/>
          </a:xfrm>
        </p:spPr>
        <p:txBody>
          <a:bodyPr/>
          <a:lstStyle/>
          <a:p>
            <a:pPr marL="0" indent="0">
              <a:lnSpc>
                <a:spcPct val="120000"/>
              </a:lnSpc>
              <a:buNone/>
              <a:defRPr/>
            </a:pPr>
            <a:r>
              <a:rPr lang="en-US" sz="2200" b="1" dirty="0" smtClean="0">
                <a:latin typeface="Arial"/>
                <a:cs typeface="Arial"/>
              </a:rPr>
              <a:t>Abiotic Factors</a:t>
            </a:r>
          </a:p>
          <a:p>
            <a:pPr>
              <a:lnSpc>
                <a:spcPct val="120000"/>
              </a:lnSpc>
              <a:defRPr/>
            </a:pPr>
            <a:r>
              <a:rPr lang="en-US" sz="2200" dirty="0" smtClean="0">
                <a:latin typeface="Arial"/>
                <a:cs typeface="Arial"/>
              </a:rPr>
              <a:t>Tide (height, frequency)</a:t>
            </a:r>
          </a:p>
          <a:p>
            <a:pPr>
              <a:lnSpc>
                <a:spcPct val="120000"/>
              </a:lnSpc>
              <a:defRPr/>
            </a:pPr>
            <a:r>
              <a:rPr lang="en-US" sz="2200" dirty="0" smtClean="0">
                <a:latin typeface="Arial"/>
                <a:cs typeface="Arial"/>
              </a:rPr>
              <a:t>Waves &amp; currents</a:t>
            </a:r>
          </a:p>
          <a:p>
            <a:pPr>
              <a:lnSpc>
                <a:spcPct val="120000"/>
              </a:lnSpc>
              <a:defRPr/>
            </a:pPr>
            <a:r>
              <a:rPr lang="en-US" sz="2200" dirty="0" smtClean="0">
                <a:latin typeface="Arial"/>
                <a:cs typeface="Arial"/>
              </a:rPr>
              <a:t>Sunlight (quantity &amp; quality)</a:t>
            </a:r>
          </a:p>
          <a:p>
            <a:pPr>
              <a:lnSpc>
                <a:spcPct val="120000"/>
              </a:lnSpc>
              <a:defRPr/>
            </a:pPr>
            <a:r>
              <a:rPr lang="en-US" sz="2200" dirty="0">
                <a:latin typeface="Arial"/>
                <a:cs typeface="Arial"/>
              </a:rPr>
              <a:t>T</a:t>
            </a:r>
            <a:r>
              <a:rPr lang="en-US" sz="2200" dirty="0" smtClean="0">
                <a:latin typeface="Arial"/>
                <a:cs typeface="Arial"/>
              </a:rPr>
              <a:t>emperature (air and sea)</a:t>
            </a:r>
            <a:endParaRPr lang="en-US" sz="2200" dirty="0">
              <a:latin typeface="Arial"/>
              <a:cs typeface="Arial"/>
            </a:endParaRPr>
          </a:p>
          <a:p>
            <a:pPr>
              <a:lnSpc>
                <a:spcPct val="120000"/>
              </a:lnSpc>
              <a:defRPr/>
            </a:pPr>
            <a:r>
              <a:rPr lang="en-US" sz="2200" dirty="0" smtClean="0">
                <a:latin typeface="Arial"/>
                <a:cs typeface="Arial"/>
              </a:rPr>
              <a:t>Shoreline shape &amp; substrate (bottom) type</a:t>
            </a:r>
          </a:p>
          <a:p>
            <a:pPr>
              <a:lnSpc>
                <a:spcPct val="120000"/>
              </a:lnSpc>
              <a:defRPr/>
            </a:pPr>
            <a:r>
              <a:rPr lang="en-US" sz="2200" dirty="0" smtClean="0">
                <a:latin typeface="Arial"/>
                <a:cs typeface="Arial"/>
              </a:rPr>
              <a:t>Freshwater (rainfall patterns &amp; runoff)</a:t>
            </a:r>
          </a:p>
          <a:p>
            <a:pPr>
              <a:lnSpc>
                <a:spcPct val="120000"/>
              </a:lnSpc>
              <a:defRPr/>
            </a:pPr>
            <a:r>
              <a:rPr lang="en-US" sz="2200" dirty="0" smtClean="0">
                <a:latin typeface="Arial"/>
                <a:cs typeface="Arial"/>
              </a:rPr>
              <a:t>Water chemistry (nutrients, salinity, turbidity)</a:t>
            </a:r>
          </a:p>
          <a:p>
            <a:pPr marL="0" indent="0">
              <a:lnSpc>
                <a:spcPct val="120000"/>
              </a:lnSpc>
              <a:buNone/>
              <a:defRPr/>
            </a:pPr>
            <a:r>
              <a:rPr lang="en-US" sz="2200" b="1" dirty="0" smtClean="0">
                <a:latin typeface="Arial"/>
                <a:cs typeface="Arial"/>
              </a:rPr>
              <a:t>Biotic Factors</a:t>
            </a:r>
          </a:p>
          <a:p>
            <a:pPr>
              <a:lnSpc>
                <a:spcPct val="120000"/>
              </a:lnSpc>
              <a:defRPr/>
            </a:pPr>
            <a:r>
              <a:rPr lang="en-US" sz="2200" dirty="0" smtClean="0">
                <a:latin typeface="Arial"/>
                <a:cs typeface="Arial"/>
              </a:rPr>
              <a:t>Predation</a:t>
            </a:r>
          </a:p>
          <a:p>
            <a:pPr>
              <a:lnSpc>
                <a:spcPct val="120000"/>
              </a:lnSpc>
              <a:defRPr/>
            </a:pPr>
            <a:r>
              <a:rPr lang="en-US" sz="2200" dirty="0" smtClean="0">
                <a:latin typeface="Arial"/>
                <a:cs typeface="Arial"/>
              </a:rPr>
              <a:t>Competition</a:t>
            </a:r>
          </a:p>
          <a:p>
            <a:pPr>
              <a:lnSpc>
                <a:spcPct val="120000"/>
              </a:lnSpc>
              <a:defRPr/>
            </a:pPr>
            <a:r>
              <a:rPr lang="en-US" sz="2200" dirty="0" smtClean="0">
                <a:latin typeface="Arial"/>
                <a:cs typeface="Arial"/>
              </a:rPr>
              <a:t>Organism range (dispersal &amp; colonization)</a:t>
            </a:r>
          </a:p>
        </p:txBody>
      </p:sp>
      <p:pic>
        <p:nvPicPr>
          <p:cNvPr id="5" name="Picture 7"/>
          <p:cNvPicPr>
            <a:picLocks noChangeAspect="1"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705600" y="2863850"/>
            <a:ext cx="2092283" cy="2012950"/>
          </a:xfrm>
          <a:prstGeom prst="rect">
            <a:avLst/>
          </a:prstGeom>
          <a:noFill/>
          <a:ln w="9525">
            <a:solidFill>
              <a:srgbClr val="000000"/>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6" name="Picture 5" descr="Watersplashintertidal"/>
          <p:cNvPicPr>
            <a:picLocks noChangeAspect="1" noChangeArrowheads="1"/>
          </p:cNvPicPr>
          <p:nvPr/>
        </p:nvPicPr>
        <p:blipFill>
          <a:blip r:embed="rId4"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705600" y="1066800"/>
            <a:ext cx="2142130" cy="1676400"/>
          </a:xfrm>
          <a:prstGeom prst="rect">
            <a:avLst/>
          </a:prstGeom>
          <a:noFill/>
          <a:ln w="9525">
            <a:solidFill>
              <a:schemeClr val="tx1"/>
            </a:solidFill>
            <a:miter lim="800000"/>
            <a:headEnd/>
            <a:tailEnd/>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7" name="Picture 14"/>
          <p:cNvPicPr>
            <a:picLocks noChangeAspect="1" noChangeArrowheads="1"/>
          </p:cNvPicPr>
          <p:nvPr/>
        </p:nvPicPr>
        <p:blipFill>
          <a:blip r:embed="rId5"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6705600" y="5029200"/>
            <a:ext cx="2209800" cy="1501416"/>
          </a:xfrm>
          <a:prstGeom prst="rect">
            <a:avLst/>
          </a:prstGeom>
          <a:ln w="9525">
            <a:solidFill>
              <a:srgbClr val="000000"/>
            </a:solidFill>
            <a:miter lim="800000"/>
            <a:headEnd/>
            <a:tailEn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8" name="Rectangle 7"/>
          <p:cNvSpPr/>
          <p:nvPr/>
        </p:nvSpPr>
        <p:spPr>
          <a:xfrm>
            <a:off x="7543800" y="6573484"/>
            <a:ext cx="4572000" cy="261938"/>
          </a:xfrm>
          <a:prstGeom prst="rect">
            <a:avLst/>
          </a:prstGeom>
        </p:spPr>
        <p:txBody>
          <a:bodyPr>
            <a:spAutoFit/>
          </a:bodyPr>
          <a:lstStyle/>
          <a:p>
            <a:pPr>
              <a:defRPr/>
            </a:pPr>
            <a:r>
              <a:rPr lang="en-US" sz="1050" dirty="0" smtClean="0">
                <a:latin typeface="Arial"/>
                <a:cs typeface="Arial"/>
              </a:rPr>
              <a:t>Pictures by </a:t>
            </a:r>
            <a:r>
              <a:rPr lang="en-US" sz="1050" dirty="0">
                <a:latin typeface="Arial"/>
                <a:cs typeface="Arial"/>
              </a:rPr>
              <a:t>T. Erin Cox</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4213200305"/>
      </p:ext>
    </p:extLst>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886200" y="1066800"/>
            <a:ext cx="2590800" cy="609600"/>
          </a:xfrm>
          <a:solidFill>
            <a:schemeClr val="tx1"/>
          </a:solidFill>
        </p:spPr>
        <p:txBody>
          <a:bodyPr/>
          <a:lstStyle/>
          <a:p>
            <a:pPr eaLnBrk="1" hangingPunct="1">
              <a:defRPr/>
            </a:pPr>
            <a:r>
              <a:rPr lang="en-US" sz="2800" b="1" dirty="0" smtClean="0">
                <a:solidFill>
                  <a:schemeClr val="bg1"/>
                </a:solidFill>
                <a:latin typeface="Arial"/>
                <a:cs typeface="Arial"/>
              </a:rPr>
              <a:t>Before </a:t>
            </a:r>
            <a:r>
              <a:rPr lang="en-US" sz="2800" b="1" dirty="0">
                <a:solidFill>
                  <a:schemeClr val="bg1"/>
                </a:solidFill>
                <a:latin typeface="Arial"/>
                <a:cs typeface="Arial"/>
              </a:rPr>
              <a:t>W</a:t>
            </a:r>
            <a:r>
              <a:rPr lang="en-US" sz="2800" b="1" dirty="0" smtClean="0">
                <a:solidFill>
                  <a:schemeClr val="bg1"/>
                </a:solidFill>
                <a:latin typeface="Arial"/>
                <a:cs typeface="Arial"/>
              </a:rPr>
              <a:t>ave</a:t>
            </a:r>
          </a:p>
        </p:txBody>
      </p:sp>
      <p:pic>
        <p:nvPicPr>
          <p:cNvPr id="122882" name="Picture 3" descr="7210069V"/>
          <p:cNvPicPr>
            <a:picLocks noChangeArrowheads="1"/>
          </p:cNvPicPr>
          <p:nvPr/>
        </p:nvPicPr>
        <p:blipFill>
          <a:blip r:embed="rId3" cstate="email">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1296988" y="2477167"/>
            <a:ext cx="3957637" cy="34274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pic>
        <p:nvPicPr>
          <p:cNvPr id="93188" name="Picture 4"/>
          <p:cNvPicPr>
            <a:picLocks noChangeAspect="1" noChangeArrowheads="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rot="5400000">
            <a:off x="-2380456" y="3142456"/>
            <a:ext cx="5410200" cy="64928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pic>
      <p:sp>
        <p:nvSpPr>
          <p:cNvPr id="93189" name="Text Box 5"/>
          <p:cNvSpPr txBox="1">
            <a:spLocks noChangeArrowheads="1"/>
          </p:cNvSpPr>
          <p:nvPr/>
        </p:nvSpPr>
        <p:spPr bwMode="auto">
          <a:xfrm>
            <a:off x="533400" y="1417638"/>
            <a:ext cx="838200" cy="4729162"/>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lIns="91429" tIns="45714" rIns="91429" bIns="45714">
            <a:spAutoFit/>
          </a:bodyPr>
          <a:lstStyle/>
          <a:p>
            <a:pPr>
              <a:spcBef>
                <a:spcPct val="50000"/>
              </a:spcBef>
              <a:defRPr/>
            </a:pPr>
            <a:r>
              <a:rPr lang="en-US" sz="2800" b="1">
                <a:latin typeface="Arial"/>
                <a:cs typeface="Arial"/>
              </a:rPr>
              <a:t> 26</a:t>
            </a:r>
          </a:p>
          <a:p>
            <a:pPr>
              <a:spcBef>
                <a:spcPct val="50000"/>
              </a:spcBef>
              <a:defRPr/>
            </a:pPr>
            <a:endParaRPr lang="en-US" sz="1000" b="1">
              <a:latin typeface="Arial"/>
              <a:cs typeface="Arial"/>
            </a:endParaRPr>
          </a:p>
          <a:p>
            <a:pPr>
              <a:spcBef>
                <a:spcPct val="50000"/>
              </a:spcBef>
              <a:defRPr/>
            </a:pPr>
            <a:r>
              <a:rPr lang="en-US" sz="2800" b="1">
                <a:latin typeface="Arial"/>
                <a:cs typeface="Arial"/>
              </a:rPr>
              <a:t> 25</a:t>
            </a:r>
          </a:p>
          <a:p>
            <a:pPr>
              <a:spcBef>
                <a:spcPct val="50000"/>
              </a:spcBef>
              <a:defRPr/>
            </a:pPr>
            <a:endParaRPr lang="en-US" sz="1000" b="1">
              <a:latin typeface="Arial"/>
              <a:cs typeface="Arial"/>
            </a:endParaRPr>
          </a:p>
          <a:p>
            <a:pPr>
              <a:spcBef>
                <a:spcPct val="50000"/>
              </a:spcBef>
              <a:defRPr/>
            </a:pPr>
            <a:r>
              <a:rPr lang="en-US" sz="3200" b="1">
                <a:latin typeface="Arial"/>
                <a:cs typeface="Arial"/>
              </a:rPr>
              <a:t> </a:t>
            </a:r>
            <a:r>
              <a:rPr lang="en-US" sz="2800" b="1">
                <a:latin typeface="Arial"/>
                <a:cs typeface="Arial"/>
              </a:rPr>
              <a:t>24</a:t>
            </a:r>
          </a:p>
          <a:p>
            <a:pPr>
              <a:spcBef>
                <a:spcPct val="50000"/>
              </a:spcBef>
              <a:defRPr/>
            </a:pPr>
            <a:endParaRPr lang="en-US" sz="1000" b="1">
              <a:latin typeface="Arial"/>
              <a:cs typeface="Arial"/>
            </a:endParaRPr>
          </a:p>
          <a:p>
            <a:pPr>
              <a:spcBef>
                <a:spcPct val="50000"/>
              </a:spcBef>
              <a:defRPr/>
            </a:pPr>
            <a:r>
              <a:rPr lang="en-US" sz="2600" b="1">
                <a:latin typeface="Arial"/>
                <a:cs typeface="Arial"/>
              </a:rPr>
              <a:t> 23</a:t>
            </a:r>
          </a:p>
          <a:p>
            <a:pPr>
              <a:spcBef>
                <a:spcPct val="50000"/>
              </a:spcBef>
              <a:defRPr/>
            </a:pPr>
            <a:endParaRPr lang="en-US" sz="1000" b="1">
              <a:latin typeface="Arial"/>
              <a:cs typeface="Arial"/>
            </a:endParaRPr>
          </a:p>
          <a:p>
            <a:pPr>
              <a:spcBef>
                <a:spcPct val="50000"/>
              </a:spcBef>
              <a:defRPr/>
            </a:pPr>
            <a:r>
              <a:rPr lang="en-US" sz="2600" b="1">
                <a:latin typeface="Arial"/>
                <a:cs typeface="Arial"/>
              </a:rPr>
              <a:t> 22</a:t>
            </a:r>
          </a:p>
          <a:p>
            <a:pPr>
              <a:spcBef>
                <a:spcPct val="50000"/>
              </a:spcBef>
              <a:defRPr/>
            </a:pPr>
            <a:r>
              <a:rPr lang="en-US" sz="3200" b="1">
                <a:latin typeface="Arial"/>
                <a:cs typeface="Arial"/>
              </a:rPr>
              <a:t> </a:t>
            </a:r>
            <a:r>
              <a:rPr lang="en-US" sz="2600" b="1">
                <a:latin typeface="Arial"/>
                <a:cs typeface="Arial"/>
              </a:rPr>
              <a:t>20</a:t>
            </a:r>
          </a:p>
        </p:txBody>
      </p:sp>
      <p:sp>
        <p:nvSpPr>
          <p:cNvPr id="93190" name="Text Box 6"/>
          <p:cNvSpPr txBox="1">
            <a:spLocks noChangeArrowheads="1"/>
          </p:cNvSpPr>
          <p:nvPr/>
        </p:nvSpPr>
        <p:spPr bwMode="auto">
          <a:xfrm>
            <a:off x="609600" y="838200"/>
            <a:ext cx="527050" cy="457200"/>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a:defRPr/>
            </a:pPr>
            <a:r>
              <a:rPr lang="en-US" sz="2400" b="1" dirty="0">
                <a:latin typeface="Arial"/>
                <a:cs typeface="Arial"/>
              </a:rPr>
              <a:t>°C</a:t>
            </a:r>
          </a:p>
        </p:txBody>
      </p:sp>
      <p:sp>
        <p:nvSpPr>
          <p:cNvPr id="93191" name="Line 7"/>
          <p:cNvSpPr>
            <a:spLocks noChangeShapeType="1"/>
          </p:cNvSpPr>
          <p:nvPr/>
        </p:nvSpPr>
        <p:spPr bwMode="auto">
          <a:xfrm flipH="1" flipV="1">
            <a:off x="4495800" y="5904579"/>
            <a:ext cx="304800" cy="609600"/>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sp>
        <p:nvSpPr>
          <p:cNvPr id="93192" name="Text Box 8"/>
          <p:cNvSpPr txBox="1">
            <a:spLocks noChangeArrowheads="1"/>
          </p:cNvSpPr>
          <p:nvPr/>
        </p:nvSpPr>
        <p:spPr bwMode="auto">
          <a:xfrm>
            <a:off x="1295400" y="1942179"/>
            <a:ext cx="1222413" cy="52320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a:defRPr/>
            </a:pPr>
            <a:r>
              <a:rPr lang="en-US" sz="2800" b="1" dirty="0">
                <a:solidFill>
                  <a:srgbClr val="000099"/>
                </a:solidFill>
                <a:latin typeface="Arial"/>
                <a:cs typeface="Arial"/>
              </a:rPr>
              <a:t>ocean</a:t>
            </a:r>
          </a:p>
        </p:txBody>
      </p:sp>
      <p:sp>
        <p:nvSpPr>
          <p:cNvPr id="93193" name="Text Box 9"/>
          <p:cNvSpPr txBox="1">
            <a:spLocks noChangeArrowheads="1"/>
          </p:cNvSpPr>
          <p:nvPr/>
        </p:nvSpPr>
        <p:spPr bwMode="auto">
          <a:xfrm>
            <a:off x="4945063" y="6258592"/>
            <a:ext cx="1787647" cy="52320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wrap="none" lIns="91429" tIns="45714" rIns="91429" bIns="45714">
            <a:spAutoFit/>
          </a:bodyPr>
          <a:lstStyle/>
          <a:p>
            <a:pPr>
              <a:defRPr/>
            </a:pPr>
            <a:r>
              <a:rPr lang="en-US" sz="2800" b="1">
                <a:solidFill>
                  <a:srgbClr val="000099"/>
                </a:solidFill>
                <a:latin typeface="Arial"/>
                <a:cs typeface="Arial"/>
              </a:rPr>
              <a:t>landmark</a:t>
            </a:r>
          </a:p>
        </p:txBody>
      </p:sp>
      <p:sp>
        <p:nvSpPr>
          <p:cNvPr id="93194" name="Line 10"/>
          <p:cNvSpPr>
            <a:spLocks noChangeShapeType="1"/>
          </p:cNvSpPr>
          <p:nvPr/>
        </p:nvSpPr>
        <p:spPr bwMode="auto">
          <a:xfrm flipV="1">
            <a:off x="7086600" y="5904579"/>
            <a:ext cx="762000" cy="685800"/>
          </a:xfrm>
          <a:prstGeom prst="line">
            <a:avLst/>
          </a:prstGeom>
          <a:noFill/>
          <a:ln w="88900">
            <a:solidFill>
              <a:schemeClr val="tx1"/>
            </a:solidFill>
            <a:round/>
            <a:headEnd/>
            <a:tailEnd type="triangle" w="med" len="med"/>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noFill/>
              </a14:hiddenFill>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a:lstStyle/>
          <a:p>
            <a:pPr>
              <a:defRPr/>
            </a:pPr>
            <a:endParaRPr lang="en-US">
              <a:cs typeface="Arial" charset="0"/>
            </a:endParaRPr>
          </a:p>
        </p:txBody>
      </p:sp>
      <p:pic>
        <p:nvPicPr>
          <p:cNvPr id="122891" name="Picture 12"/>
          <p:cNvPicPr>
            <a:picLocks noChangeAspect="1" noChangeArrowheads="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a:ext>
            </a:extLst>
          </a:blip>
          <a:srcRect/>
          <a:stretch>
            <a:fillRect/>
          </a:stretch>
        </p:blipFill>
        <p:spPr bwMode="auto">
          <a:xfrm>
            <a:off x="5186363" y="2477167"/>
            <a:ext cx="3957637" cy="3427412"/>
          </a:xfrm>
          <a:prstGeom prst="rect">
            <a:avLst/>
          </a:prstGeom>
          <a:noFill/>
          <a:ln>
            <a:noFill/>
          </a:ln>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rgbClr val="000000"/>
                </a:solidFill>
                <a:miter lim="800000"/>
                <a:headEnd/>
                <a:tailEnd/>
              </a14:hiddenLine>
            </a:ext>
          </a:extLst>
        </p:spPr>
      </p:pic>
      <p:sp>
        <p:nvSpPr>
          <p:cNvPr id="13" name="Rectangle 2"/>
          <p:cNvSpPr txBox="1">
            <a:spLocks noChangeArrowheads="1"/>
          </p:cNvSpPr>
          <p:nvPr/>
        </p:nvSpPr>
        <p:spPr bwMode="auto">
          <a:xfrm>
            <a:off x="1295400" y="152400"/>
            <a:ext cx="7848600" cy="609600"/>
          </a:xfrm>
          <a:prstGeom prst="rect">
            <a:avLst/>
          </a:prstGeom>
          <a:noFill/>
          <a:ln>
            <a:noFill/>
          </a:ln>
          <a:extLst>
            <a:ext uri="{FAA26D3D-D897-4be2-8F04-BA451C77F1D7}">
              <ma14:placeholderFlag xmlns:ma14="http://schemas.microsoft.com/office/mac/drawingml/2011/main" xmlns:p="http://schemas.openxmlformats.org/presentationml/2006/main" xmlns:r="http://schemas.openxmlformats.org/officeDocument/2006/relationships" xmlns:a="http://schemas.openxmlformats.org/drawingml/2006/main" xmlns="" val="1"/>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ＭＳ Ｐゴシック" charset="0"/>
                <a:cs typeface="ＭＳ Ｐゴシック" charset="0"/>
              </a:defRPr>
            </a:lvl1pPr>
            <a:lvl2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Times New Roman" pitchFamily="18"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eaLnBrk="1" hangingPunct="1">
              <a:defRPr/>
            </a:pPr>
            <a:r>
              <a:rPr lang="en-US" sz="3400" b="1" dirty="0" smtClean="0">
                <a:solidFill>
                  <a:srgbClr val="000000"/>
                </a:solidFill>
                <a:latin typeface="Arial"/>
                <a:cs typeface="Arial"/>
              </a:rPr>
              <a:t>Example: Waves affect Temperature</a:t>
            </a:r>
          </a:p>
        </p:txBody>
      </p:sp>
      <p:sp>
        <p:nvSpPr>
          <p:cNvPr id="14" name="Text Box 11"/>
          <p:cNvSpPr txBox="1">
            <a:spLocks noChangeArrowheads="1"/>
          </p:cNvSpPr>
          <p:nvPr/>
        </p:nvSpPr>
        <p:spPr bwMode="auto">
          <a:xfrm>
            <a:off x="4953000" y="1865979"/>
            <a:ext cx="4876800" cy="523208"/>
          </a:xfrm>
          <a:prstGeom prst="rect">
            <a:avLst/>
          </a:prstGeom>
          <a:noFill/>
          <a:ln>
            <a:noFill/>
          </a:ln>
          <a:effectLst/>
          <a:extLst>
            <a:ext uri="{909E8E84-426E-40dd-AFC4-6F175D3DCCD1}">
              <a14:hiddenFil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a14="http://schemas.microsoft.com/office/drawing/2010/main" xmlns:p="http://schemas.openxmlformats.org/presentationml/2006/main" xmlns:r="http://schemas.openxmlformats.org/officeDocument/2006/relationships" xmlns:a="http://schemas.openxmlformats.org/drawingml/2006/main" xmlns="">
                <a:effectLst>
                  <a:outerShdw blurRad="63500" dist="38099" dir="2700000" algn="ctr" rotWithShape="0">
                    <a:schemeClr val="bg2">
                      <a:alpha val="74998"/>
                    </a:schemeClr>
                  </a:outerShdw>
                </a:effectLst>
              </a14:hiddenEffects>
            </a:ext>
          </a:extLst>
        </p:spPr>
        <p:txBody>
          <a:bodyPr lIns="91429" tIns="45714" rIns="91429" bIns="45714">
            <a:spAutoFit/>
          </a:bodyPr>
          <a:lstStyle/>
          <a:p>
            <a:pPr>
              <a:defRPr/>
            </a:pPr>
            <a:r>
              <a:rPr lang="en-US" sz="2800" b="1" dirty="0">
                <a:solidFill>
                  <a:srgbClr val="000099"/>
                </a:solidFill>
                <a:latin typeface="Arial"/>
                <a:cs typeface="Arial"/>
              </a:rPr>
              <a:t>Total time elapsed: </a:t>
            </a:r>
            <a:r>
              <a:rPr lang="en-US" sz="2800" b="1" dirty="0" smtClean="0">
                <a:solidFill>
                  <a:srgbClr val="000099"/>
                </a:solidFill>
                <a:latin typeface="Arial"/>
                <a:cs typeface="Arial"/>
              </a:rPr>
              <a:t>0  s</a:t>
            </a:r>
            <a:endParaRPr lang="en-US" sz="2800" b="1" dirty="0">
              <a:solidFill>
                <a:srgbClr val="000099"/>
              </a:solidFill>
              <a:latin typeface="Arial"/>
              <a:cs typeface="Arial"/>
            </a:endParaRPr>
          </a:p>
        </p:txBody>
      </p:sp>
      <p:sp>
        <p:nvSpPr>
          <p:cNvPr id="15" name="Rectangle 14"/>
          <p:cNvSpPr/>
          <p:nvPr/>
        </p:nvSpPr>
        <p:spPr>
          <a:xfrm>
            <a:off x="7696200" y="6442502"/>
            <a:ext cx="4572000" cy="415498"/>
          </a:xfrm>
          <a:prstGeom prst="rect">
            <a:avLst/>
          </a:prstGeom>
        </p:spPr>
        <p:txBody>
          <a:bodyPr>
            <a:spAutoFit/>
          </a:bodyPr>
          <a:lstStyle/>
          <a:p>
            <a:pPr>
              <a:defRPr/>
            </a:pPr>
            <a:r>
              <a:rPr lang="en-US" sz="1050" dirty="0" smtClean="0">
                <a:latin typeface="Arial"/>
                <a:cs typeface="Arial"/>
              </a:rPr>
              <a:t>Diamond Head Beach </a:t>
            </a:r>
          </a:p>
          <a:p>
            <a:pPr>
              <a:defRPr/>
            </a:pPr>
            <a:r>
              <a:rPr lang="en-US" sz="1050" dirty="0" smtClean="0">
                <a:latin typeface="Arial"/>
                <a:cs typeface="Arial"/>
              </a:rPr>
              <a:t>Images by </a:t>
            </a:r>
            <a:r>
              <a:rPr lang="en-US" sz="1050" dirty="0">
                <a:latin typeface="Arial"/>
                <a:cs typeface="Arial"/>
              </a:rPr>
              <a:t>T. Erin Cox</a:t>
            </a:r>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608425719"/>
      </p:ext>
    </p:extLst>
  </p:cSld>
  <p:clrMapOvr>
    <a:masterClrMapping/>
  </p:clrMapOvr>
  <mc:AlternateContent>
    <mc:Choice xmlns:mc="http://schemas.openxmlformats.org/markup-compatibility/2006" xmlns:p14="http://schemas.microsoft.com/office/powerpoint/2010/main" xmlns:p="http://schemas.openxmlformats.org/presentationml/2006/main" xmlns:r="http://schemas.openxmlformats.org/officeDocument/2006/relationships" xmlns:a="http://schemas.openxmlformats.org/drawingml/2006/main" xmlns=""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Default Design">
  <a:themeElements>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33331</TotalTime>
  <Words>4394</Words>
  <Application>Microsoft Macintosh PowerPoint</Application>
  <PresentationFormat>On-screen Show (4:3)</PresentationFormat>
  <Paragraphs>466</Paragraphs>
  <Slides>31</Slides>
  <Notes>30</Notes>
  <HiddenSlides>8</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Default Design</vt:lpstr>
      <vt:lpstr>Image</vt:lpstr>
      <vt:lpstr>Our Project In Hawai‘i’s Intertidal OPIHI</vt:lpstr>
      <vt:lpstr>Slide 2</vt:lpstr>
      <vt:lpstr>Slide 3</vt:lpstr>
      <vt:lpstr>Tidal heights determined by position of sun and moon relative to earth</vt:lpstr>
      <vt:lpstr>Slide 5</vt:lpstr>
      <vt:lpstr>Slide 6</vt:lpstr>
      <vt:lpstr>What factors determine which organisms live at an intertidal site?</vt:lpstr>
      <vt:lpstr>Factors that structure the intertidal</vt:lpstr>
      <vt:lpstr>Before Wave</vt:lpstr>
      <vt:lpstr>Wave</vt:lpstr>
      <vt:lpstr>After Wave</vt:lpstr>
      <vt:lpstr>Slide 12</vt:lpstr>
      <vt:lpstr>Slide 13</vt:lpstr>
      <vt:lpstr>Some intertidal areas have zonation</vt:lpstr>
      <vt:lpstr>Slide 15</vt:lpstr>
      <vt:lpstr>Slide 16</vt:lpstr>
      <vt:lpstr>Slide 17</vt:lpstr>
      <vt:lpstr>Slide 18</vt:lpstr>
      <vt:lpstr>Summary: Hawai‘i’s Intertidal</vt:lpstr>
      <vt:lpstr>OPIHI Goals</vt:lpstr>
      <vt:lpstr>2004–2007 OPIHI Locations</vt:lpstr>
      <vt:lpstr>Slide 22</vt:lpstr>
      <vt:lpstr>In Class</vt:lpstr>
      <vt:lpstr>Slide 24</vt:lpstr>
      <vt:lpstr>Slide 25</vt:lpstr>
      <vt:lpstr>Slide 26</vt:lpstr>
      <vt:lpstr>Temperature:  Measure of the average kinetic energy of molecules </vt:lpstr>
      <vt:lpstr>Salinity:  Measure of the amount of dissolved salt in water</vt:lpstr>
      <vt:lpstr>Dissolved Oxygen:  Oxygen gas dissolved in water</vt:lpstr>
      <vt:lpstr>Turbidity:  A measure of the clarity of cloudiness of the water</vt:lpstr>
      <vt:lpstr>Slide 31</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 </dc:creator>
  <cp:lastModifiedBy>Fan Yang</cp:lastModifiedBy>
  <cp:revision>663</cp:revision>
  <cp:lastPrinted>2015-05-10T15:54:57Z</cp:lastPrinted>
  <dcterms:created xsi:type="dcterms:W3CDTF">2016-02-18T19:09:59Z</dcterms:created>
  <dcterms:modified xsi:type="dcterms:W3CDTF">2016-02-18T19:16:55Z</dcterms:modified>
</cp:coreProperties>
</file>