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88" r:id="rId2"/>
    <p:sldId id="289" r:id="rId3"/>
    <p:sldId id="290" r:id="rId4"/>
    <p:sldId id="291" r:id="rId5"/>
    <p:sldId id="292" r:id="rId6"/>
    <p:sldId id="293" r:id="rId7"/>
    <p:sldId id="260" r:id="rId8"/>
    <p:sldId id="261" r:id="rId9"/>
    <p:sldId id="262" r:id="rId10"/>
    <p:sldId id="263" r:id="rId11"/>
    <p:sldId id="283" r:id="rId12"/>
    <p:sldId id="271" r:id="rId13"/>
    <p:sldId id="284" r:id="rId14"/>
    <p:sldId id="286" r:id="rId15"/>
    <p:sldId id="294" r:id="rId16"/>
    <p:sldId id="295" r:id="rId17"/>
    <p:sldId id="296" r:id="rId18"/>
    <p:sldId id="297" r:id="rId19"/>
    <p:sldId id="298" r:id="rId20"/>
    <p:sldId id="299" r:id="rId21"/>
    <p:sldId id="300" r:id="rId22"/>
    <p:sldId id="301" r:id="rId23"/>
    <p:sldId id="267" r:id="rId24"/>
    <p:sldId id="280" r:id="rId25"/>
    <p:sldId id="28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29" autoAdjust="0"/>
  </p:normalViewPr>
  <p:slideViewPr>
    <p:cSldViewPr snapToGrid="0" snapToObjects="1">
      <p:cViewPr varScale="1">
        <p:scale>
          <a:sx n="86" d="100"/>
          <a:sy n="86" d="100"/>
        </p:scale>
        <p:origin x="-10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7724F5-0578-A94A-A327-1279522187E8}" type="datetimeFigureOut">
              <a:rPr lang="en-US" smtClean="0"/>
              <a:t>2/18/16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40D830-BC26-B04C-A0B8-08FACC596ECE}" type="slidenum">
              <a:rPr lang="en-US" smtClean="0"/>
              <a:t>‹#›</a:t>
            </a:fld>
            <a:endParaRPr lang="en-US"/>
          </a:p>
        </p:txBody>
      </p:sp>
    </p:spTree>
    <p:extLst>
      <p:ext uri="{BB962C8B-B14F-4D97-AF65-F5344CB8AC3E}">
        <p14:creationId xmlns:p14="http://schemas.microsoft.com/office/powerpoint/2010/main" val="2968772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5e.plantphys.net/article.php?ch=t&amp;id=399"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26B96-4287-423B-B5FA-6F01384137DA}" type="slidenum">
              <a:rPr lang="en-US" altLang="en-US"/>
              <a:pPr/>
              <a:t>1</a:t>
            </a:fld>
            <a:endParaRPr lang="en-US" alt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ltLang="en-US" dirty="0" smtClean="0"/>
              <a:t>Dots</a:t>
            </a:r>
            <a:r>
              <a:rPr lang="en-US" altLang="en-US" baseline="0" dirty="0" smtClean="0"/>
              <a:t> in the celery are vascular bundles containing xylem and phloem. Tree rings are made from xylem</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prstGeom prst="rect">
            <a:avLst/>
          </a:prstGeom>
        </p:spPr>
        <p:txBody>
          <a:bodyPr/>
          <a:lstStyle/>
          <a:p>
            <a:pPr lvl="0"/>
            <a:endParaRPr/>
          </a:p>
        </p:txBody>
      </p:sp>
      <p:sp>
        <p:nvSpPr>
          <p:cNvPr id="222" name="Shape 222"/>
          <p:cNvSpPr>
            <a:spLocks noGrp="1"/>
          </p:cNvSpPr>
          <p:nvPr>
            <p:ph type="body" sz="quarter" idx="1"/>
          </p:nvPr>
        </p:nvSpPr>
        <p:spPr>
          <a:prstGeom prst="rect">
            <a:avLst/>
          </a:prstGeom>
        </p:spPr>
        <p:txBody>
          <a:bodyPr/>
          <a:lstStyle/>
          <a:p>
            <a:pPr lvl="0" defTabSz="457200">
              <a:defRPr sz="1800"/>
            </a:pPr>
            <a:r>
              <a:rPr sz="1200" dirty="0">
                <a:latin typeface="Helvetica"/>
                <a:ea typeface="Helvetica"/>
                <a:cs typeface="Helvetica"/>
                <a:sym typeface="Helvetica"/>
              </a:rPr>
              <a:t>3 Domains - Eukaryote - </a:t>
            </a:r>
            <a:r>
              <a:rPr sz="1300" dirty="0">
                <a:latin typeface="Helvetica"/>
                <a:ea typeface="Helvetica"/>
                <a:cs typeface="Helvetica"/>
                <a:sym typeface="Helvetica"/>
              </a:rPr>
              <a:t>cells contain complex structures enclosed within membranes - particularly the nuclear envelope</a:t>
            </a:r>
            <a:endParaRPr sz="1200" dirty="0">
              <a:latin typeface="Helvetica"/>
              <a:ea typeface="Helvetica"/>
              <a:cs typeface="Helvetica"/>
              <a:sym typeface="Helvetica"/>
            </a:endParaRPr>
          </a:p>
          <a:p>
            <a:pPr lvl="0" defTabSz="457200">
              <a:defRPr sz="1800"/>
            </a:pPr>
            <a:endParaRPr sz="1200" dirty="0">
              <a:latin typeface="Helvetica"/>
              <a:ea typeface="Helvetica"/>
              <a:cs typeface="Helvetica"/>
              <a:sym typeface="Helvetica"/>
            </a:endParaRPr>
          </a:p>
          <a:p>
            <a:pPr lvl="0" defTabSz="457200">
              <a:defRPr sz="1800"/>
            </a:pPr>
            <a:r>
              <a:rPr sz="1200" dirty="0">
                <a:latin typeface="Helvetica"/>
                <a:ea typeface="Helvetica"/>
                <a:cs typeface="Helvetica"/>
                <a:sym typeface="Helvetica"/>
              </a:rPr>
              <a:t>Phylogenetic tree. Branches show how organisms are related, it shows common ancestry - this tree is based on the analysis of DNA in these organisms. </a:t>
            </a:r>
          </a:p>
          <a:p>
            <a:pPr lvl="0" defTabSz="457200">
              <a:defRPr sz="1800"/>
            </a:pPr>
            <a:endParaRPr sz="1200" dirty="0">
              <a:latin typeface="Helvetica"/>
              <a:ea typeface="Helvetica"/>
              <a:cs typeface="Helvetica"/>
              <a:sym typeface="Helvetica"/>
            </a:endParaRPr>
          </a:p>
          <a:p>
            <a:pPr lvl="0" defTabSz="457200">
              <a:defRPr sz="1800"/>
            </a:pPr>
            <a:r>
              <a:rPr sz="1200" dirty="0">
                <a:latin typeface="Helvetica"/>
                <a:ea typeface="Helvetica"/>
                <a:cs typeface="Helvetica"/>
                <a:sym typeface="Helvetica"/>
              </a:rPr>
              <a:t>The further back (to the left) something branched = more ancestral/basal, the further forward = more derived. </a:t>
            </a:r>
          </a:p>
          <a:p>
            <a:pPr lvl="0" defTabSz="457200">
              <a:defRPr sz="1800"/>
            </a:pPr>
            <a:endParaRPr sz="1200" dirty="0">
              <a:latin typeface="Helvetica"/>
              <a:ea typeface="Helvetica"/>
              <a:cs typeface="Helvetica"/>
              <a:sym typeface="Helvetica"/>
            </a:endParaRPr>
          </a:p>
          <a:p>
            <a:pPr lvl="0" defTabSz="457200">
              <a:defRPr sz="1800"/>
            </a:pPr>
            <a:r>
              <a:rPr sz="1200" u="sng" dirty="0">
                <a:latin typeface="Helvetica"/>
                <a:ea typeface="Helvetica"/>
                <a:cs typeface="Helvetica"/>
                <a:sym typeface="Helvetica"/>
                <a:hlinkClick r:id="rId3"/>
              </a:rPr>
              <a:t>http://5e.plantphys.net/article.php?ch=t&amp;id=399</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pPr lvl="0"/>
            <a:endParaRPr/>
          </a:p>
        </p:txBody>
      </p:sp>
      <p:sp>
        <p:nvSpPr>
          <p:cNvPr id="175" name="Shape 175"/>
          <p:cNvSpPr>
            <a:spLocks noGrp="1"/>
          </p:cNvSpPr>
          <p:nvPr>
            <p:ph type="body" sz="quarter" idx="1"/>
          </p:nvPr>
        </p:nvSpPr>
        <p:spPr>
          <a:prstGeom prst="rect">
            <a:avLst/>
          </a:prstGeom>
        </p:spPr>
        <p:txBody>
          <a:bodyPr/>
          <a:lstStyle/>
          <a:p>
            <a:pPr lvl="0" defTabSz="457200">
              <a:defRPr sz="1800"/>
            </a:pPr>
            <a:endParaRPr sz="1200" dirty="0">
              <a:latin typeface="Helvetica"/>
              <a:ea typeface="Helvetica"/>
              <a:cs typeface="Helvetica"/>
              <a:sym typeface="Helvetic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prstGeom prst="rect">
            <a:avLst/>
          </a:prstGeom>
        </p:spPr>
        <p:txBody>
          <a:bodyPr/>
          <a:lstStyle/>
          <a:p>
            <a:pPr lvl="0"/>
            <a:endParaRPr/>
          </a:p>
        </p:txBody>
      </p:sp>
      <p:sp>
        <p:nvSpPr>
          <p:cNvPr id="228" name="Shape 228"/>
          <p:cNvSpPr>
            <a:spLocks noGrp="1"/>
          </p:cNvSpPr>
          <p:nvPr>
            <p:ph type="body" sz="quarter" idx="1"/>
          </p:nvPr>
        </p:nvSpPr>
        <p:spPr>
          <a:prstGeom prst="rect">
            <a:avLst/>
          </a:prstGeom>
        </p:spPr>
        <p:txBody>
          <a:bodyPr/>
          <a:lstStyle/>
          <a:p>
            <a:pPr lvl="0" defTabSz="457200">
              <a:defRPr sz="1800"/>
            </a:pPr>
            <a:r>
              <a:rPr sz="1200" dirty="0">
                <a:latin typeface="Helvetica"/>
                <a:ea typeface="Helvetica"/>
                <a:cs typeface="Helvetica"/>
                <a:sym typeface="Helvetica"/>
              </a:rPr>
              <a:t>EMPHASIZE Form/function - adapted to environment </a:t>
            </a:r>
          </a:p>
          <a:p>
            <a:pPr lvl="0" defTabSz="457200">
              <a:defRPr sz="1800"/>
            </a:pPr>
            <a:r>
              <a:rPr sz="1200" dirty="0">
                <a:latin typeface="Helvetica"/>
                <a:ea typeface="Helvetica"/>
                <a:cs typeface="Helvetica"/>
                <a:sym typeface="Helvetica"/>
              </a:rPr>
              <a:t>A couple morphological features of algae.  These are just guidelines... not all algae have all these features.  They just help us talk about the algae.  New vocabulary </a:t>
            </a:r>
          </a:p>
          <a:p>
            <a:pPr lvl="0" defTabSz="457200">
              <a:defRPr sz="1800"/>
            </a:pPr>
            <a:endParaRPr sz="1200" dirty="0">
              <a:latin typeface="Helvetica"/>
              <a:ea typeface="Helvetica"/>
              <a:cs typeface="Helvetica"/>
              <a:sym typeface="Helvetica"/>
            </a:endParaRPr>
          </a:p>
          <a:p>
            <a:pPr lvl="0" defTabSz="457200">
              <a:defRPr sz="1800"/>
            </a:pPr>
            <a:r>
              <a:rPr sz="1200" dirty="0">
                <a:latin typeface="Helvetica"/>
                <a:ea typeface="Helvetica"/>
                <a:cs typeface="Helvetica"/>
                <a:sym typeface="Helvetica"/>
              </a:rPr>
              <a:t>Thallus is the body of the algae, </a:t>
            </a:r>
          </a:p>
          <a:p>
            <a:pPr lvl="0" defTabSz="457200">
              <a:defRPr sz="1800"/>
            </a:pPr>
            <a:r>
              <a:rPr sz="1200" dirty="0">
                <a:latin typeface="Helvetica"/>
                <a:ea typeface="Helvetica"/>
                <a:cs typeface="Helvetica"/>
                <a:sym typeface="Helvetica"/>
              </a:rPr>
              <a:t>Holdfast helps the alga attach to the substrate - NOT like roots - roots have storage or vascular tissue</a:t>
            </a:r>
          </a:p>
          <a:p>
            <a:pPr lvl="0" defTabSz="457200">
              <a:defRPr sz="1800"/>
            </a:pPr>
            <a:r>
              <a:rPr sz="1200" dirty="0">
                <a:latin typeface="Helvetica"/>
                <a:ea typeface="Helvetica"/>
                <a:cs typeface="Helvetica"/>
                <a:sym typeface="Helvetica"/>
              </a:rPr>
              <a:t>Stipe is stemlike feature (but not a stem) - similar to leaves (but no vascular tissue)</a:t>
            </a:r>
          </a:p>
          <a:p>
            <a:pPr lvl="0" defTabSz="457200">
              <a:defRPr sz="1800"/>
            </a:pPr>
            <a:r>
              <a:rPr sz="1200" dirty="0">
                <a:latin typeface="Helvetica"/>
                <a:ea typeface="Helvetica"/>
                <a:cs typeface="Helvetica"/>
                <a:sym typeface="Helvetica"/>
              </a:rPr>
              <a:t>Blade is a leaflike structure - similar to stem (but no vascular tissue)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prstGeom prst="rect">
            <a:avLst/>
          </a:prstGeom>
        </p:spPr>
        <p:txBody>
          <a:bodyPr/>
          <a:lstStyle/>
          <a:p>
            <a:pPr lvl="0"/>
            <a:endParaRPr/>
          </a:p>
        </p:txBody>
      </p:sp>
      <p:sp>
        <p:nvSpPr>
          <p:cNvPr id="245" name="Shape 245"/>
          <p:cNvSpPr>
            <a:spLocks noGrp="1"/>
          </p:cNvSpPr>
          <p:nvPr>
            <p:ph type="body" sz="quarter" idx="1"/>
          </p:nvPr>
        </p:nvSpPr>
        <p:spPr>
          <a:prstGeom prst="rect">
            <a:avLst/>
          </a:prstGeom>
        </p:spPr>
        <p:txBody>
          <a:bodyPr/>
          <a:lstStyle/>
          <a:p>
            <a:pPr lvl="0" defTabSz="457200">
              <a:defRPr sz="1800"/>
            </a:pPr>
            <a:r>
              <a:rPr sz="1200">
                <a:latin typeface="Helvetica"/>
                <a:ea typeface="Helvetica"/>
                <a:cs typeface="Helvetica"/>
                <a:sym typeface="Helvetica"/>
              </a:rPr>
              <a:t>EMPHASIZE Form/function - adapted to environment </a:t>
            </a:r>
          </a:p>
          <a:p>
            <a:pPr lvl="0" defTabSz="457200">
              <a:defRPr sz="1800"/>
            </a:pPr>
            <a:r>
              <a:rPr sz="1200">
                <a:latin typeface="Helvetica"/>
                <a:ea typeface="Helvetica"/>
                <a:cs typeface="Helvetica"/>
                <a:sym typeface="Helvetica"/>
              </a:rPr>
              <a:t>different body plans</a:t>
            </a:r>
          </a:p>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Filamentous = single cell chains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https://de-de.facebook.com/video/video.php?v=10200351051608526</a:t>
            </a:r>
          </a:p>
          <a:p>
            <a:endParaRPr lang="en-US" dirty="0"/>
          </a:p>
        </p:txBody>
      </p:sp>
      <p:sp>
        <p:nvSpPr>
          <p:cNvPr id="4" name="Slide Number Placeholder 3"/>
          <p:cNvSpPr>
            <a:spLocks noGrp="1"/>
          </p:cNvSpPr>
          <p:nvPr>
            <p:ph type="sldNum" sz="quarter" idx="10"/>
          </p:nvPr>
        </p:nvSpPr>
        <p:spPr/>
        <p:txBody>
          <a:bodyPr/>
          <a:lstStyle/>
          <a:p>
            <a:fld id="{9F44348A-2807-4B00-9C9A-675F69D36D6E}" type="slidenum">
              <a:rPr lang="en-US" smtClean="0"/>
              <a:t>16</a:t>
            </a:fld>
            <a:endParaRPr lang="en-US"/>
          </a:p>
        </p:txBody>
      </p:sp>
    </p:spTree>
    <p:extLst>
      <p:ext uri="{BB962C8B-B14F-4D97-AF65-F5344CB8AC3E}">
        <p14:creationId xmlns:p14="http://schemas.microsoft.com/office/powerpoint/2010/main" val="3806134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74548-4D7D-47E2-9D07-35BCE8934D2F}" type="slidenum">
              <a:rPr lang="en-US" altLang="en-US"/>
              <a:pPr/>
              <a:t>17</a:t>
            </a:fld>
            <a:endParaRPr lang="en-US" alt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Legally</a:t>
            </a:r>
            <a:r>
              <a:rPr lang="en-US" baseline="0" dirty="0" smtClean="0"/>
              <a:t> i</a:t>
            </a:r>
            <a:r>
              <a:rPr lang="en-US" dirty="0" smtClean="0"/>
              <a:t>ntroduced</a:t>
            </a:r>
            <a:r>
              <a:rPr lang="en-US" baseline="0" dirty="0" smtClean="0"/>
              <a:t> by scientists and industrialists in an effort to develop new techniques and industries for Hawaii</a:t>
            </a:r>
            <a:endParaRPr lang="en-US" dirty="0" smtClean="0"/>
          </a:p>
          <a:p>
            <a:r>
              <a:rPr lang="en-US" dirty="0" smtClean="0"/>
              <a:t>Didn’t work, released</a:t>
            </a:r>
            <a:r>
              <a:rPr lang="en-US" baseline="0" dirty="0" smtClean="0"/>
              <a:t> into wild</a:t>
            </a:r>
            <a:endParaRPr lang="en-US" dirty="0" smtClean="0"/>
          </a:p>
          <a:p>
            <a:r>
              <a:rPr lang="en-US" dirty="0" smtClean="0"/>
              <a:t>Coral mimic, overgrows </a:t>
            </a:r>
            <a:r>
              <a:rPr lang="en-US" dirty="0" err="1" smtClean="0"/>
              <a:t>pukas</a:t>
            </a:r>
            <a:r>
              <a:rPr lang="en-US" dirty="0" smtClean="0"/>
              <a:t> and</a:t>
            </a:r>
            <a:r>
              <a:rPr lang="en-US" baseline="0" dirty="0" smtClean="0"/>
              <a:t> coral, no native grazers here</a:t>
            </a:r>
            <a:endParaRPr lang="en-US" dirty="0"/>
          </a:p>
        </p:txBody>
      </p:sp>
      <p:sp>
        <p:nvSpPr>
          <p:cNvPr id="4" name="Slide Number Placeholder 3"/>
          <p:cNvSpPr>
            <a:spLocks noGrp="1"/>
          </p:cNvSpPr>
          <p:nvPr>
            <p:ph type="sldNum" sz="quarter" idx="10"/>
          </p:nvPr>
        </p:nvSpPr>
        <p:spPr/>
        <p:txBody>
          <a:bodyPr/>
          <a:lstStyle/>
          <a:p>
            <a:fld id="{9F44348A-2807-4B00-9C9A-675F69D36D6E}" type="slidenum">
              <a:rPr lang="en-US" smtClean="0"/>
              <a:t>18</a:t>
            </a:fld>
            <a:endParaRPr lang="en-US"/>
          </a:p>
        </p:txBody>
      </p:sp>
    </p:spTree>
    <p:extLst>
      <p:ext uri="{BB962C8B-B14F-4D97-AF65-F5344CB8AC3E}">
        <p14:creationId xmlns:p14="http://schemas.microsoft.com/office/powerpoint/2010/main" val="2370191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Introduced</a:t>
            </a:r>
            <a:r>
              <a:rPr lang="en-US" baseline="0" dirty="0" smtClean="0"/>
              <a:t> by scientists and industrialists</a:t>
            </a:r>
            <a:endParaRPr lang="en-US" dirty="0"/>
          </a:p>
        </p:txBody>
      </p:sp>
      <p:sp>
        <p:nvSpPr>
          <p:cNvPr id="4" name="Slide Number Placeholder 3"/>
          <p:cNvSpPr>
            <a:spLocks noGrp="1"/>
          </p:cNvSpPr>
          <p:nvPr>
            <p:ph type="sldNum" sz="quarter" idx="10"/>
          </p:nvPr>
        </p:nvSpPr>
        <p:spPr/>
        <p:txBody>
          <a:bodyPr/>
          <a:lstStyle/>
          <a:p>
            <a:fld id="{9F44348A-2807-4B00-9C9A-675F69D36D6E}" type="slidenum">
              <a:rPr lang="en-US" smtClean="0"/>
              <a:t>19</a:t>
            </a:fld>
            <a:endParaRPr lang="en-US"/>
          </a:p>
        </p:txBody>
      </p:sp>
    </p:spTree>
    <p:extLst>
      <p:ext uri="{BB962C8B-B14F-4D97-AF65-F5344CB8AC3E}">
        <p14:creationId xmlns:p14="http://schemas.microsoft.com/office/powerpoint/2010/main" val="122306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Introduced to</a:t>
            </a:r>
            <a:r>
              <a:rPr lang="en-US" baseline="0" dirty="0" smtClean="0"/>
              <a:t> Pearl Harbor as a hull fouler from Guam</a:t>
            </a:r>
          </a:p>
          <a:p>
            <a:r>
              <a:rPr lang="en-US" baseline="0" dirty="0" smtClean="0"/>
              <a:t>Preferred food item by grazers</a:t>
            </a:r>
            <a:endParaRPr lang="en-US" dirty="0"/>
          </a:p>
        </p:txBody>
      </p:sp>
      <p:sp>
        <p:nvSpPr>
          <p:cNvPr id="4" name="Slide Number Placeholder 3"/>
          <p:cNvSpPr>
            <a:spLocks noGrp="1"/>
          </p:cNvSpPr>
          <p:nvPr>
            <p:ph type="sldNum" sz="quarter" idx="10"/>
          </p:nvPr>
        </p:nvSpPr>
        <p:spPr/>
        <p:txBody>
          <a:bodyPr/>
          <a:lstStyle/>
          <a:p>
            <a:fld id="{9F44348A-2807-4B00-9C9A-675F69D36D6E}" type="slidenum">
              <a:rPr lang="en-US" smtClean="0"/>
              <a:t>20</a:t>
            </a:fld>
            <a:endParaRPr lang="en-US"/>
          </a:p>
        </p:txBody>
      </p:sp>
    </p:spTree>
    <p:extLst>
      <p:ext uri="{BB962C8B-B14F-4D97-AF65-F5344CB8AC3E}">
        <p14:creationId xmlns:p14="http://schemas.microsoft.com/office/powerpoint/2010/main" val="3729149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Avrainvillea</a:t>
            </a:r>
            <a:r>
              <a:rPr lang="en-US" dirty="0" smtClean="0"/>
              <a:t> – source unknown, but forms</a:t>
            </a:r>
            <a:r>
              <a:rPr lang="en-US" baseline="0" dirty="0" smtClean="0"/>
              <a:t> expansive beds in deep water</a:t>
            </a:r>
          </a:p>
          <a:p>
            <a:r>
              <a:rPr lang="en-US" baseline="0" dirty="0" smtClean="0"/>
              <a:t>First reported in 1981</a:t>
            </a:r>
          </a:p>
          <a:p>
            <a:r>
              <a:rPr lang="en-US" baseline="0" dirty="0" smtClean="0"/>
              <a:t>Outcompeting native </a:t>
            </a:r>
            <a:r>
              <a:rPr lang="en-US" baseline="0" dirty="0" err="1" smtClean="0"/>
              <a:t>seagrasses</a:t>
            </a:r>
            <a:r>
              <a:rPr lang="en-US" baseline="0" dirty="0" smtClean="0"/>
              <a:t> in shallow water in </a:t>
            </a:r>
            <a:r>
              <a:rPr lang="en-US" baseline="0" dirty="0" err="1" smtClean="0"/>
              <a:t>Maunalua</a:t>
            </a:r>
            <a:r>
              <a:rPr lang="en-US" baseline="0" dirty="0" smtClean="0"/>
              <a:t> Bay</a:t>
            </a:r>
            <a:endParaRPr lang="en-US" dirty="0"/>
          </a:p>
        </p:txBody>
      </p:sp>
      <p:sp>
        <p:nvSpPr>
          <p:cNvPr id="4" name="Slide Number Placeholder 3"/>
          <p:cNvSpPr>
            <a:spLocks noGrp="1"/>
          </p:cNvSpPr>
          <p:nvPr>
            <p:ph type="sldNum" sz="quarter" idx="10"/>
          </p:nvPr>
        </p:nvSpPr>
        <p:spPr/>
        <p:txBody>
          <a:bodyPr/>
          <a:lstStyle/>
          <a:p>
            <a:fld id="{9F44348A-2807-4B00-9C9A-675F69D36D6E}" type="slidenum">
              <a:rPr lang="en-US" smtClean="0"/>
              <a:t>21</a:t>
            </a:fld>
            <a:endParaRPr lang="en-US"/>
          </a:p>
        </p:txBody>
      </p:sp>
    </p:spTree>
    <p:extLst>
      <p:ext uri="{BB962C8B-B14F-4D97-AF65-F5344CB8AC3E}">
        <p14:creationId xmlns:p14="http://schemas.microsoft.com/office/powerpoint/2010/main" val="380189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365F0-8FE9-4E56-B7CA-3DD47E36B141}" type="slidenum">
              <a:rPr lang="en-US" altLang="en-US"/>
              <a:pPr/>
              <a:t>2</a:t>
            </a:fld>
            <a:endParaRPr lang="en-US" alt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Imported to Hawaii illegally from Florida for aquaculture, but didn’t work well for aquaculture</a:t>
            </a:r>
          </a:p>
          <a:p>
            <a:r>
              <a:rPr lang="en-US" dirty="0" smtClean="0"/>
              <a:t>Cost Maui County $20</a:t>
            </a:r>
            <a:r>
              <a:rPr lang="en-US" baseline="0" dirty="0" smtClean="0"/>
              <a:t> million in 2000 from lost revenue</a:t>
            </a:r>
            <a:endParaRPr lang="en-US" dirty="0"/>
          </a:p>
        </p:txBody>
      </p:sp>
      <p:sp>
        <p:nvSpPr>
          <p:cNvPr id="4" name="Slide Number Placeholder 3"/>
          <p:cNvSpPr>
            <a:spLocks noGrp="1"/>
          </p:cNvSpPr>
          <p:nvPr>
            <p:ph type="sldNum" sz="quarter" idx="10"/>
          </p:nvPr>
        </p:nvSpPr>
        <p:spPr/>
        <p:txBody>
          <a:bodyPr/>
          <a:lstStyle/>
          <a:p>
            <a:fld id="{9F44348A-2807-4B00-9C9A-675F69D36D6E}" type="slidenum">
              <a:rPr lang="en-US" smtClean="0"/>
              <a:t>22</a:t>
            </a:fld>
            <a:endParaRPr lang="en-US"/>
          </a:p>
        </p:txBody>
      </p:sp>
    </p:spTree>
    <p:extLst>
      <p:ext uri="{BB962C8B-B14F-4D97-AF65-F5344CB8AC3E}">
        <p14:creationId xmlns:p14="http://schemas.microsoft.com/office/powerpoint/2010/main" val="2081337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lvl="0"/>
            <a:endParaRPr lang="en-US" sz="1200" kern="1200" dirty="0" smtClean="0">
              <a:solidFill>
                <a:schemeClr val="tx1"/>
              </a:solidFill>
              <a:effectLst/>
              <a:latin typeface="+mn-lt"/>
              <a:ea typeface="+mn-ea"/>
              <a:cs typeface="+mn-cs"/>
            </a:endParaRPr>
          </a:p>
          <a:p>
            <a:endParaRPr lang="en-US" dirty="0">
              <a:latin typeface="Times New Roman" charset="0"/>
            </a:endParaRP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2BBC4CB0-BB52-C449-B392-3CE90B48AB46}" type="slidenum">
              <a:rPr lang="en-US" sz="1200"/>
              <a:pPr eaLnBrk="1" hangingPunct="1"/>
              <a:t>23</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prstGeom prst="rect">
            <a:avLst/>
          </a:prstGeom>
        </p:spPr>
        <p:txBody>
          <a:bodyPr/>
          <a:lstStyle/>
          <a:p>
            <a:pPr lvl="0"/>
            <a:endParaRPr/>
          </a:p>
        </p:txBody>
      </p:sp>
      <p:sp>
        <p:nvSpPr>
          <p:cNvPr id="285" name="Shape 285"/>
          <p:cNvSpPr>
            <a:spLocks noGrp="1"/>
          </p:cNvSpPr>
          <p:nvPr>
            <p:ph type="body" sz="quarter" idx="1"/>
          </p:nvPr>
        </p:nvSpPr>
        <p:spPr>
          <a:prstGeom prst="rect">
            <a:avLst/>
          </a:prstGeom>
        </p:spPr>
        <p:txBody>
          <a:bodyPr/>
          <a:lstStyle/>
          <a:p>
            <a:pPr lvl="0" defTabSz="457200">
              <a:defRPr sz="1800"/>
            </a:pPr>
            <a:r>
              <a:rPr sz="1200">
                <a:latin typeface="Helvetica"/>
                <a:ea typeface="Helvetica"/>
                <a:cs typeface="Helvetica"/>
                <a:sym typeface="Helvetica"/>
              </a:rPr>
              <a:t>Algae pressing is common to preserve algae.</a:t>
            </a:r>
          </a:p>
          <a:p>
            <a:pPr lvl="0" defTabSz="457200">
              <a:defRPr sz="1800"/>
            </a:pPr>
            <a:r>
              <a:rPr sz="1200">
                <a:latin typeface="Helvetica"/>
                <a:ea typeface="Helvetica"/>
                <a:cs typeface="Helvetica"/>
                <a:sym typeface="Helvetica"/>
              </a:rPr>
              <a:t>Herbarium is a collection of botanical specimens.</a:t>
            </a:r>
            <a:br>
              <a:rPr sz="1200">
                <a:latin typeface="Helvetica"/>
                <a:ea typeface="Helvetica"/>
                <a:cs typeface="Helvetica"/>
                <a:sym typeface="Helvetica"/>
              </a:rPr>
            </a:br>
            <a:r>
              <a:rPr sz="1200">
                <a:latin typeface="Helvetica"/>
                <a:ea typeface="Helvetica"/>
                <a:cs typeface="Helvetica"/>
                <a:sym typeface="Helvetica"/>
              </a:rPr>
              <a:t>Bishop museum is actually the largest herbarium in the Pacific... this is where people can come for all over the world to see type specimens and get information about algae.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prstGeom prst="rect">
            <a:avLst/>
          </a:prstGeom>
        </p:spPr>
        <p:txBody>
          <a:bodyPr/>
          <a:lstStyle/>
          <a:p>
            <a:pPr lvl="0"/>
            <a:endParaRPr/>
          </a:p>
        </p:txBody>
      </p:sp>
      <p:sp>
        <p:nvSpPr>
          <p:cNvPr id="314" name="Shape 314"/>
          <p:cNvSpPr>
            <a:spLocks noGrp="1"/>
          </p:cNvSpPr>
          <p:nvPr>
            <p:ph type="body" sz="quarter" idx="1"/>
          </p:nvPr>
        </p:nvSpPr>
        <p:spPr>
          <a:prstGeom prst="rect">
            <a:avLst/>
          </a:prstGeom>
        </p:spPr>
        <p:txBody>
          <a:bodyPr/>
          <a:lstStyle/>
          <a:p>
            <a:pPr lvl="0" defTabSz="457200">
              <a:defRPr sz="1800"/>
            </a:pPr>
            <a:r>
              <a:rPr sz="1200" dirty="0" smtClean="0">
                <a:latin typeface="Helvetica"/>
                <a:ea typeface="Helvetica"/>
                <a:cs typeface="Helvetica"/>
                <a:sym typeface="Helvetica"/>
              </a:rPr>
              <a:t>Pat </a:t>
            </a:r>
            <a:r>
              <a:rPr sz="1200" dirty="0">
                <a:latin typeface="Helvetica"/>
                <a:ea typeface="Helvetica"/>
                <a:cs typeface="Helvetica"/>
                <a:sym typeface="Helvetica"/>
              </a:rPr>
              <a:t>alga dry with a towel.</a:t>
            </a:r>
          </a:p>
          <a:p>
            <a:pPr lvl="0" defTabSz="457200">
              <a:defRPr sz="1800"/>
            </a:pPr>
            <a:endParaRPr sz="1200" dirty="0">
              <a:latin typeface="Helvetica"/>
              <a:ea typeface="Helvetica"/>
              <a:cs typeface="Helvetica"/>
              <a:sym typeface="Helvetica"/>
            </a:endParaRPr>
          </a:p>
          <a:p>
            <a:pPr lvl="0" defTabSz="457200">
              <a:defRPr sz="1800"/>
            </a:pPr>
            <a:r>
              <a:rPr sz="1200" dirty="0">
                <a:latin typeface="Helvetica"/>
                <a:ea typeface="Helvetica"/>
                <a:cs typeface="Helvetica"/>
                <a:sym typeface="Helvetica"/>
              </a:rPr>
              <a:t>Position the alga on your heavy paper so that it is centered.  Spread out the thallus, branches, and blades.  Be sure to position the alga so that any unique characteristics are visible.  If the alga is a large thick clump, you may need to cut the alga in half so it will lay flat or choose a smaller piece. </a:t>
            </a:r>
          </a:p>
          <a:p>
            <a:pPr lvl="0" defTabSz="457200">
              <a:defRPr sz="1800"/>
            </a:pPr>
            <a:endParaRPr sz="1200" dirty="0">
              <a:latin typeface="Helvetica"/>
              <a:ea typeface="Helvetica"/>
              <a:cs typeface="Helvetica"/>
              <a:sym typeface="Helvetica"/>
            </a:endParaRPr>
          </a:p>
          <a:p>
            <a:pPr lvl="0" defTabSz="457200">
              <a:defRPr sz="1800"/>
            </a:pPr>
            <a:r>
              <a:rPr sz="1200" dirty="0">
                <a:latin typeface="Helvetica"/>
                <a:ea typeface="Helvetica"/>
                <a:cs typeface="Helvetica"/>
                <a:sym typeface="Helvetica"/>
              </a:rPr>
              <a:t>Write YOUR NAME and the genera or species name in pencil on the heavy paper so that the algae can be identified after pressing.</a:t>
            </a:r>
          </a:p>
          <a:p>
            <a:pPr lvl="0" defTabSz="457200">
              <a:defRPr sz="1800"/>
            </a:pPr>
            <a:endParaRPr sz="1200" dirty="0">
              <a:latin typeface="Helvetica"/>
              <a:ea typeface="Helvetica"/>
              <a:cs typeface="Helvetica"/>
              <a:sym typeface="Helvetica"/>
            </a:endParaRPr>
          </a:p>
          <a:p>
            <a:pPr lvl="0" defTabSz="457200">
              <a:defRPr sz="1800"/>
            </a:pPr>
            <a:r>
              <a:rPr sz="1200" dirty="0" smtClean="0">
                <a:latin typeface="Helvetica"/>
                <a:ea typeface="Helvetica"/>
                <a:cs typeface="Helvetica"/>
                <a:sym typeface="Helvetica"/>
              </a:rPr>
              <a:t>Build </a:t>
            </a:r>
            <a:r>
              <a:rPr sz="1200" dirty="0">
                <a:latin typeface="Helvetica"/>
                <a:ea typeface="Helvetica"/>
                <a:cs typeface="Helvetica"/>
                <a:sym typeface="Helvetica"/>
              </a:rPr>
              <a:t>your algae press.  Repeat steps </a:t>
            </a:r>
            <a:r>
              <a:rPr sz="1200" dirty="0" smtClean="0">
                <a:latin typeface="Helvetica"/>
                <a:ea typeface="Helvetica"/>
                <a:cs typeface="Helvetica"/>
                <a:sym typeface="Helvetica"/>
              </a:rPr>
              <a:t>as </a:t>
            </a:r>
            <a:r>
              <a:rPr sz="1200" dirty="0">
                <a:latin typeface="Helvetica"/>
                <a:ea typeface="Helvetica"/>
                <a:cs typeface="Helvetica"/>
                <a:sym typeface="Helvetica"/>
              </a:rPr>
              <a:t>many times as needed.</a:t>
            </a:r>
          </a:p>
          <a:p>
            <a:pPr lvl="0" defTabSz="457200">
              <a:defRPr sz="1800"/>
            </a:pPr>
            <a:r>
              <a:rPr lang="en-US" sz="1200" dirty="0" smtClean="0">
                <a:latin typeface="Helvetica"/>
                <a:ea typeface="Helvetica"/>
                <a:cs typeface="Helvetica"/>
                <a:sym typeface="Helvetica"/>
              </a:rPr>
              <a:t>A</a:t>
            </a:r>
            <a:r>
              <a:rPr sz="1200" dirty="0" smtClean="0">
                <a:latin typeface="Helvetica"/>
                <a:ea typeface="Helvetica"/>
                <a:cs typeface="Helvetica"/>
                <a:sym typeface="Helvetica"/>
              </a:rPr>
              <a:t> </a:t>
            </a:r>
            <a:r>
              <a:rPr sz="1200" dirty="0">
                <a:latin typeface="Helvetica"/>
                <a:ea typeface="Helvetica"/>
                <a:cs typeface="Helvetica"/>
                <a:sym typeface="Helvetica"/>
              </a:rPr>
              <a:t>blotter </a:t>
            </a:r>
            <a:r>
              <a:rPr lang="en-US" sz="1200" dirty="0" smtClean="0">
                <a:latin typeface="Helvetica"/>
                <a:ea typeface="Helvetica"/>
                <a:cs typeface="Helvetica"/>
                <a:sym typeface="Helvetica"/>
              </a:rPr>
              <a:t>= </a:t>
            </a:r>
            <a:r>
              <a:rPr sz="1200" dirty="0" smtClean="0">
                <a:latin typeface="Helvetica"/>
                <a:ea typeface="Helvetica"/>
                <a:cs typeface="Helvetica"/>
                <a:sym typeface="Helvetica"/>
              </a:rPr>
              <a:t>newspaper</a:t>
            </a:r>
            <a:r>
              <a:rPr sz="1200" dirty="0">
                <a:latin typeface="Helvetica"/>
                <a:ea typeface="Helvetica"/>
                <a:cs typeface="Helvetica"/>
                <a:sym typeface="Helvetica"/>
              </a:rPr>
              <a:t>, towel, </a:t>
            </a:r>
            <a:r>
              <a:rPr lang="en-US" sz="1200" dirty="0" smtClean="0">
                <a:latin typeface="Helvetica"/>
                <a:ea typeface="Helvetica"/>
                <a:cs typeface="Helvetica"/>
                <a:sym typeface="Helvetica"/>
              </a:rPr>
              <a:t>or</a:t>
            </a:r>
            <a:r>
              <a:rPr lang="en-US" sz="1200" baseline="0" dirty="0" smtClean="0">
                <a:latin typeface="Helvetica"/>
                <a:ea typeface="Helvetica"/>
                <a:cs typeface="Helvetica"/>
                <a:sym typeface="Helvetica"/>
              </a:rPr>
              <a:t> fabric</a:t>
            </a:r>
            <a:r>
              <a:rPr sz="1200" dirty="0" smtClean="0">
                <a:latin typeface="Helvetica"/>
                <a:ea typeface="Helvetica"/>
                <a:cs typeface="Helvetica"/>
                <a:sym typeface="Helvetica"/>
              </a:rPr>
              <a:t>.  </a:t>
            </a:r>
            <a:r>
              <a:rPr sz="1200" dirty="0">
                <a:latin typeface="Helvetica"/>
                <a:ea typeface="Helvetica"/>
                <a:cs typeface="Helvetica"/>
                <a:sym typeface="Helvetica"/>
              </a:rPr>
              <a:t>Blotters will help remove moisture from the alga in your press.</a:t>
            </a:r>
          </a:p>
          <a:p>
            <a:pPr lvl="0" defTabSz="457200">
              <a:defRPr sz="1800"/>
            </a:pPr>
            <a:endParaRPr sz="1200" dirty="0">
              <a:latin typeface="Helvetica"/>
              <a:ea typeface="Helvetica"/>
              <a:cs typeface="Helvetica"/>
              <a:sym typeface="Helvetica"/>
            </a:endParaRPr>
          </a:p>
          <a:p>
            <a:pPr lvl="0" defTabSz="457200">
              <a:defRPr sz="1800"/>
            </a:pPr>
            <a:r>
              <a:rPr lang="en-US" sz="1200" dirty="0" smtClean="0">
                <a:latin typeface="Helvetica"/>
                <a:ea typeface="Helvetica"/>
                <a:cs typeface="Helvetica"/>
                <a:sym typeface="Helvetica"/>
              </a:rPr>
              <a:t>Add w</a:t>
            </a:r>
            <a:r>
              <a:rPr sz="1200" dirty="0" smtClean="0">
                <a:latin typeface="Helvetica"/>
                <a:ea typeface="Helvetica"/>
                <a:cs typeface="Helvetica"/>
                <a:sym typeface="Helvetica"/>
              </a:rPr>
              <a:t>eights </a:t>
            </a:r>
            <a:r>
              <a:rPr sz="1200" dirty="0">
                <a:latin typeface="Helvetica"/>
                <a:ea typeface="Helvetica"/>
                <a:cs typeface="Helvetica"/>
                <a:sym typeface="Helvetica"/>
              </a:rPr>
              <a:t>on top - wait up to a </a:t>
            </a:r>
            <a:r>
              <a:rPr sz="1200" dirty="0" smtClean="0">
                <a:latin typeface="Helvetica"/>
                <a:ea typeface="Helvetica"/>
                <a:cs typeface="Helvetica"/>
                <a:sym typeface="Helvetica"/>
              </a:rPr>
              <a:t>w</a:t>
            </a:r>
            <a:r>
              <a:rPr lang="en-US" sz="1200" dirty="0" smtClean="0">
                <a:latin typeface="Helvetica"/>
                <a:ea typeface="Helvetica"/>
                <a:cs typeface="Helvetica"/>
                <a:sym typeface="Helvetica"/>
              </a:rPr>
              <a:t>eek</a:t>
            </a:r>
            <a:r>
              <a:rPr lang="en-US" sz="1200" baseline="0" dirty="0" smtClean="0">
                <a:latin typeface="Helvetica"/>
                <a:ea typeface="Helvetica"/>
                <a:cs typeface="Helvetica"/>
                <a:sym typeface="Helvetica"/>
              </a:rPr>
              <a:t> </a:t>
            </a:r>
            <a:endParaRPr sz="1200" dirty="0">
              <a:latin typeface="Helvetica"/>
              <a:ea typeface="Helvetica"/>
              <a:cs typeface="Helvetica"/>
              <a:sym typeface="Helvetic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11B36-4C96-4A01-B665-C956C348632D}" type="slidenum">
              <a:rPr lang="en-US" altLang="en-US"/>
              <a:pPr/>
              <a:t>3</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3984F8-3E5B-450E-98E2-50364EDBE2F2}" type="slidenum">
              <a:rPr lang="en-US" altLang="en-US"/>
              <a:pPr/>
              <a:t>5</a:t>
            </a:fld>
            <a:endParaRPr lang="en-US" alt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4D5069-EB12-4E09-A845-72817137A20B}" type="slidenum">
              <a:rPr lang="en-US" altLang="en-US"/>
              <a:pPr/>
              <a:t>6</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597BF8-9EA8-4571-8903-4D14F51541B1}" type="slidenum">
              <a:rPr lang="en-US" altLang="en-US"/>
              <a:pPr/>
              <a:t>7</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ltLang="en-US" dirty="0" smtClean="0"/>
              <a:t>ID tricks</a:t>
            </a:r>
          </a:p>
          <a:p>
            <a:r>
              <a:rPr lang="en-US" altLang="en-US" dirty="0" smtClean="0"/>
              <a:t>Groups based on pigments </a:t>
            </a:r>
            <a:endParaRPr lang="en-US" alt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Helvetica"/>
                <a:ea typeface="Helvetica"/>
                <a:cs typeface="Helvetica"/>
                <a:sym typeface="Helvetica"/>
              </a:rPr>
              <a:t>Algae are classified into groups based on pigment composition/types.</a:t>
            </a:r>
          </a:p>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47264-00F7-4944-BEBB-5C7086849EAE}" type="slidenum">
              <a:rPr lang="en-US" altLang="en-US"/>
              <a:pPr/>
              <a:t>8</a:t>
            </a:fld>
            <a:endParaRPr lang="en-US"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D6D63-1115-476B-ACCE-FBEB2DBF69B0}" type="slidenum">
              <a:rPr lang="en-US" altLang="en-US"/>
              <a:pPr/>
              <a:t>9</a:t>
            </a:fld>
            <a:endParaRPr lang="en-US" alt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4AEE4F-12C5-4E54-BDA5-F756010B5FF0}" type="slidenum">
              <a:rPr lang="en-US" altLang="en-US"/>
              <a:pPr/>
              <a:t>10</a:t>
            </a:fld>
            <a:endParaRPr lang="en-US" alt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443B8-BE7B-C74F-9DA0-21993F71D706}"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9A1E1-7D4C-B742-AD29-84225D18C930}" type="slidenum">
              <a:rPr lang="en-US" smtClean="0"/>
              <a:t>‹#›</a:t>
            </a:fld>
            <a:endParaRPr lang="en-US"/>
          </a:p>
        </p:txBody>
      </p:sp>
    </p:spTree>
    <p:extLst>
      <p:ext uri="{BB962C8B-B14F-4D97-AF65-F5344CB8AC3E}">
        <p14:creationId xmlns:p14="http://schemas.microsoft.com/office/powerpoint/2010/main" val="836934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443B8-BE7B-C74F-9DA0-21993F71D706}"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9A1E1-7D4C-B742-AD29-84225D18C930}" type="slidenum">
              <a:rPr lang="en-US" smtClean="0"/>
              <a:t>‹#›</a:t>
            </a:fld>
            <a:endParaRPr lang="en-US"/>
          </a:p>
        </p:txBody>
      </p:sp>
    </p:spTree>
    <p:extLst>
      <p:ext uri="{BB962C8B-B14F-4D97-AF65-F5344CB8AC3E}">
        <p14:creationId xmlns:p14="http://schemas.microsoft.com/office/powerpoint/2010/main" val="936668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443B8-BE7B-C74F-9DA0-21993F71D706}"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9A1E1-7D4C-B742-AD29-84225D18C930}" type="slidenum">
              <a:rPr lang="en-US" smtClean="0"/>
              <a:t>‹#›</a:t>
            </a:fld>
            <a:endParaRPr lang="en-US"/>
          </a:p>
        </p:txBody>
      </p:sp>
    </p:spTree>
    <p:extLst>
      <p:ext uri="{BB962C8B-B14F-4D97-AF65-F5344CB8AC3E}">
        <p14:creationId xmlns:p14="http://schemas.microsoft.com/office/powerpoint/2010/main" val="516385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9" name="Shape 9"/>
          <p:cNvSpPr>
            <a:spLocks noGrp="1"/>
          </p:cNvSpPr>
          <p:nvPr>
            <p:ph type="title"/>
          </p:nvPr>
        </p:nvSpPr>
        <p:spPr>
          <a:xfrm>
            <a:off x="892969" y="178594"/>
            <a:ext cx="7358063" cy="1714500"/>
          </a:xfrm>
          <a:prstGeom prst="rect">
            <a:avLst/>
          </a:prstGeom>
        </p:spPr>
        <p:txBody>
          <a:bodyPr/>
          <a:lstStyle>
            <a:lvl1pPr marL="0" marR="0" defTabSz="410751">
              <a:defRPr sz="5900">
                <a:solidFill>
                  <a:srgbClr val="000000"/>
                </a:solidFill>
                <a:uFillTx/>
                <a:latin typeface="+mn-lt"/>
                <a:ea typeface="+mn-ea"/>
                <a:cs typeface="+mn-cs"/>
                <a:sym typeface="Gill Sans"/>
              </a:defRPr>
            </a:lvl1pPr>
          </a:lstStyle>
          <a:p>
            <a:pPr lvl="0">
              <a:defRPr sz="1800"/>
            </a:pPr>
            <a:r>
              <a:rPr sz="5900"/>
              <a:t>Title Text</a:t>
            </a:r>
          </a:p>
        </p:txBody>
      </p:sp>
      <p:sp>
        <p:nvSpPr>
          <p:cNvPr id="10" name="Shape 10"/>
          <p:cNvSpPr>
            <a:spLocks noGrp="1"/>
          </p:cNvSpPr>
          <p:nvPr>
            <p:ph type="body" idx="1"/>
          </p:nvPr>
        </p:nvSpPr>
        <p:spPr>
          <a:xfrm>
            <a:off x="892969" y="1946672"/>
            <a:ext cx="7358063" cy="4018359"/>
          </a:xfrm>
          <a:prstGeom prst="rect">
            <a:avLst/>
          </a:prstGeom>
        </p:spPr>
        <p:txBody>
          <a:bodyPr lIns="35717" tIns="35717" rIns="35717" bIns="35717" anchor="ctr"/>
          <a:lstStyle>
            <a:lvl1pPr marL="625056" marR="0" indent="-401822" defTabSz="410751">
              <a:spcBef>
                <a:spcPts val="1687"/>
              </a:spcBef>
              <a:buSzPct val="171000"/>
              <a:defRPr sz="3000">
                <a:uFillTx/>
                <a:latin typeface="+mn-lt"/>
                <a:ea typeface="+mn-ea"/>
                <a:cs typeface="+mn-cs"/>
                <a:sym typeface="Gill Sans"/>
              </a:defRPr>
            </a:lvl1pPr>
            <a:lvl2pPr marL="937584" marR="0" indent="-401822" defTabSz="410751">
              <a:spcBef>
                <a:spcPts val="1687"/>
              </a:spcBef>
              <a:buSzPct val="171000"/>
              <a:defRPr sz="3000">
                <a:uFillTx/>
                <a:latin typeface="+mn-lt"/>
                <a:ea typeface="+mn-ea"/>
                <a:cs typeface="+mn-cs"/>
                <a:sym typeface="Gill Sans"/>
              </a:defRPr>
            </a:lvl2pPr>
            <a:lvl3pPr marL="1250112" marR="0" indent="-401822" defTabSz="410751">
              <a:spcBef>
                <a:spcPts val="1687"/>
              </a:spcBef>
              <a:buSzPct val="171000"/>
              <a:defRPr sz="3000">
                <a:uFillTx/>
                <a:latin typeface="+mn-lt"/>
                <a:ea typeface="+mn-ea"/>
                <a:cs typeface="+mn-cs"/>
                <a:sym typeface="Gill Sans"/>
              </a:defRPr>
            </a:lvl3pPr>
            <a:lvl4pPr marL="1562640" marR="0" indent="-401822" defTabSz="410751">
              <a:spcBef>
                <a:spcPts val="1687"/>
              </a:spcBef>
              <a:buSzPct val="171000"/>
              <a:defRPr sz="3000">
                <a:uFillTx/>
                <a:latin typeface="+mn-lt"/>
                <a:ea typeface="+mn-ea"/>
                <a:cs typeface="+mn-cs"/>
                <a:sym typeface="Gill Sans"/>
              </a:defRPr>
            </a:lvl4pPr>
            <a:lvl5pPr marL="1875168" marR="0" indent="-401822" defTabSz="410751">
              <a:spcBef>
                <a:spcPts val="1687"/>
              </a:spcBef>
              <a:buSzPct val="171000"/>
              <a:defRPr sz="3000">
                <a:uFillTx/>
                <a:latin typeface="+mn-lt"/>
                <a:ea typeface="+mn-ea"/>
                <a:cs typeface="+mn-cs"/>
                <a:sym typeface="Gill Sans"/>
              </a:defRPr>
            </a:lvl5p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Tree>
    <p:extLst>
      <p:ext uri="{BB962C8B-B14F-4D97-AF65-F5344CB8AC3E}">
        <p14:creationId xmlns:p14="http://schemas.microsoft.com/office/powerpoint/2010/main" val="4037349126"/>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443B8-BE7B-C74F-9DA0-21993F71D706}"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9A1E1-7D4C-B742-AD29-84225D18C930}" type="slidenum">
              <a:rPr lang="en-US" smtClean="0"/>
              <a:t>‹#›</a:t>
            </a:fld>
            <a:endParaRPr lang="en-US"/>
          </a:p>
        </p:txBody>
      </p:sp>
    </p:spTree>
    <p:extLst>
      <p:ext uri="{BB962C8B-B14F-4D97-AF65-F5344CB8AC3E}">
        <p14:creationId xmlns:p14="http://schemas.microsoft.com/office/powerpoint/2010/main" val="247835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443B8-BE7B-C74F-9DA0-21993F71D706}"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9A1E1-7D4C-B742-AD29-84225D18C930}" type="slidenum">
              <a:rPr lang="en-US" smtClean="0"/>
              <a:t>‹#›</a:t>
            </a:fld>
            <a:endParaRPr lang="en-US"/>
          </a:p>
        </p:txBody>
      </p:sp>
    </p:spTree>
    <p:extLst>
      <p:ext uri="{BB962C8B-B14F-4D97-AF65-F5344CB8AC3E}">
        <p14:creationId xmlns:p14="http://schemas.microsoft.com/office/powerpoint/2010/main" val="74935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443B8-BE7B-C74F-9DA0-21993F71D706}" type="datetimeFigureOut">
              <a:rPr lang="en-US" smtClean="0"/>
              <a:t>2/18/16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9A1E1-7D4C-B742-AD29-84225D18C930}" type="slidenum">
              <a:rPr lang="en-US" smtClean="0"/>
              <a:t>‹#›</a:t>
            </a:fld>
            <a:endParaRPr lang="en-US"/>
          </a:p>
        </p:txBody>
      </p:sp>
    </p:spTree>
    <p:extLst>
      <p:ext uri="{BB962C8B-B14F-4D97-AF65-F5344CB8AC3E}">
        <p14:creationId xmlns:p14="http://schemas.microsoft.com/office/powerpoint/2010/main" val="401615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443B8-BE7B-C74F-9DA0-21993F71D706}" type="datetimeFigureOut">
              <a:rPr lang="en-US" smtClean="0"/>
              <a:t>2/18/16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79A1E1-7D4C-B742-AD29-84225D18C930}" type="slidenum">
              <a:rPr lang="en-US" smtClean="0"/>
              <a:t>‹#›</a:t>
            </a:fld>
            <a:endParaRPr lang="en-US"/>
          </a:p>
        </p:txBody>
      </p:sp>
    </p:spTree>
    <p:extLst>
      <p:ext uri="{BB962C8B-B14F-4D97-AF65-F5344CB8AC3E}">
        <p14:creationId xmlns:p14="http://schemas.microsoft.com/office/powerpoint/2010/main" val="767450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443B8-BE7B-C74F-9DA0-21993F71D706}" type="datetimeFigureOut">
              <a:rPr lang="en-US" smtClean="0"/>
              <a:t>2/18/16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79A1E1-7D4C-B742-AD29-84225D18C930}" type="slidenum">
              <a:rPr lang="en-US" smtClean="0"/>
              <a:t>‹#›</a:t>
            </a:fld>
            <a:endParaRPr lang="en-US"/>
          </a:p>
        </p:txBody>
      </p:sp>
    </p:spTree>
    <p:extLst>
      <p:ext uri="{BB962C8B-B14F-4D97-AF65-F5344CB8AC3E}">
        <p14:creationId xmlns:p14="http://schemas.microsoft.com/office/powerpoint/2010/main" val="284095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443B8-BE7B-C74F-9DA0-21993F71D706}" type="datetimeFigureOut">
              <a:rPr lang="en-US" smtClean="0"/>
              <a:t>2/18/16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79A1E1-7D4C-B742-AD29-84225D18C930}" type="slidenum">
              <a:rPr lang="en-US" smtClean="0"/>
              <a:t>‹#›</a:t>
            </a:fld>
            <a:endParaRPr lang="en-US"/>
          </a:p>
        </p:txBody>
      </p:sp>
    </p:spTree>
    <p:extLst>
      <p:ext uri="{BB962C8B-B14F-4D97-AF65-F5344CB8AC3E}">
        <p14:creationId xmlns:p14="http://schemas.microsoft.com/office/powerpoint/2010/main" val="185664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443B8-BE7B-C74F-9DA0-21993F71D706}" type="datetimeFigureOut">
              <a:rPr lang="en-US" smtClean="0"/>
              <a:t>2/18/16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9A1E1-7D4C-B742-AD29-84225D18C930}" type="slidenum">
              <a:rPr lang="en-US" smtClean="0"/>
              <a:t>‹#›</a:t>
            </a:fld>
            <a:endParaRPr lang="en-US"/>
          </a:p>
        </p:txBody>
      </p:sp>
    </p:spTree>
    <p:extLst>
      <p:ext uri="{BB962C8B-B14F-4D97-AF65-F5344CB8AC3E}">
        <p14:creationId xmlns:p14="http://schemas.microsoft.com/office/powerpoint/2010/main" val="373029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443B8-BE7B-C74F-9DA0-21993F71D706}" type="datetimeFigureOut">
              <a:rPr lang="en-US" smtClean="0"/>
              <a:t>2/18/16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9A1E1-7D4C-B742-AD29-84225D18C930}" type="slidenum">
              <a:rPr lang="en-US" smtClean="0"/>
              <a:t>‹#›</a:t>
            </a:fld>
            <a:endParaRPr lang="en-US"/>
          </a:p>
        </p:txBody>
      </p:sp>
    </p:spTree>
    <p:extLst>
      <p:ext uri="{BB962C8B-B14F-4D97-AF65-F5344CB8AC3E}">
        <p14:creationId xmlns:p14="http://schemas.microsoft.com/office/powerpoint/2010/main" val="28762474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443B8-BE7B-C74F-9DA0-21993F71D706}" type="datetimeFigureOut">
              <a:rPr lang="en-US" smtClean="0"/>
              <a:t>2/18/16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9A1E1-7D4C-B742-AD29-84225D18C930}" type="slidenum">
              <a:rPr lang="en-US" smtClean="0"/>
              <a:t>‹#›</a:t>
            </a:fld>
            <a:endParaRPr lang="en-US"/>
          </a:p>
        </p:txBody>
      </p:sp>
    </p:spTree>
    <p:extLst>
      <p:ext uri="{BB962C8B-B14F-4D97-AF65-F5344CB8AC3E}">
        <p14:creationId xmlns:p14="http://schemas.microsoft.com/office/powerpoint/2010/main" val="254618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16.jpeg"/><Relationship Id="rId6" Type="http://schemas.openxmlformats.org/officeDocument/2006/relationships/image" Target="../media/image31.jpeg"/><Relationship Id="rId7" Type="http://schemas.openxmlformats.org/officeDocument/2006/relationships/image" Target="../media/image32.jpeg"/><Relationship Id="rId8" Type="http://schemas.openxmlformats.org/officeDocument/2006/relationships/image" Target="../media/image33.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4.t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7" Type="http://schemas.openxmlformats.org/officeDocument/2006/relationships/image" Target="../media/image46.jpe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4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8.jpeg"/><Relationship Id="rId5" Type="http://schemas.openxmlformats.org/officeDocument/2006/relationships/image" Target="../media/image49.jpe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b="1" dirty="0">
                <a:solidFill>
                  <a:srgbClr val="FFFF00"/>
                </a:solidFill>
                <a:effectLst>
                  <a:outerShdw blurRad="38100" dist="38100" dir="2700000" algn="tl">
                    <a:srgbClr val="000000"/>
                  </a:outerShdw>
                </a:effectLst>
              </a:rPr>
              <a:t>Marine algae</a:t>
            </a:r>
          </a:p>
        </p:txBody>
      </p:sp>
      <p:sp>
        <p:nvSpPr>
          <p:cNvPr id="10243" name="Rectangle 3"/>
          <p:cNvSpPr>
            <a:spLocks noGrp="1" noChangeArrowheads="1"/>
          </p:cNvSpPr>
          <p:nvPr>
            <p:ph type="body" idx="1"/>
          </p:nvPr>
        </p:nvSpPr>
        <p:spPr>
          <a:xfrm>
            <a:off x="457200" y="1516111"/>
            <a:ext cx="8229600" cy="2133600"/>
          </a:xfrm>
        </p:spPr>
        <p:txBody>
          <a:bodyPr>
            <a:normAutofit/>
          </a:bodyPr>
          <a:lstStyle/>
          <a:p>
            <a:pPr marL="0" indent="0">
              <a:buNone/>
            </a:pPr>
            <a:r>
              <a:rPr lang="en-US" altLang="en-US" b="1" dirty="0" smtClean="0">
                <a:solidFill>
                  <a:schemeClr val="bg1"/>
                </a:solidFill>
                <a:effectLst>
                  <a:outerShdw blurRad="38100" dist="38100" dir="2700000" algn="tl">
                    <a:srgbClr val="000000"/>
                  </a:outerShdw>
                </a:effectLst>
              </a:rPr>
              <a:t>Unlike </a:t>
            </a:r>
            <a:r>
              <a:rPr lang="en-US" altLang="en-US" b="1" dirty="0" smtClean="0">
                <a:solidFill>
                  <a:schemeClr val="bg1"/>
                </a:solidFill>
                <a:effectLst>
                  <a:outerShdw blurRad="38100" dist="38100" dir="2700000" algn="tl">
                    <a:srgbClr val="000000"/>
                  </a:outerShdw>
                </a:effectLst>
              </a:rPr>
              <a:t>terrestrial (land) </a:t>
            </a:r>
            <a:r>
              <a:rPr lang="en-US" altLang="en-US" b="1" dirty="0" smtClean="0">
                <a:solidFill>
                  <a:schemeClr val="bg1"/>
                </a:solidFill>
                <a:effectLst>
                  <a:outerShdw blurRad="38100" dist="38100" dir="2700000" algn="tl">
                    <a:srgbClr val="000000"/>
                  </a:outerShdw>
                </a:effectLst>
              </a:rPr>
              <a:t>plants</a:t>
            </a:r>
            <a:r>
              <a:rPr lang="en-US" altLang="en-US" b="1" dirty="0">
                <a:solidFill>
                  <a:schemeClr val="bg1"/>
                </a:solidFill>
                <a:effectLst>
                  <a:outerShdw blurRad="38100" dist="38100" dir="2700000" algn="tl">
                    <a:srgbClr val="000000"/>
                  </a:outerShdw>
                </a:effectLst>
              </a:rPr>
              <a:t>, marine algae have </a:t>
            </a:r>
            <a:r>
              <a:rPr lang="en-US" altLang="en-US" b="1" u="sng" dirty="0" smtClean="0">
                <a:solidFill>
                  <a:schemeClr val="bg1"/>
                </a:solidFill>
                <a:effectLst>
                  <a:outerShdw blurRad="38100" dist="38100" dir="2700000" algn="tl">
                    <a:srgbClr val="000000"/>
                  </a:outerShdw>
                </a:effectLst>
              </a:rPr>
              <a:t>NO</a:t>
            </a:r>
            <a:r>
              <a:rPr lang="en-US" altLang="en-US" b="1" dirty="0" smtClean="0">
                <a:solidFill>
                  <a:schemeClr val="bg1"/>
                </a:solidFill>
                <a:effectLst>
                  <a:outerShdw blurRad="38100" dist="38100" dir="2700000" algn="tl">
                    <a:srgbClr val="000000"/>
                  </a:outerShdw>
                </a:effectLst>
              </a:rPr>
              <a:t> vascular </a:t>
            </a:r>
            <a:r>
              <a:rPr lang="en-US" altLang="en-US" b="1" dirty="0">
                <a:solidFill>
                  <a:schemeClr val="bg1"/>
                </a:solidFill>
                <a:effectLst>
                  <a:outerShdw blurRad="38100" dist="38100" dir="2700000" algn="tl">
                    <a:srgbClr val="000000"/>
                  </a:outerShdw>
                </a:effectLst>
              </a:rPr>
              <a:t>material (like xylem and phloem)</a:t>
            </a:r>
          </a:p>
          <a:p>
            <a:endParaRPr lang="en-US" altLang="en-US" b="1" dirty="0">
              <a:solidFill>
                <a:schemeClr val="bg1"/>
              </a:solidFill>
              <a:effectLst>
                <a:outerShdw blurRad="38100" dist="38100" dir="2700000" algn="tl">
                  <a:srgbClr val="000000"/>
                </a:outerShdw>
              </a:effectLst>
            </a:endParaRPr>
          </a:p>
          <a:p>
            <a:endParaRPr lang="en-US" altLang="en-US" b="1" dirty="0">
              <a:solidFill>
                <a:schemeClr val="bg1"/>
              </a:solidFill>
              <a:effectLst>
                <a:outerShdw blurRad="38100" dist="38100" dir="2700000" algn="tl">
                  <a:srgbClr val="000000"/>
                </a:outerShdw>
              </a:effectLst>
            </a:endParaRPr>
          </a:p>
        </p:txBody>
      </p:sp>
      <p:pic>
        <p:nvPicPr>
          <p:cNvPr id="10244" name="Picture 4" descr="celery vascular bund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descr="tree xyl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35280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4399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4000" b="1" dirty="0">
                <a:solidFill>
                  <a:schemeClr val="bg1"/>
                </a:solidFill>
                <a:effectLst>
                  <a:outerShdw blurRad="38100" dist="38100" dir="2700000" algn="tl">
                    <a:srgbClr val="000000"/>
                  </a:outerShdw>
                </a:effectLst>
              </a:rPr>
              <a:t>Common </a:t>
            </a:r>
            <a:r>
              <a:rPr lang="en-US" altLang="en-US" sz="4000" b="1" dirty="0" err="1" smtClean="0">
                <a:solidFill>
                  <a:schemeClr val="bg1"/>
                </a:solidFill>
                <a:effectLst>
                  <a:outerShdw blurRad="38100" dist="38100" dir="2700000" algn="tl">
                    <a:srgbClr val="000000"/>
                  </a:outerShdw>
                </a:effectLst>
              </a:rPr>
              <a:t>Phaeophyceae</a:t>
            </a:r>
            <a:r>
              <a:rPr lang="en-US" altLang="en-US" sz="4000" b="1" dirty="0" smtClean="0">
                <a:solidFill>
                  <a:schemeClr val="bg1"/>
                </a:solidFill>
                <a:effectLst>
                  <a:outerShdw blurRad="38100" dist="38100" dir="2700000" algn="tl">
                    <a:srgbClr val="000000"/>
                  </a:outerShdw>
                </a:effectLst>
              </a:rPr>
              <a:t> </a:t>
            </a:r>
            <a:r>
              <a:rPr lang="en-US" altLang="en-US" sz="4000" b="1" dirty="0">
                <a:solidFill>
                  <a:schemeClr val="bg1"/>
                </a:solidFill>
                <a:effectLst>
                  <a:outerShdw blurRad="38100" dist="38100" dir="2700000" algn="tl">
                    <a:srgbClr val="000000"/>
                  </a:outerShdw>
                </a:effectLst>
              </a:rPr>
              <a:t>in </a:t>
            </a:r>
            <a:r>
              <a:rPr lang="en-US" altLang="en-US" sz="4000" b="1" dirty="0" smtClean="0">
                <a:solidFill>
                  <a:schemeClr val="bg1"/>
                </a:solidFill>
                <a:effectLst>
                  <a:outerShdw blurRad="38100" dist="38100" dir="2700000" algn="tl">
                    <a:srgbClr val="000000"/>
                  </a:outerShdw>
                </a:effectLst>
              </a:rPr>
              <a:t>Hawai‘i</a:t>
            </a:r>
            <a:endParaRPr lang="en-US" altLang="en-US" sz="4000" b="1" dirty="0">
              <a:solidFill>
                <a:schemeClr val="bg1"/>
              </a:solidFill>
              <a:effectLst>
                <a:outerShdw blurRad="38100" dist="38100" dir="2700000" algn="tl">
                  <a:srgbClr val="000000"/>
                </a:outerShdw>
              </a:effectLst>
            </a:endParaRPr>
          </a:p>
        </p:txBody>
      </p:sp>
      <p:pic>
        <p:nvPicPr>
          <p:cNvPr id="56325" name="Picture 5" descr="Dictyopteris lipo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1828800"/>
            <a:ext cx="24384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56326" name="Picture 6" descr="Dictyot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29000" y="1828800"/>
            <a:ext cx="2590800" cy="1703388"/>
          </a:xfrm>
          <a:prstGeom prst="rect">
            <a:avLst/>
          </a:prstGeom>
          <a:noFill/>
          <a:extLst>
            <a:ext uri="{909E8E84-426E-40dd-AFC4-6F175D3DCCD1}">
              <a14:hiddenFill xmlns:a14="http://schemas.microsoft.com/office/drawing/2010/main">
                <a:solidFill>
                  <a:srgbClr val="FFFFFF"/>
                </a:solidFill>
              </a14:hiddenFill>
            </a:ext>
          </a:extLst>
        </p:spPr>
      </p:pic>
      <p:pic>
        <p:nvPicPr>
          <p:cNvPr id="56331" name="Picture 11" descr="Sargassum_smal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4800" y="4438650"/>
            <a:ext cx="25146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56332" name="Picture 12" descr="Colpomenia"/>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00400" y="4443413"/>
            <a:ext cx="2514600" cy="1881187"/>
          </a:xfrm>
          <a:prstGeom prst="rect">
            <a:avLst/>
          </a:prstGeom>
          <a:noFill/>
          <a:extLst>
            <a:ext uri="{909E8E84-426E-40dd-AFC4-6F175D3DCCD1}">
              <a14:hiddenFill xmlns:a14="http://schemas.microsoft.com/office/drawing/2010/main">
                <a:solidFill>
                  <a:srgbClr val="FFFFFF"/>
                </a:solidFill>
              </a14:hiddenFill>
            </a:ext>
          </a:extLst>
        </p:spPr>
      </p:pic>
      <p:pic>
        <p:nvPicPr>
          <p:cNvPr id="56333" name="Picture 13" descr="turbinaria"/>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248400" y="1828800"/>
            <a:ext cx="2514600" cy="1785938"/>
          </a:xfrm>
          <a:prstGeom prst="rect">
            <a:avLst/>
          </a:prstGeom>
          <a:noFill/>
          <a:extLst>
            <a:ext uri="{909E8E84-426E-40dd-AFC4-6F175D3DCCD1}">
              <a14:hiddenFill xmlns:a14="http://schemas.microsoft.com/office/drawing/2010/main">
                <a:solidFill>
                  <a:srgbClr val="FFFFFF"/>
                </a:solidFill>
              </a14:hiddenFill>
            </a:ext>
          </a:extLst>
        </p:spPr>
      </p:pic>
      <p:sp>
        <p:nvSpPr>
          <p:cNvPr id="56334" name="Text Box 14"/>
          <p:cNvSpPr txBox="1">
            <a:spLocks noChangeArrowheads="1"/>
          </p:cNvSpPr>
          <p:nvPr/>
        </p:nvSpPr>
        <p:spPr bwMode="auto">
          <a:xfrm>
            <a:off x="762000" y="1447800"/>
            <a:ext cx="27750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err="1" smtClean="0">
                <a:solidFill>
                  <a:srgbClr val="FFFF00"/>
                </a:solidFill>
              </a:rPr>
              <a:t>Dictyopteris</a:t>
            </a:r>
            <a:r>
              <a:rPr lang="en-US" altLang="en-US" sz="2000" b="1" i="1" dirty="0" smtClean="0">
                <a:solidFill>
                  <a:srgbClr val="FFFF00"/>
                </a:solidFill>
              </a:rPr>
              <a:t> (</a:t>
            </a:r>
            <a:r>
              <a:rPr lang="en-US" altLang="en-US" sz="2000" b="1" i="1" dirty="0" err="1" smtClean="0">
                <a:solidFill>
                  <a:srgbClr val="FFFF00"/>
                </a:solidFill>
              </a:rPr>
              <a:t>Limu</a:t>
            </a:r>
            <a:r>
              <a:rPr lang="en-US" altLang="en-US" sz="2000" b="1" i="1" dirty="0" smtClean="0">
                <a:solidFill>
                  <a:srgbClr val="FFFF00"/>
                </a:solidFill>
              </a:rPr>
              <a:t> </a:t>
            </a:r>
            <a:r>
              <a:rPr lang="en-US" altLang="en-US" sz="2000" b="1" i="1" dirty="0" err="1" smtClean="0">
                <a:solidFill>
                  <a:srgbClr val="FFFF00"/>
                </a:solidFill>
              </a:rPr>
              <a:t>lipoa</a:t>
            </a:r>
            <a:r>
              <a:rPr lang="en-US" altLang="en-US" sz="2000" b="1" i="1" dirty="0" smtClean="0">
                <a:solidFill>
                  <a:srgbClr val="FFFF00"/>
                </a:solidFill>
              </a:rPr>
              <a:t>)</a:t>
            </a:r>
            <a:endParaRPr lang="en-US" altLang="en-US" sz="2000" b="1" i="1" dirty="0">
              <a:solidFill>
                <a:srgbClr val="FFFF00"/>
              </a:solidFill>
            </a:endParaRPr>
          </a:p>
        </p:txBody>
      </p:sp>
      <p:sp>
        <p:nvSpPr>
          <p:cNvPr id="56335" name="Text Box 15"/>
          <p:cNvSpPr txBox="1">
            <a:spLocks noChangeArrowheads="1"/>
          </p:cNvSpPr>
          <p:nvPr/>
        </p:nvSpPr>
        <p:spPr bwMode="auto">
          <a:xfrm>
            <a:off x="4071938" y="1447800"/>
            <a:ext cx="1185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solidFill>
                  <a:srgbClr val="FFFF00"/>
                </a:solidFill>
              </a:rPr>
              <a:t>Dictyota</a:t>
            </a:r>
          </a:p>
        </p:txBody>
      </p:sp>
      <p:sp>
        <p:nvSpPr>
          <p:cNvPr id="56336" name="Text Box 16"/>
          <p:cNvSpPr txBox="1">
            <a:spLocks noChangeArrowheads="1"/>
          </p:cNvSpPr>
          <p:nvPr/>
        </p:nvSpPr>
        <p:spPr bwMode="auto">
          <a:xfrm>
            <a:off x="6705600" y="1447800"/>
            <a:ext cx="1425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solidFill>
                  <a:srgbClr val="FFFF00"/>
                </a:solidFill>
              </a:rPr>
              <a:t>Turbinaria</a:t>
            </a:r>
          </a:p>
        </p:txBody>
      </p:sp>
      <p:sp>
        <p:nvSpPr>
          <p:cNvPr id="56337" name="Text Box 17"/>
          <p:cNvSpPr txBox="1">
            <a:spLocks noChangeArrowheads="1"/>
          </p:cNvSpPr>
          <p:nvPr/>
        </p:nvSpPr>
        <p:spPr bwMode="auto">
          <a:xfrm>
            <a:off x="304800" y="4038600"/>
            <a:ext cx="25776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err="1" smtClean="0">
                <a:solidFill>
                  <a:srgbClr val="FFFF00"/>
                </a:solidFill>
              </a:rPr>
              <a:t>Sargassum</a:t>
            </a:r>
            <a:r>
              <a:rPr lang="en-US" altLang="en-US" sz="2000" b="1" i="1" dirty="0" smtClean="0">
                <a:solidFill>
                  <a:srgbClr val="FFFF00"/>
                </a:solidFill>
              </a:rPr>
              <a:t> (</a:t>
            </a:r>
            <a:r>
              <a:rPr lang="en-US" altLang="en-US" sz="2000" b="1" i="1" dirty="0" err="1" smtClean="0">
                <a:solidFill>
                  <a:srgbClr val="FFFF00"/>
                </a:solidFill>
              </a:rPr>
              <a:t>Limu</a:t>
            </a:r>
            <a:r>
              <a:rPr lang="en-US" altLang="en-US" sz="2000" b="1" i="1" dirty="0" smtClean="0">
                <a:solidFill>
                  <a:srgbClr val="FFFF00"/>
                </a:solidFill>
              </a:rPr>
              <a:t> kala)</a:t>
            </a:r>
            <a:endParaRPr lang="en-US" altLang="en-US" sz="2000" b="1" i="1" dirty="0">
              <a:solidFill>
                <a:srgbClr val="FFFF00"/>
              </a:solidFill>
            </a:endParaRPr>
          </a:p>
        </p:txBody>
      </p:sp>
      <p:sp>
        <p:nvSpPr>
          <p:cNvPr id="56338" name="Text Box 18"/>
          <p:cNvSpPr txBox="1">
            <a:spLocks noChangeArrowheads="1"/>
          </p:cNvSpPr>
          <p:nvPr/>
        </p:nvSpPr>
        <p:spPr bwMode="auto">
          <a:xfrm>
            <a:off x="3733800" y="4038600"/>
            <a:ext cx="163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err="1">
                <a:solidFill>
                  <a:srgbClr val="FFFF00"/>
                </a:solidFill>
              </a:rPr>
              <a:t>Colpomenia</a:t>
            </a:r>
            <a:endParaRPr lang="en-US" altLang="en-US" sz="2000" b="1" i="1" dirty="0">
              <a:solidFill>
                <a:srgbClr val="FFFF00"/>
              </a:solidFill>
            </a:endParaRPr>
          </a:p>
        </p:txBody>
      </p:sp>
      <p:sp>
        <p:nvSpPr>
          <p:cNvPr id="56339" name="Text Box 19"/>
          <p:cNvSpPr txBox="1">
            <a:spLocks noChangeArrowheads="1"/>
          </p:cNvSpPr>
          <p:nvPr/>
        </p:nvSpPr>
        <p:spPr bwMode="auto">
          <a:xfrm>
            <a:off x="6983413" y="4038600"/>
            <a:ext cx="1017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err="1">
                <a:solidFill>
                  <a:srgbClr val="FFFF00"/>
                </a:solidFill>
              </a:rPr>
              <a:t>Padina</a:t>
            </a:r>
            <a:endParaRPr lang="en-US" altLang="en-US" sz="2000" b="1" i="1" dirty="0">
              <a:solidFill>
                <a:srgbClr val="FFFF00"/>
              </a:solidFill>
            </a:endParaRPr>
          </a:p>
        </p:txBody>
      </p:sp>
      <p:pic>
        <p:nvPicPr>
          <p:cNvPr id="15" name="Picture 52" descr="Intertidal Organisms 02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019800" y="4443413"/>
            <a:ext cx="2861554"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1491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7" name="Shape 187"/>
          <p:cNvSpPr/>
          <p:nvPr/>
        </p:nvSpPr>
        <p:spPr>
          <a:xfrm>
            <a:off x="90086" y="40328"/>
            <a:ext cx="8956477" cy="856962"/>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algn="ctr" defTabSz="410751">
              <a:defRPr sz="1800"/>
            </a:pPr>
            <a:r>
              <a:rPr sz="5100" b="1">
                <a:solidFill>
                  <a:srgbClr val="00A3D7"/>
                </a:solidFill>
                <a:latin typeface="Arial"/>
                <a:ea typeface="Arial"/>
                <a:cs typeface="Arial"/>
                <a:sym typeface="Arial"/>
              </a:rPr>
              <a:t>Defining </a:t>
            </a:r>
            <a:r>
              <a:rPr sz="5100" b="1" i="1">
                <a:solidFill>
                  <a:srgbClr val="00A3D7"/>
                </a:solidFill>
                <a:latin typeface="Arial"/>
                <a:ea typeface="Arial"/>
                <a:cs typeface="Arial"/>
                <a:sym typeface="Arial"/>
              </a:rPr>
              <a:t>algae &amp; plants</a:t>
            </a:r>
          </a:p>
        </p:txBody>
      </p:sp>
      <p:pic>
        <p:nvPicPr>
          <p:cNvPr id="188" name="droppedImage.tiff"/>
          <p:cNvPicPr/>
          <p:nvPr/>
        </p:nvPicPr>
        <p:blipFill>
          <a:blip r:embed="rId3">
            <a:extLst/>
          </a:blip>
          <a:stretch>
            <a:fillRect/>
          </a:stretch>
        </p:blipFill>
        <p:spPr>
          <a:xfrm>
            <a:off x="1071563" y="1080492"/>
            <a:ext cx="6509742" cy="5012502"/>
          </a:xfrm>
          <a:prstGeom prst="rect">
            <a:avLst/>
          </a:prstGeom>
          <a:ln w="12700">
            <a:miter lim="400000"/>
          </a:ln>
        </p:spPr>
      </p:pic>
      <p:sp>
        <p:nvSpPr>
          <p:cNvPr id="189" name="Shape 189"/>
          <p:cNvSpPr/>
          <p:nvPr/>
        </p:nvSpPr>
        <p:spPr>
          <a:xfrm flipH="1">
            <a:off x="4893469" y="2364296"/>
            <a:ext cx="1068420" cy="1110139"/>
          </a:xfrm>
          <a:prstGeom prst="line">
            <a:avLst/>
          </a:prstGeom>
          <a:ln w="38100">
            <a:solidFill>
              <a:srgbClr val="669C35"/>
            </a:solidFill>
            <a:miter lim="400000"/>
          </a:ln>
        </p:spPr>
        <p:txBody>
          <a:bodyPr lIns="0" tIns="0" rIns="0" bIns="0" anchor="ctr"/>
          <a:lstStyle/>
          <a:p>
            <a:pPr lvl="0"/>
            <a:endParaRPr/>
          </a:p>
        </p:txBody>
      </p:sp>
      <p:sp>
        <p:nvSpPr>
          <p:cNvPr id="190" name="Shape 190"/>
          <p:cNvSpPr/>
          <p:nvPr/>
        </p:nvSpPr>
        <p:spPr>
          <a:xfrm flipH="1">
            <a:off x="4892040" y="2455735"/>
            <a:ext cx="493776" cy="996697"/>
          </a:xfrm>
          <a:prstGeom prst="line">
            <a:avLst/>
          </a:prstGeom>
          <a:ln w="38100">
            <a:solidFill>
              <a:srgbClr val="669C35"/>
            </a:solidFill>
            <a:miter lim="400000"/>
          </a:ln>
        </p:spPr>
        <p:txBody>
          <a:bodyPr lIns="0" tIns="0" rIns="0" bIns="0" anchor="ctr"/>
          <a:lstStyle/>
          <a:p>
            <a:pPr lvl="0"/>
            <a:endParaRPr/>
          </a:p>
        </p:txBody>
      </p:sp>
      <p:sp>
        <p:nvSpPr>
          <p:cNvPr id="191" name="Shape 191"/>
          <p:cNvSpPr/>
          <p:nvPr/>
        </p:nvSpPr>
        <p:spPr>
          <a:xfrm flipH="1">
            <a:off x="1581911" y="4943117"/>
            <a:ext cx="2267713" cy="18280"/>
          </a:xfrm>
          <a:prstGeom prst="line">
            <a:avLst/>
          </a:prstGeom>
          <a:ln w="63500">
            <a:solidFill>
              <a:srgbClr val="FFFFFF"/>
            </a:solidFill>
            <a:miter lim="400000"/>
          </a:ln>
        </p:spPr>
        <p:txBody>
          <a:bodyPr lIns="0" tIns="0" rIns="0" bIns="0" anchor="ctr"/>
          <a:lstStyle/>
          <a:p>
            <a:pPr lvl="0"/>
            <a:endParaRPr/>
          </a:p>
        </p:txBody>
      </p:sp>
      <p:sp>
        <p:nvSpPr>
          <p:cNvPr id="192" name="Shape 192"/>
          <p:cNvSpPr/>
          <p:nvPr/>
        </p:nvSpPr>
        <p:spPr>
          <a:xfrm flipH="1">
            <a:off x="1571625" y="5336095"/>
            <a:ext cx="1665352" cy="13198"/>
          </a:xfrm>
          <a:prstGeom prst="line">
            <a:avLst/>
          </a:prstGeom>
          <a:ln w="63500">
            <a:solidFill>
              <a:srgbClr val="FFFFFF"/>
            </a:solidFill>
            <a:miter lim="400000"/>
          </a:ln>
        </p:spPr>
        <p:txBody>
          <a:bodyPr lIns="0" tIns="0" rIns="0" bIns="0" anchor="ctr"/>
          <a:lstStyle/>
          <a:p>
            <a:pPr lvl="0"/>
            <a:endParaRPr/>
          </a:p>
        </p:txBody>
      </p:sp>
      <p:sp>
        <p:nvSpPr>
          <p:cNvPr id="193" name="Shape 193"/>
          <p:cNvSpPr/>
          <p:nvPr/>
        </p:nvSpPr>
        <p:spPr>
          <a:xfrm flipH="1">
            <a:off x="2714625" y="4214813"/>
            <a:ext cx="1665352" cy="13197"/>
          </a:xfrm>
          <a:prstGeom prst="line">
            <a:avLst/>
          </a:prstGeom>
          <a:ln w="63500">
            <a:solidFill>
              <a:srgbClr val="FFFFFF"/>
            </a:solidFill>
            <a:miter lim="400000"/>
          </a:ln>
        </p:spPr>
        <p:txBody>
          <a:bodyPr lIns="0" tIns="0" rIns="0" bIns="0" anchor="ctr"/>
          <a:lstStyle/>
          <a:p>
            <a:pPr lvl="0"/>
            <a:endParaRPr/>
          </a:p>
        </p:txBody>
      </p:sp>
      <p:sp>
        <p:nvSpPr>
          <p:cNvPr id="194" name="Shape 194"/>
          <p:cNvSpPr/>
          <p:nvPr/>
        </p:nvSpPr>
        <p:spPr>
          <a:xfrm flipH="1">
            <a:off x="2616398" y="4134446"/>
            <a:ext cx="1665352" cy="13197"/>
          </a:xfrm>
          <a:prstGeom prst="line">
            <a:avLst/>
          </a:prstGeom>
          <a:ln w="63500">
            <a:solidFill>
              <a:srgbClr val="FFFFFF"/>
            </a:solidFill>
            <a:miter lim="400000"/>
          </a:ln>
        </p:spPr>
        <p:txBody>
          <a:bodyPr lIns="0" tIns="0" rIns="0" bIns="0" anchor="ctr"/>
          <a:lstStyle/>
          <a:p>
            <a:pPr lvl="0"/>
            <a:endParaRPr/>
          </a:p>
        </p:txBody>
      </p:sp>
      <p:sp>
        <p:nvSpPr>
          <p:cNvPr id="195" name="Shape 195"/>
          <p:cNvSpPr/>
          <p:nvPr/>
        </p:nvSpPr>
        <p:spPr>
          <a:xfrm flipH="1">
            <a:off x="2571750" y="4268391"/>
            <a:ext cx="1665352" cy="13197"/>
          </a:xfrm>
          <a:prstGeom prst="line">
            <a:avLst/>
          </a:prstGeom>
          <a:ln w="63500">
            <a:solidFill>
              <a:srgbClr val="FFFFFF"/>
            </a:solidFill>
            <a:miter lim="400000"/>
          </a:ln>
        </p:spPr>
        <p:txBody>
          <a:bodyPr lIns="0" tIns="0" rIns="0" bIns="0" anchor="ctr"/>
          <a:lstStyle/>
          <a:p>
            <a:pPr lvl="0"/>
            <a:endParaRPr/>
          </a:p>
        </p:txBody>
      </p:sp>
      <p:sp>
        <p:nvSpPr>
          <p:cNvPr id="196" name="Shape 196"/>
          <p:cNvSpPr/>
          <p:nvPr/>
        </p:nvSpPr>
        <p:spPr>
          <a:xfrm flipH="1">
            <a:off x="2544961" y="4348758"/>
            <a:ext cx="1665352" cy="13197"/>
          </a:xfrm>
          <a:prstGeom prst="line">
            <a:avLst/>
          </a:prstGeom>
          <a:ln w="63500">
            <a:solidFill>
              <a:srgbClr val="FFFFFF"/>
            </a:solidFill>
            <a:miter lim="400000"/>
          </a:ln>
        </p:spPr>
        <p:txBody>
          <a:bodyPr lIns="0" tIns="0" rIns="0" bIns="0" anchor="ctr"/>
          <a:lstStyle/>
          <a:p>
            <a:pPr lvl="0"/>
            <a:endParaRPr/>
          </a:p>
        </p:txBody>
      </p:sp>
      <p:sp>
        <p:nvSpPr>
          <p:cNvPr id="197" name="Shape 197"/>
          <p:cNvSpPr/>
          <p:nvPr/>
        </p:nvSpPr>
        <p:spPr>
          <a:xfrm flipH="1">
            <a:off x="2518172" y="4420196"/>
            <a:ext cx="1665352" cy="13197"/>
          </a:xfrm>
          <a:prstGeom prst="line">
            <a:avLst/>
          </a:prstGeom>
          <a:ln w="63500">
            <a:solidFill>
              <a:srgbClr val="FFFFFF"/>
            </a:solidFill>
            <a:miter lim="400000"/>
          </a:ln>
        </p:spPr>
        <p:txBody>
          <a:bodyPr lIns="0" tIns="0" rIns="0" bIns="0" anchor="ctr"/>
          <a:lstStyle/>
          <a:p>
            <a:pPr lvl="0"/>
            <a:endParaRPr/>
          </a:p>
        </p:txBody>
      </p:sp>
      <p:sp>
        <p:nvSpPr>
          <p:cNvPr id="198" name="Shape 198"/>
          <p:cNvSpPr/>
          <p:nvPr/>
        </p:nvSpPr>
        <p:spPr>
          <a:xfrm flipH="1">
            <a:off x="2777133" y="4063008"/>
            <a:ext cx="1665352" cy="13197"/>
          </a:xfrm>
          <a:prstGeom prst="line">
            <a:avLst/>
          </a:prstGeom>
          <a:ln w="63500">
            <a:solidFill>
              <a:srgbClr val="FFFFFF"/>
            </a:solidFill>
            <a:miter lim="400000"/>
          </a:ln>
        </p:spPr>
        <p:txBody>
          <a:bodyPr lIns="0" tIns="0" rIns="0" bIns="0" anchor="ctr"/>
          <a:lstStyle/>
          <a:p>
            <a:pPr lvl="0"/>
            <a:endParaRPr/>
          </a:p>
        </p:txBody>
      </p:sp>
      <p:sp>
        <p:nvSpPr>
          <p:cNvPr id="199" name="Shape 199"/>
          <p:cNvSpPr/>
          <p:nvPr/>
        </p:nvSpPr>
        <p:spPr>
          <a:xfrm flipH="1">
            <a:off x="4078224" y="2547176"/>
            <a:ext cx="749809" cy="2185417"/>
          </a:xfrm>
          <a:prstGeom prst="line">
            <a:avLst/>
          </a:prstGeom>
          <a:ln w="38100">
            <a:solidFill>
              <a:srgbClr val="E32400"/>
            </a:solidFill>
            <a:miter lim="400000"/>
          </a:ln>
        </p:spPr>
        <p:txBody>
          <a:bodyPr lIns="0" tIns="0" rIns="0" bIns="0" anchor="ctr"/>
          <a:lstStyle/>
          <a:p>
            <a:pPr lvl="0"/>
            <a:endParaRPr/>
          </a:p>
        </p:txBody>
      </p:sp>
      <p:sp>
        <p:nvSpPr>
          <p:cNvPr id="200" name="Shape 200"/>
          <p:cNvSpPr/>
          <p:nvPr/>
        </p:nvSpPr>
        <p:spPr>
          <a:xfrm flipH="1">
            <a:off x="4080867" y="3461576"/>
            <a:ext cx="820318" cy="1268802"/>
          </a:xfrm>
          <a:prstGeom prst="line">
            <a:avLst/>
          </a:prstGeom>
          <a:ln w="38100">
            <a:solidFill>
              <a:srgbClr val="669C35"/>
            </a:solidFill>
            <a:miter lim="400000"/>
          </a:ln>
        </p:spPr>
        <p:txBody>
          <a:bodyPr lIns="0" tIns="0" rIns="0" bIns="0" anchor="ctr"/>
          <a:lstStyle/>
          <a:p>
            <a:pPr lvl="0"/>
            <a:endParaRPr/>
          </a:p>
        </p:txBody>
      </p:sp>
      <p:sp>
        <p:nvSpPr>
          <p:cNvPr id="201" name="Shape 201"/>
          <p:cNvSpPr/>
          <p:nvPr/>
        </p:nvSpPr>
        <p:spPr>
          <a:xfrm flipH="1">
            <a:off x="4462272" y="2419946"/>
            <a:ext cx="782098" cy="1681710"/>
          </a:xfrm>
          <a:prstGeom prst="line">
            <a:avLst/>
          </a:prstGeom>
          <a:ln w="38100">
            <a:solidFill>
              <a:srgbClr val="669C35"/>
            </a:solidFill>
            <a:miter lim="400000"/>
          </a:ln>
        </p:spPr>
        <p:txBody>
          <a:bodyPr lIns="0" tIns="0" rIns="0" bIns="0" anchor="ctr"/>
          <a:lstStyle/>
          <a:p>
            <a:pPr lvl="0"/>
            <a:endParaRPr/>
          </a:p>
        </p:txBody>
      </p:sp>
      <p:sp>
        <p:nvSpPr>
          <p:cNvPr id="202" name="Shape 202"/>
          <p:cNvSpPr/>
          <p:nvPr/>
        </p:nvSpPr>
        <p:spPr>
          <a:xfrm flipH="1">
            <a:off x="3758184" y="2544961"/>
            <a:ext cx="9859" cy="1565839"/>
          </a:xfrm>
          <a:prstGeom prst="line">
            <a:avLst/>
          </a:prstGeom>
          <a:ln w="38100">
            <a:solidFill>
              <a:srgbClr val="A77B00"/>
            </a:solidFill>
            <a:miter lim="400000"/>
          </a:ln>
        </p:spPr>
        <p:txBody>
          <a:bodyPr lIns="0" tIns="0" rIns="0" bIns="0" anchor="ctr"/>
          <a:lstStyle/>
          <a:p>
            <a:pPr lvl="0"/>
            <a:endParaRPr/>
          </a:p>
        </p:txBody>
      </p:sp>
      <p:sp>
        <p:nvSpPr>
          <p:cNvPr id="203" name="Shape 203"/>
          <p:cNvSpPr/>
          <p:nvPr/>
        </p:nvSpPr>
        <p:spPr>
          <a:xfrm flipH="1">
            <a:off x="3666744" y="4092511"/>
            <a:ext cx="109729" cy="1088136"/>
          </a:xfrm>
          <a:prstGeom prst="line">
            <a:avLst/>
          </a:prstGeom>
          <a:ln w="38100">
            <a:solidFill>
              <a:srgbClr val="A77B00"/>
            </a:solidFill>
            <a:miter lim="400000"/>
          </a:ln>
        </p:spPr>
        <p:txBody>
          <a:bodyPr lIns="0" tIns="0" rIns="0" bIns="0" anchor="ctr"/>
          <a:lstStyle/>
          <a:p>
            <a:pPr lvl="0"/>
            <a:endParaRPr/>
          </a:p>
        </p:txBody>
      </p:sp>
      <p:sp>
        <p:nvSpPr>
          <p:cNvPr id="204" name="Shape 204"/>
          <p:cNvSpPr/>
          <p:nvPr/>
        </p:nvSpPr>
        <p:spPr>
          <a:xfrm flipH="1">
            <a:off x="4050792" y="2553891"/>
            <a:ext cx="393479" cy="2114693"/>
          </a:xfrm>
          <a:prstGeom prst="line">
            <a:avLst/>
          </a:prstGeom>
          <a:ln w="19050">
            <a:solidFill/>
            <a:miter lim="400000"/>
          </a:ln>
        </p:spPr>
        <p:txBody>
          <a:bodyPr lIns="0" tIns="0" rIns="0" bIns="0" anchor="ctr"/>
          <a:lstStyle/>
          <a:p>
            <a:pPr lvl="0"/>
            <a:endParaRPr/>
          </a:p>
        </p:txBody>
      </p:sp>
      <p:sp>
        <p:nvSpPr>
          <p:cNvPr id="205" name="Shape 205"/>
          <p:cNvSpPr/>
          <p:nvPr/>
        </p:nvSpPr>
        <p:spPr>
          <a:xfrm>
            <a:off x="3384923" y="2553891"/>
            <a:ext cx="254389" cy="2617613"/>
          </a:xfrm>
          <a:prstGeom prst="line">
            <a:avLst/>
          </a:prstGeom>
          <a:ln w="19050">
            <a:solidFill/>
            <a:miter lim="400000"/>
          </a:ln>
        </p:spPr>
        <p:txBody>
          <a:bodyPr lIns="0" tIns="0" rIns="0" bIns="0" anchor="ctr"/>
          <a:lstStyle/>
          <a:p>
            <a:pPr lvl="0"/>
            <a:endParaRPr/>
          </a:p>
        </p:txBody>
      </p:sp>
      <p:sp>
        <p:nvSpPr>
          <p:cNvPr id="206" name="Shape 206"/>
          <p:cNvSpPr/>
          <p:nvPr/>
        </p:nvSpPr>
        <p:spPr>
          <a:xfrm>
            <a:off x="2920008" y="2455664"/>
            <a:ext cx="728449" cy="2706696"/>
          </a:xfrm>
          <a:prstGeom prst="line">
            <a:avLst/>
          </a:prstGeom>
          <a:ln w="19050">
            <a:solidFill/>
            <a:miter lim="400000"/>
          </a:ln>
        </p:spPr>
        <p:txBody>
          <a:bodyPr lIns="0" tIns="0" rIns="0" bIns="0" anchor="ctr"/>
          <a:lstStyle/>
          <a:p>
            <a:pPr lvl="0"/>
            <a:endParaRPr/>
          </a:p>
        </p:txBody>
      </p:sp>
      <p:sp>
        <p:nvSpPr>
          <p:cNvPr id="207" name="Shape 207"/>
          <p:cNvSpPr/>
          <p:nvPr/>
        </p:nvSpPr>
        <p:spPr>
          <a:xfrm>
            <a:off x="2625328" y="2437805"/>
            <a:ext cx="1023128" cy="2779419"/>
          </a:xfrm>
          <a:prstGeom prst="line">
            <a:avLst/>
          </a:prstGeom>
          <a:ln w="19050">
            <a:solidFill/>
            <a:miter lim="400000"/>
          </a:ln>
        </p:spPr>
        <p:txBody>
          <a:bodyPr lIns="0" tIns="0" rIns="0" bIns="0" anchor="ctr"/>
          <a:lstStyle/>
          <a:p>
            <a:pPr lvl="0"/>
            <a:endParaRPr/>
          </a:p>
        </p:txBody>
      </p:sp>
      <p:sp>
        <p:nvSpPr>
          <p:cNvPr id="208" name="Shape 208"/>
          <p:cNvSpPr/>
          <p:nvPr/>
        </p:nvSpPr>
        <p:spPr>
          <a:xfrm>
            <a:off x="2455664" y="2446734"/>
            <a:ext cx="1211080" cy="2788778"/>
          </a:xfrm>
          <a:prstGeom prst="line">
            <a:avLst/>
          </a:prstGeom>
          <a:ln w="19050">
            <a:solidFill/>
            <a:miter lim="400000"/>
          </a:ln>
        </p:spPr>
        <p:txBody>
          <a:bodyPr lIns="0" tIns="0" rIns="0" bIns="0" anchor="ctr"/>
          <a:lstStyle/>
          <a:p>
            <a:pPr lvl="0"/>
            <a:endParaRPr/>
          </a:p>
        </p:txBody>
      </p:sp>
      <p:sp>
        <p:nvSpPr>
          <p:cNvPr id="209" name="Shape 209"/>
          <p:cNvSpPr/>
          <p:nvPr/>
        </p:nvSpPr>
        <p:spPr>
          <a:xfrm>
            <a:off x="2321719" y="2437805"/>
            <a:ext cx="1335882" cy="2788563"/>
          </a:xfrm>
          <a:prstGeom prst="line">
            <a:avLst/>
          </a:prstGeom>
          <a:ln w="19050">
            <a:solidFill/>
            <a:miter lim="400000"/>
          </a:ln>
        </p:spPr>
        <p:txBody>
          <a:bodyPr lIns="0" tIns="0" rIns="0" bIns="0" anchor="ctr"/>
          <a:lstStyle/>
          <a:p>
            <a:pPr lvl="0"/>
            <a:endParaRPr/>
          </a:p>
        </p:txBody>
      </p:sp>
      <p:sp>
        <p:nvSpPr>
          <p:cNvPr id="210" name="Shape 210"/>
          <p:cNvSpPr/>
          <p:nvPr/>
        </p:nvSpPr>
        <p:spPr>
          <a:xfrm>
            <a:off x="5009555" y="4179094"/>
            <a:ext cx="2589609" cy="1393031"/>
          </a:xfrm>
          <a:prstGeom prst="rect">
            <a:avLst/>
          </a:prstGeom>
          <a:solidFill>
            <a:srgbClr val="FFFFFF"/>
          </a:solidFill>
          <a:ln w="25400">
            <a:solidFill>
              <a:srgbClr val="FFFFFF"/>
            </a:solidFill>
            <a:miter lim="400000"/>
          </a:ln>
        </p:spPr>
        <p:txBody>
          <a:bodyPr lIns="0" tIns="0" rIns="0" bIns="0" anchor="ctr"/>
          <a:lstStyle/>
          <a:p>
            <a:pPr algn="ctr" defTabSz="410751">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211" name="Shape 211"/>
          <p:cNvSpPr/>
          <p:nvPr/>
        </p:nvSpPr>
        <p:spPr>
          <a:xfrm>
            <a:off x="5831086" y="3902274"/>
            <a:ext cx="2589609" cy="1393031"/>
          </a:xfrm>
          <a:prstGeom prst="rect">
            <a:avLst/>
          </a:prstGeom>
          <a:solidFill>
            <a:srgbClr val="FFFFFF"/>
          </a:solidFill>
          <a:ln w="25400">
            <a:solidFill>
              <a:srgbClr val="FFFFFF"/>
            </a:solidFill>
            <a:miter lim="400000"/>
          </a:ln>
        </p:spPr>
        <p:txBody>
          <a:bodyPr lIns="0" tIns="0" rIns="0" bIns="0" anchor="ctr"/>
          <a:lstStyle/>
          <a:p>
            <a:pPr algn="ctr" defTabSz="410751">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212" name="Shape 212"/>
          <p:cNvSpPr/>
          <p:nvPr/>
        </p:nvSpPr>
        <p:spPr>
          <a:xfrm>
            <a:off x="4750594" y="4455914"/>
            <a:ext cx="2589609" cy="1393031"/>
          </a:xfrm>
          <a:prstGeom prst="rect">
            <a:avLst/>
          </a:prstGeom>
          <a:solidFill>
            <a:srgbClr val="FFFFFF"/>
          </a:solidFill>
          <a:ln w="25400">
            <a:solidFill>
              <a:srgbClr val="FFFFFF"/>
            </a:solidFill>
            <a:miter lim="400000"/>
          </a:ln>
        </p:spPr>
        <p:txBody>
          <a:bodyPr lIns="0" tIns="0" rIns="0" bIns="0" anchor="ctr"/>
          <a:lstStyle/>
          <a:p>
            <a:pPr algn="ctr" defTabSz="410751">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213" name="Shape 213"/>
          <p:cNvSpPr/>
          <p:nvPr/>
        </p:nvSpPr>
        <p:spPr>
          <a:xfrm>
            <a:off x="4321969" y="4848820"/>
            <a:ext cx="2589609" cy="1393031"/>
          </a:xfrm>
          <a:prstGeom prst="rect">
            <a:avLst/>
          </a:prstGeom>
          <a:solidFill>
            <a:srgbClr val="FFFFFF"/>
          </a:solidFill>
          <a:ln w="25400">
            <a:solidFill>
              <a:srgbClr val="FFFFFF"/>
            </a:solidFill>
            <a:miter lim="400000"/>
          </a:ln>
        </p:spPr>
        <p:txBody>
          <a:bodyPr lIns="0" tIns="0" rIns="0" bIns="0" anchor="ctr"/>
          <a:lstStyle/>
          <a:p>
            <a:pPr algn="ctr" defTabSz="410751">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214" name="Shape 214"/>
          <p:cNvSpPr/>
          <p:nvPr/>
        </p:nvSpPr>
        <p:spPr>
          <a:xfrm>
            <a:off x="3464719" y="5429250"/>
            <a:ext cx="2589609" cy="1393031"/>
          </a:xfrm>
          <a:prstGeom prst="rect">
            <a:avLst/>
          </a:prstGeom>
          <a:solidFill>
            <a:srgbClr val="FFFFFF"/>
          </a:solidFill>
          <a:ln w="25400">
            <a:solidFill>
              <a:srgbClr val="FFFFFF"/>
            </a:solidFill>
            <a:miter lim="400000"/>
          </a:ln>
        </p:spPr>
        <p:txBody>
          <a:bodyPr lIns="0" tIns="0" rIns="0" bIns="0" anchor="ctr"/>
          <a:lstStyle/>
          <a:p>
            <a:pPr algn="ctr" defTabSz="410751">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215" name="Shape 215"/>
          <p:cNvSpPr/>
          <p:nvPr/>
        </p:nvSpPr>
        <p:spPr>
          <a:xfrm>
            <a:off x="3464719" y="5393531"/>
            <a:ext cx="2589609" cy="1393031"/>
          </a:xfrm>
          <a:prstGeom prst="rect">
            <a:avLst/>
          </a:prstGeom>
          <a:solidFill>
            <a:srgbClr val="FFFFFF"/>
          </a:solidFill>
          <a:ln w="25400">
            <a:solidFill>
              <a:srgbClr val="FFFFFF"/>
            </a:solidFill>
            <a:miter lim="400000"/>
          </a:ln>
        </p:spPr>
        <p:txBody>
          <a:bodyPr lIns="0" tIns="0" rIns="0" bIns="0" anchor="ctr"/>
          <a:lstStyle/>
          <a:p>
            <a:pPr algn="ctr" defTabSz="410751">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216" name="Shape 216"/>
          <p:cNvSpPr/>
          <p:nvPr/>
        </p:nvSpPr>
        <p:spPr>
          <a:xfrm>
            <a:off x="4205883" y="4911328"/>
            <a:ext cx="2589609" cy="1393031"/>
          </a:xfrm>
          <a:prstGeom prst="rect">
            <a:avLst/>
          </a:prstGeom>
          <a:solidFill>
            <a:srgbClr val="FFFFFF"/>
          </a:solidFill>
          <a:ln w="25400">
            <a:solidFill>
              <a:srgbClr val="FFFFFF"/>
            </a:solidFill>
            <a:miter lim="400000"/>
          </a:ln>
        </p:spPr>
        <p:txBody>
          <a:bodyPr lIns="0" tIns="0" rIns="0" bIns="0" anchor="ctr"/>
          <a:lstStyle/>
          <a:p>
            <a:pPr algn="ctr" defTabSz="410751">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217" name="Shape 217"/>
          <p:cNvSpPr/>
          <p:nvPr/>
        </p:nvSpPr>
        <p:spPr>
          <a:xfrm rot="18643196">
            <a:off x="3599956" y="1950570"/>
            <a:ext cx="1008051" cy="215444"/>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defTabSz="584200">
              <a:defRPr sz="2000">
                <a:solidFill>
                  <a:srgbClr val="A77B00"/>
                </a:solidFill>
                <a:latin typeface="Arial"/>
                <a:ea typeface="Arial"/>
                <a:cs typeface="Arial"/>
                <a:sym typeface="Arial"/>
              </a:defRPr>
            </a:lvl1pPr>
          </a:lstStyle>
          <a:p>
            <a:pPr lvl="0">
              <a:defRPr sz="1800">
                <a:solidFill>
                  <a:srgbClr val="000000"/>
                </a:solidFill>
              </a:defRPr>
            </a:pPr>
            <a:r>
              <a:rPr sz="1400"/>
              <a:t>Brown Algae</a:t>
            </a:r>
          </a:p>
        </p:txBody>
      </p:sp>
      <p:sp>
        <p:nvSpPr>
          <p:cNvPr id="218" name="Shape 218"/>
          <p:cNvSpPr>
            <a:spLocks noGrp="1"/>
          </p:cNvSpPr>
          <p:nvPr>
            <p:ph type="body" idx="1"/>
          </p:nvPr>
        </p:nvSpPr>
        <p:spPr>
          <a:xfrm>
            <a:off x="5527476" y="4134446"/>
            <a:ext cx="3634383" cy="1473398"/>
          </a:xfrm>
          <a:prstGeom prst="rect">
            <a:avLst/>
          </a:prstGeom>
          <a:ln>
            <a:round/>
          </a:ln>
        </p:spPr>
        <p:txBody>
          <a:bodyPr lIns="26788" tIns="26788" rIns="26788" bIns="26788" anchor="t"/>
          <a:lstStyle/>
          <a:p>
            <a:pPr marL="40182" marR="321457" indent="0" defTabSz="321457">
              <a:spcBef>
                <a:spcPts val="1195"/>
              </a:spcBef>
              <a:buSzPct val="125000"/>
              <a:defRPr sz="1800"/>
            </a:pPr>
            <a:r>
              <a:rPr sz="2000">
                <a:latin typeface="Arial"/>
                <a:ea typeface="Arial"/>
                <a:cs typeface="Arial"/>
                <a:sym typeface="Arial"/>
              </a:rPr>
              <a:t> Phylogenetic Tree </a:t>
            </a:r>
          </a:p>
          <a:p>
            <a:pPr marL="40182" marR="321457" indent="0" defTabSz="321457">
              <a:spcBef>
                <a:spcPts val="1195"/>
              </a:spcBef>
              <a:buSzPct val="125000"/>
              <a:defRPr sz="1800"/>
            </a:pPr>
            <a:r>
              <a:rPr sz="2000">
                <a:latin typeface="Arial"/>
                <a:ea typeface="Arial"/>
                <a:cs typeface="Arial"/>
                <a:sym typeface="Arial"/>
              </a:rPr>
              <a:t> Branching patterns show evolutionary relationships  </a:t>
            </a:r>
          </a:p>
        </p:txBody>
      </p:sp>
      <p:sp>
        <p:nvSpPr>
          <p:cNvPr id="219" name="Shape 219"/>
          <p:cNvSpPr/>
          <p:nvPr/>
        </p:nvSpPr>
        <p:spPr>
          <a:xfrm>
            <a:off x="-88508" y="6982297"/>
            <a:ext cx="9313665" cy="456852"/>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algn="ctr" defTabSz="410751">
              <a:defRPr sz="1800"/>
            </a:pPr>
            <a:endParaRPr sz="2500" dirty="0">
              <a:latin typeface="Arial"/>
              <a:ea typeface="Arial"/>
              <a:cs typeface="Arial"/>
              <a:sym typeface="Arial"/>
            </a:endParaRPr>
          </a:p>
        </p:txBody>
      </p:sp>
      <p:sp>
        <p:nvSpPr>
          <p:cNvPr id="220" name="Shape 220"/>
          <p:cNvSpPr/>
          <p:nvPr/>
        </p:nvSpPr>
        <p:spPr>
          <a:xfrm>
            <a:off x="-88508" y="5968405"/>
            <a:ext cx="9313665" cy="841573"/>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algn="ctr" defTabSz="410751">
              <a:defRPr sz="1800"/>
            </a:pPr>
            <a:r>
              <a:rPr sz="2500" b="1" dirty="0">
                <a:latin typeface="Arial"/>
                <a:ea typeface="Arial"/>
                <a:cs typeface="Arial"/>
                <a:sym typeface="Arial"/>
              </a:rPr>
              <a:t>Phylogenetic definition</a:t>
            </a:r>
            <a:r>
              <a:rPr sz="2500" dirty="0">
                <a:latin typeface="Arial"/>
                <a:ea typeface="Arial"/>
                <a:cs typeface="Arial"/>
                <a:sym typeface="Arial"/>
              </a:rPr>
              <a:t>: Land plants and green algae closely related, but brown algae has a different evolutionary history. </a:t>
            </a:r>
          </a:p>
        </p:txBody>
      </p:sp>
    </p:spTree>
    <p:extLst>
      <p:ext uri="{BB962C8B-B14F-4D97-AF65-F5344CB8AC3E}">
        <p14:creationId xmlns:p14="http://schemas.microsoft.com/office/powerpoint/2010/main" val="2626958443"/>
      </p:ext>
    </p:extLst>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 name="Shape 164"/>
          <p:cNvSpPr/>
          <p:nvPr/>
        </p:nvSpPr>
        <p:spPr>
          <a:xfrm>
            <a:off x="133945" y="398002"/>
            <a:ext cx="9036844" cy="1339453"/>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lstStyle>
            <a:lvl1pPr algn="ctr" defTabSz="584200">
              <a:defRPr sz="8200">
                <a:solidFill>
                  <a:srgbClr val="00A1D9"/>
                </a:solidFill>
                <a:latin typeface="Arial Bold"/>
                <a:ea typeface="Arial Bold"/>
                <a:cs typeface="Arial Bold"/>
                <a:sym typeface="Arial Bold"/>
              </a:defRPr>
            </a:lvl1pPr>
          </a:lstStyle>
          <a:p>
            <a:pPr lvl="0">
              <a:defRPr sz="1800">
                <a:solidFill>
                  <a:srgbClr val="000000"/>
                </a:solidFill>
              </a:defRPr>
            </a:pPr>
            <a:r>
              <a:rPr lang="en-US" sz="5800" b="1" dirty="0" err="1" smtClean="0"/>
              <a:t>Cyanophyta</a:t>
            </a:r>
            <a:endParaRPr sz="5800" b="1" dirty="0"/>
          </a:p>
        </p:txBody>
      </p:sp>
      <p:sp>
        <p:nvSpPr>
          <p:cNvPr id="165" name="Shape 165"/>
          <p:cNvSpPr/>
          <p:nvPr/>
        </p:nvSpPr>
        <p:spPr>
          <a:xfrm>
            <a:off x="203003" y="2669570"/>
            <a:ext cx="4179094" cy="1795680"/>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algn="ctr" defTabSz="410751">
              <a:defRPr sz="1800"/>
            </a:pPr>
            <a:endParaRPr sz="2800" b="1" dirty="0">
              <a:latin typeface="Arial"/>
              <a:ea typeface="Arial"/>
              <a:cs typeface="Arial"/>
              <a:sym typeface="Arial"/>
            </a:endParaRPr>
          </a:p>
          <a:p>
            <a:pPr algn="ctr" defTabSz="410751">
              <a:defRPr sz="1800"/>
            </a:pPr>
            <a:r>
              <a:rPr sz="2800" b="1" dirty="0">
                <a:latin typeface="Arial"/>
                <a:ea typeface="Arial"/>
                <a:cs typeface="Arial"/>
                <a:sym typeface="Arial"/>
              </a:rPr>
              <a:t> (Blue Green Algae</a:t>
            </a:r>
            <a:r>
              <a:rPr sz="2800" b="1" dirty="0" smtClean="0">
                <a:latin typeface="Arial"/>
                <a:ea typeface="Arial"/>
                <a:cs typeface="Arial"/>
                <a:sym typeface="Arial"/>
              </a:rPr>
              <a:t>)</a:t>
            </a:r>
            <a:endParaRPr lang="en-US" sz="2800" b="1" dirty="0" smtClean="0">
              <a:latin typeface="Arial"/>
              <a:ea typeface="Arial"/>
              <a:cs typeface="Arial"/>
              <a:sym typeface="Arial"/>
            </a:endParaRPr>
          </a:p>
          <a:p>
            <a:pPr algn="ctr" defTabSz="410751">
              <a:defRPr sz="1800"/>
            </a:pPr>
            <a:endParaRPr lang="en-US" sz="2800" b="1" dirty="0">
              <a:latin typeface="Arial"/>
              <a:ea typeface="Arial"/>
              <a:cs typeface="Arial"/>
              <a:sym typeface="Arial"/>
            </a:endParaRPr>
          </a:p>
          <a:p>
            <a:pPr algn="ctr" defTabSz="410751">
              <a:defRPr sz="1800"/>
            </a:pPr>
            <a:r>
              <a:rPr lang="en-US" sz="2800" b="1" dirty="0" smtClean="0">
                <a:latin typeface="Arial"/>
                <a:ea typeface="Arial"/>
                <a:cs typeface="Arial"/>
                <a:sym typeface="Arial"/>
              </a:rPr>
              <a:t>But… not </a:t>
            </a:r>
            <a:r>
              <a:rPr lang="en-US" sz="2800" b="1" dirty="0" err="1" smtClean="0">
                <a:latin typeface="Arial"/>
                <a:ea typeface="Arial"/>
                <a:cs typeface="Arial"/>
                <a:sym typeface="Arial"/>
              </a:rPr>
              <a:t>alge</a:t>
            </a:r>
            <a:r>
              <a:rPr lang="en-US" sz="2800" b="1" dirty="0" smtClean="0">
                <a:latin typeface="Arial"/>
                <a:ea typeface="Arial"/>
                <a:cs typeface="Arial"/>
                <a:sym typeface="Arial"/>
              </a:rPr>
              <a:t>. Bacteria.</a:t>
            </a:r>
            <a:endParaRPr sz="2800" b="1" dirty="0">
              <a:latin typeface="Arial"/>
              <a:ea typeface="Arial"/>
              <a:cs typeface="Arial"/>
              <a:sym typeface="Arial"/>
            </a:endParaRPr>
          </a:p>
        </p:txBody>
      </p:sp>
      <p:pic>
        <p:nvPicPr>
          <p:cNvPr id="171" name="droppedImage.png"/>
          <p:cNvPicPr/>
          <p:nvPr/>
        </p:nvPicPr>
        <p:blipFill>
          <a:blip r:embed="rId3">
            <a:extLst/>
          </a:blip>
          <a:stretch>
            <a:fillRect/>
          </a:stretch>
        </p:blipFill>
        <p:spPr>
          <a:xfrm>
            <a:off x="4519425" y="2027038"/>
            <a:ext cx="4079727" cy="3680401"/>
          </a:xfrm>
          <a:prstGeom prst="rect">
            <a:avLst/>
          </a:prstGeom>
          <a:ln w="25400">
            <a:solidFill/>
            <a:miter lim="400000"/>
          </a:ln>
        </p:spPr>
      </p:pic>
    </p:spTree>
    <p:extLst>
      <p:ext uri="{BB962C8B-B14F-4D97-AF65-F5344CB8AC3E}">
        <p14:creationId xmlns:p14="http://schemas.microsoft.com/office/powerpoint/2010/main" val="4275869653"/>
      </p:ext>
    </p:extLst>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droppedImage.pdf"/>
          <p:cNvPicPr/>
          <p:nvPr/>
        </p:nvPicPr>
        <p:blipFill>
          <a:blip r:embed="rId3">
            <a:extLst/>
          </a:blip>
          <a:srcRect l="1892" t="10526" r="5192" b="10728"/>
          <a:stretch>
            <a:fillRect/>
          </a:stretch>
        </p:blipFill>
        <p:spPr>
          <a:xfrm>
            <a:off x="-107156" y="1777008"/>
            <a:ext cx="4822031" cy="3473648"/>
          </a:xfrm>
          <a:prstGeom prst="rect">
            <a:avLst/>
          </a:prstGeom>
          <a:ln w="12700">
            <a:miter lim="400000"/>
          </a:ln>
        </p:spPr>
      </p:pic>
      <p:pic>
        <p:nvPicPr>
          <p:cNvPr id="225" name="droppedImage.pdf"/>
          <p:cNvPicPr/>
          <p:nvPr/>
        </p:nvPicPr>
        <p:blipFill>
          <a:blip r:embed="rId4">
            <a:extLst/>
          </a:blip>
          <a:srcRect l="10250" t="25400" r="2719" b="3661"/>
          <a:stretch>
            <a:fillRect/>
          </a:stretch>
        </p:blipFill>
        <p:spPr>
          <a:xfrm>
            <a:off x="4973836" y="1875235"/>
            <a:ext cx="4214813" cy="3140846"/>
          </a:xfrm>
          <a:prstGeom prst="rect">
            <a:avLst/>
          </a:prstGeom>
          <a:ln w="12700">
            <a:miter lim="400000"/>
          </a:ln>
        </p:spPr>
      </p:pic>
      <p:sp>
        <p:nvSpPr>
          <p:cNvPr id="226" name="Shape 226"/>
          <p:cNvSpPr/>
          <p:nvPr/>
        </p:nvSpPr>
        <p:spPr>
          <a:xfrm>
            <a:off x="151805" y="8930"/>
            <a:ext cx="9036844" cy="1339453"/>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lstStyle>
            <a:lvl1pPr algn="ctr" defTabSz="584200">
              <a:defRPr sz="8200">
                <a:solidFill>
                  <a:srgbClr val="00A3D7"/>
                </a:solidFill>
                <a:latin typeface="Arial Bold"/>
                <a:ea typeface="Arial Bold"/>
                <a:cs typeface="Arial Bold"/>
                <a:sym typeface="Arial Bold"/>
              </a:defRPr>
            </a:lvl1pPr>
          </a:lstStyle>
          <a:p>
            <a:pPr lvl="0">
              <a:defRPr sz="1800">
                <a:solidFill>
                  <a:srgbClr val="000000"/>
                </a:solidFill>
              </a:defRPr>
            </a:pPr>
            <a:r>
              <a:rPr sz="5800" b="1" dirty="0"/>
              <a:t>Algal Morphology</a:t>
            </a:r>
          </a:p>
        </p:txBody>
      </p:sp>
    </p:spTree>
    <p:extLst>
      <p:ext uri="{BB962C8B-B14F-4D97-AF65-F5344CB8AC3E}">
        <p14:creationId xmlns:p14="http://schemas.microsoft.com/office/powerpoint/2010/main" val="2639336784"/>
      </p:ext>
    </p:extLst>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droppedImage.pdf"/>
          <p:cNvPicPr/>
          <p:nvPr/>
        </p:nvPicPr>
        <p:blipFill>
          <a:blip r:embed="rId3">
            <a:extLst/>
          </a:blip>
          <a:stretch>
            <a:fillRect/>
          </a:stretch>
        </p:blipFill>
        <p:spPr>
          <a:xfrm>
            <a:off x="1428419" y="1116211"/>
            <a:ext cx="6688667" cy="5643563"/>
          </a:xfrm>
          <a:prstGeom prst="rect">
            <a:avLst/>
          </a:prstGeom>
          <a:ln w="12700">
            <a:miter lim="400000"/>
          </a:ln>
        </p:spPr>
      </p:pic>
      <p:sp>
        <p:nvSpPr>
          <p:cNvPr id="243" name="Shape 243"/>
          <p:cNvSpPr/>
          <p:nvPr/>
        </p:nvSpPr>
        <p:spPr>
          <a:xfrm>
            <a:off x="151805" y="-156020"/>
            <a:ext cx="9036844" cy="1339453"/>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lstStyle>
            <a:lvl1pPr algn="ctr" defTabSz="584200">
              <a:defRPr sz="8200">
                <a:solidFill>
                  <a:srgbClr val="00A3D7"/>
                </a:solidFill>
                <a:latin typeface="Arial Bold"/>
                <a:ea typeface="Arial Bold"/>
                <a:cs typeface="Arial Bold"/>
                <a:sym typeface="Arial Bold"/>
              </a:defRPr>
            </a:lvl1pPr>
          </a:lstStyle>
          <a:p>
            <a:pPr lvl="0">
              <a:defRPr sz="1800">
                <a:solidFill>
                  <a:srgbClr val="000000"/>
                </a:solidFill>
              </a:defRPr>
            </a:pPr>
            <a:r>
              <a:rPr sz="5800" b="1" dirty="0"/>
              <a:t>Algal Morphology</a:t>
            </a:r>
          </a:p>
        </p:txBody>
      </p:sp>
    </p:spTree>
    <p:extLst>
      <p:ext uri="{BB962C8B-B14F-4D97-AF65-F5344CB8AC3E}">
        <p14:creationId xmlns:p14="http://schemas.microsoft.com/office/powerpoint/2010/main" val="589506694"/>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bg1"/>
                </a:solidFill>
              </a:rPr>
              <a:t>Algae, or </a:t>
            </a:r>
            <a:r>
              <a:rPr lang="en-US" sz="3600" i="1" dirty="0" err="1" smtClean="0">
                <a:solidFill>
                  <a:schemeClr val="bg1"/>
                </a:solidFill>
              </a:rPr>
              <a:t>limu</a:t>
            </a:r>
            <a:r>
              <a:rPr lang="en-US" sz="3600" dirty="0" smtClean="0">
                <a:solidFill>
                  <a:schemeClr val="bg1"/>
                </a:solidFill>
              </a:rPr>
              <a:t>, are </a:t>
            </a:r>
            <a:r>
              <a:rPr lang="en-US" sz="3600" dirty="0">
                <a:solidFill>
                  <a:schemeClr val="bg1"/>
                </a:solidFill>
              </a:rPr>
              <a:t>culturally </a:t>
            </a:r>
            <a:r>
              <a:rPr lang="en-US" sz="3600" dirty="0" smtClean="0">
                <a:solidFill>
                  <a:schemeClr val="bg1"/>
                </a:solidFill>
              </a:rPr>
              <a:t>important in Hawai‘i</a:t>
            </a:r>
            <a:endParaRPr lang="en-US" sz="3600" dirty="0">
              <a:solidFill>
                <a:schemeClr val="bg1"/>
              </a:solidFill>
            </a:endParaRPr>
          </a:p>
        </p:txBody>
      </p:sp>
      <p:pic>
        <p:nvPicPr>
          <p:cNvPr id="3074" name="Picture 2" descr="C:\Users\Public\Documents\My Research\Grants &amp; Jobs\Bot_350_Lecturer\Lectures\Lecture 10_Native and Invasive Algae\l42-harvesting-lim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52600"/>
            <a:ext cx="5181600" cy="4073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8808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err="1" smtClean="0">
                <a:solidFill>
                  <a:schemeClr val="bg1"/>
                </a:solidFill>
              </a:rPr>
              <a:t>Limu</a:t>
            </a:r>
            <a:r>
              <a:rPr lang="en-US" sz="2800" i="1" dirty="0" smtClean="0">
                <a:solidFill>
                  <a:schemeClr val="bg1"/>
                </a:solidFill>
              </a:rPr>
              <a:t> kala </a:t>
            </a:r>
            <a:r>
              <a:rPr lang="en-US" sz="2800" dirty="0" smtClean="0">
                <a:solidFill>
                  <a:schemeClr val="bg1"/>
                </a:solidFill>
              </a:rPr>
              <a:t>is important culturally, such as in </a:t>
            </a:r>
            <a:r>
              <a:rPr lang="en-US" sz="2800" dirty="0" err="1" smtClean="0">
                <a:solidFill>
                  <a:schemeClr val="bg1"/>
                </a:solidFill>
              </a:rPr>
              <a:t>ho‘oponopono</a:t>
            </a:r>
            <a:r>
              <a:rPr lang="en-US" sz="2800" dirty="0" smtClean="0">
                <a:solidFill>
                  <a:schemeClr val="bg1"/>
                </a:solidFill>
              </a:rPr>
              <a:t>. </a:t>
            </a:r>
            <a:endParaRPr lang="en-US" sz="2800" dirty="0">
              <a:solidFill>
                <a:schemeClr val="bg1"/>
              </a:solidFill>
            </a:endParaRPr>
          </a:p>
        </p:txBody>
      </p:sp>
      <p:pic>
        <p:nvPicPr>
          <p:cNvPr id="4098" name="Picture 2" descr="C:\Users\Public\Documents\My Research\Grants &amp; Jobs\Bot_350_Lecturer\Lectures\Lecture 10_Native and Invasive Algae\f_abbottlimuka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50818"/>
            <a:ext cx="3069167"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5791200"/>
            <a:ext cx="3222036" cy="461665"/>
          </a:xfrm>
          <a:prstGeom prst="rect">
            <a:avLst/>
          </a:prstGeom>
          <a:noFill/>
        </p:spPr>
        <p:txBody>
          <a:bodyPr wrap="none" rtlCol="0">
            <a:spAutoFit/>
          </a:bodyPr>
          <a:lstStyle/>
          <a:p>
            <a:r>
              <a:rPr lang="en-US" sz="2400" i="1" dirty="0" err="1" smtClean="0">
                <a:solidFill>
                  <a:schemeClr val="bg1"/>
                </a:solidFill>
              </a:rPr>
              <a:t>Sargassum</a:t>
            </a:r>
            <a:r>
              <a:rPr lang="en-US" sz="2400" dirty="0" smtClean="0">
                <a:solidFill>
                  <a:schemeClr val="bg1"/>
                </a:solidFill>
              </a:rPr>
              <a:t>, or </a:t>
            </a:r>
            <a:r>
              <a:rPr lang="en-US" sz="2400" i="1" dirty="0" err="1" smtClean="0">
                <a:solidFill>
                  <a:schemeClr val="bg1"/>
                </a:solidFill>
              </a:rPr>
              <a:t>Limu</a:t>
            </a:r>
            <a:r>
              <a:rPr lang="en-US" sz="2400" i="1" dirty="0" smtClean="0">
                <a:solidFill>
                  <a:schemeClr val="bg1"/>
                </a:solidFill>
              </a:rPr>
              <a:t> kala</a:t>
            </a:r>
            <a:endParaRPr lang="en-US" sz="2400" i="1" dirty="0">
              <a:solidFill>
                <a:schemeClr val="bg1"/>
              </a:solidFill>
            </a:endParaRPr>
          </a:p>
        </p:txBody>
      </p:sp>
      <p:pic>
        <p:nvPicPr>
          <p:cNvPr id="5" name="Picture 2" descr="C:\Users\Public\Documents\My Research\Grants &amp; Jobs\OPIHI_Seagrant_2015\Intertidal_talk\Isabella_Abbot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385454"/>
            <a:ext cx="2667000" cy="38792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17269" y="5352871"/>
            <a:ext cx="4038600" cy="1200329"/>
          </a:xfrm>
          <a:prstGeom prst="rect">
            <a:avLst/>
          </a:prstGeom>
          <a:noFill/>
        </p:spPr>
        <p:txBody>
          <a:bodyPr wrap="square" rtlCol="0">
            <a:spAutoFit/>
          </a:bodyPr>
          <a:lstStyle/>
          <a:p>
            <a:pPr algn="ctr">
              <a:defRPr/>
            </a:pPr>
            <a:r>
              <a:rPr lang="en-US" sz="2400" dirty="0">
                <a:solidFill>
                  <a:schemeClr val="bg1"/>
                </a:solidFill>
              </a:rPr>
              <a:t>https://de-de.facebook.com/video/video.php?v=10200351051608526</a:t>
            </a:r>
          </a:p>
        </p:txBody>
      </p:sp>
    </p:spTree>
    <p:extLst>
      <p:ext uri="{BB962C8B-B14F-4D97-AF65-F5344CB8AC3E}">
        <p14:creationId xmlns:p14="http://schemas.microsoft.com/office/powerpoint/2010/main" val="24953327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en-US" altLang="en-US" sz="3200" b="1" dirty="0">
                <a:solidFill>
                  <a:schemeClr val="bg1"/>
                </a:solidFill>
                <a:effectLst>
                  <a:outerShdw blurRad="38100" dist="38100" dir="2700000" algn="tl">
                    <a:srgbClr val="000000"/>
                  </a:outerShdw>
                </a:effectLst>
              </a:rPr>
              <a:t>Marine algae can be invasive and have a negative effect </a:t>
            </a:r>
            <a:r>
              <a:rPr lang="en-US" altLang="en-US" sz="3200" b="1" dirty="0" smtClean="0">
                <a:solidFill>
                  <a:schemeClr val="bg1"/>
                </a:solidFill>
                <a:effectLst>
                  <a:outerShdw blurRad="38100" dist="38100" dir="2700000" algn="tl">
                    <a:srgbClr val="000000"/>
                  </a:outerShdw>
                </a:effectLst>
              </a:rPr>
              <a:t>on the marine environment</a:t>
            </a:r>
            <a:endParaRPr lang="en-US" altLang="en-US" sz="3200" b="1" dirty="0">
              <a:solidFill>
                <a:schemeClr val="bg1"/>
              </a:solidFill>
              <a:effectLst>
                <a:outerShdw blurRad="38100" dist="38100" dir="2700000" algn="tl">
                  <a:srgbClr val="000000"/>
                </a:outerShdw>
              </a:effectLst>
            </a:endParaRPr>
          </a:p>
        </p:txBody>
      </p:sp>
      <p:pic>
        <p:nvPicPr>
          <p:cNvPr id="64517" name="Picture 5" descr="kappaphycus overgrow re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3886200" cy="2605088"/>
          </a:xfrm>
          <a:prstGeom prst="rect">
            <a:avLst/>
          </a:prstGeom>
          <a:noFill/>
          <a:extLst>
            <a:ext uri="{909E8E84-426E-40dd-AFC4-6F175D3DCCD1}">
              <a14:hiddenFill xmlns:a14="http://schemas.microsoft.com/office/drawing/2010/main">
                <a:solidFill>
                  <a:srgbClr val="FFFFFF"/>
                </a:solidFill>
              </a14:hiddenFill>
            </a:ext>
          </a:extLst>
        </p:spPr>
      </p:pic>
      <p:pic>
        <p:nvPicPr>
          <p:cNvPr id="64519" name="Picture 7" descr="Gracilaria salicor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676400"/>
            <a:ext cx="3581400" cy="2722563"/>
          </a:xfrm>
          <a:prstGeom prst="rect">
            <a:avLst/>
          </a:prstGeom>
          <a:noFill/>
          <a:extLst>
            <a:ext uri="{909E8E84-426E-40dd-AFC4-6F175D3DCCD1}">
              <a14:hiddenFill xmlns:a14="http://schemas.microsoft.com/office/drawing/2010/main">
                <a:solidFill>
                  <a:srgbClr val="FFFFFF"/>
                </a:solidFill>
              </a14:hiddenFill>
            </a:ext>
          </a:extLst>
        </p:spPr>
      </p:pic>
      <p:pic>
        <p:nvPicPr>
          <p:cNvPr id="64520" name="Picture 8" descr="Acantho_cor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95800"/>
            <a:ext cx="274320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64521" name="Picture 9" descr="Hypne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572000"/>
            <a:ext cx="25908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Public\Documents\My Research\Grants &amp; Jobs\Bot_350_Lecturer\Lectures\Lecture 10_Native and Invasive Algae\avrainville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495800"/>
            <a:ext cx="269587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7151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5" descr="kappaphycus overgrow re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69343"/>
            <a:ext cx="6934200" cy="464829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4"/>
          <p:cNvSpPr txBox="1">
            <a:spLocks noGrp="1" noChangeArrowheads="1"/>
          </p:cNvSpPr>
          <p:nvPr>
            <p:ph type="title"/>
          </p:nvPr>
        </p:nvSpPr>
        <p:spPr bwMode="auto">
          <a:xfrm>
            <a:off x="1280886" y="228600"/>
            <a:ext cx="6582251"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dirty="0" smtClean="0">
                <a:solidFill>
                  <a:schemeClr val="bg1"/>
                </a:solidFill>
              </a:rPr>
              <a:t>Introduced, Invasive Algae:</a:t>
            </a:r>
            <a:br>
              <a:rPr lang="en-US" altLang="en-US" sz="3600" b="1" dirty="0" smtClean="0">
                <a:solidFill>
                  <a:schemeClr val="bg1"/>
                </a:solidFill>
              </a:rPr>
            </a:br>
            <a:r>
              <a:rPr lang="en-US" altLang="en-US" sz="2800" b="1" dirty="0" smtClean="0">
                <a:solidFill>
                  <a:schemeClr val="bg1"/>
                </a:solidFill>
              </a:rPr>
              <a:t>The red algae </a:t>
            </a:r>
            <a:r>
              <a:rPr lang="en-US" altLang="en-US" sz="2800" b="1" i="1" dirty="0" err="1" smtClean="0">
                <a:solidFill>
                  <a:schemeClr val="bg1"/>
                </a:solidFill>
              </a:rPr>
              <a:t>Kappaphycus</a:t>
            </a:r>
            <a:r>
              <a:rPr lang="en-US" altLang="en-US" sz="2800" b="1" i="1" dirty="0" smtClean="0">
                <a:solidFill>
                  <a:schemeClr val="bg1"/>
                </a:solidFill>
              </a:rPr>
              <a:t> </a:t>
            </a:r>
            <a:r>
              <a:rPr lang="en-US" altLang="en-US" sz="2800" b="1" dirty="0" smtClean="0">
                <a:solidFill>
                  <a:schemeClr val="bg1"/>
                </a:solidFill>
              </a:rPr>
              <a:t>and </a:t>
            </a:r>
            <a:r>
              <a:rPr lang="en-US" altLang="en-US" sz="2800" b="1" i="1" dirty="0" err="1" smtClean="0">
                <a:solidFill>
                  <a:schemeClr val="bg1"/>
                </a:solidFill>
              </a:rPr>
              <a:t>Eucheuma</a:t>
            </a:r>
            <a:r>
              <a:rPr lang="en-US" altLang="en-US" sz="2800" b="1" i="1" dirty="0" smtClean="0">
                <a:solidFill>
                  <a:schemeClr val="bg1"/>
                </a:solidFill>
              </a:rPr>
              <a:t> </a:t>
            </a:r>
            <a:br>
              <a:rPr lang="en-US" altLang="en-US" sz="2800" b="1" i="1" dirty="0" smtClean="0">
                <a:solidFill>
                  <a:schemeClr val="bg1"/>
                </a:solidFill>
              </a:rPr>
            </a:br>
            <a:r>
              <a:rPr lang="en-US" altLang="en-US" sz="2800" b="1" dirty="0" smtClean="0">
                <a:solidFill>
                  <a:schemeClr val="bg1"/>
                </a:solidFill>
              </a:rPr>
              <a:t>overgrowing coral in </a:t>
            </a:r>
            <a:r>
              <a:rPr lang="en-US" altLang="en-US" sz="2800" b="1" dirty="0" err="1" smtClean="0">
                <a:solidFill>
                  <a:schemeClr val="bg1"/>
                </a:solidFill>
              </a:rPr>
              <a:t>Kane‘ohe</a:t>
            </a:r>
            <a:r>
              <a:rPr lang="en-US" altLang="en-US" sz="2800" b="1" dirty="0" smtClean="0">
                <a:solidFill>
                  <a:schemeClr val="bg1"/>
                </a:solidFill>
              </a:rPr>
              <a:t> Bay</a:t>
            </a:r>
            <a:r>
              <a:rPr lang="en-US" altLang="en-US" sz="2800" b="1" i="1" dirty="0" smtClean="0">
                <a:solidFill>
                  <a:schemeClr val="bg1"/>
                </a:solidFill>
              </a:rPr>
              <a:t> </a:t>
            </a:r>
            <a:endParaRPr lang="en-US" altLang="en-US" sz="2800" b="1" i="1" dirty="0">
              <a:solidFill>
                <a:schemeClr val="bg1"/>
              </a:solidFill>
            </a:endParaRPr>
          </a:p>
        </p:txBody>
      </p:sp>
    </p:spTree>
    <p:extLst>
      <p:ext uri="{BB962C8B-B14F-4D97-AF65-F5344CB8AC3E}">
        <p14:creationId xmlns:p14="http://schemas.microsoft.com/office/powerpoint/2010/main" val="35971878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7" descr="Gracilaria salicor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69126"/>
            <a:ext cx="6629400" cy="5039638"/>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4"/>
          <p:cNvSpPr txBox="1">
            <a:spLocks noGrp="1" noChangeArrowheads="1"/>
          </p:cNvSpPr>
          <p:nvPr>
            <p:ph type="title"/>
          </p:nvPr>
        </p:nvSpPr>
        <p:spPr bwMode="auto">
          <a:xfrm>
            <a:off x="590083" y="245974"/>
            <a:ext cx="796384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dirty="0" smtClean="0">
                <a:solidFill>
                  <a:schemeClr val="bg1"/>
                </a:solidFill>
              </a:rPr>
              <a:t>Introduced, Invasive Alga:</a:t>
            </a:r>
            <a:br>
              <a:rPr lang="en-US" altLang="en-US" sz="4000" b="1" dirty="0" smtClean="0">
                <a:solidFill>
                  <a:schemeClr val="bg1"/>
                </a:solidFill>
              </a:rPr>
            </a:br>
            <a:r>
              <a:rPr lang="en-US" altLang="en-US" sz="3200" b="1" dirty="0" smtClean="0">
                <a:solidFill>
                  <a:schemeClr val="bg1"/>
                </a:solidFill>
              </a:rPr>
              <a:t>The red alga </a:t>
            </a:r>
            <a:r>
              <a:rPr lang="en-US" altLang="en-US" sz="3200" b="1" i="1" dirty="0" err="1" smtClean="0">
                <a:solidFill>
                  <a:schemeClr val="bg1"/>
                </a:solidFill>
              </a:rPr>
              <a:t>Gracilaria</a:t>
            </a:r>
            <a:r>
              <a:rPr lang="en-US" altLang="en-US" sz="3200" b="1" i="1" dirty="0" smtClean="0">
                <a:solidFill>
                  <a:schemeClr val="bg1"/>
                </a:solidFill>
              </a:rPr>
              <a:t> </a:t>
            </a:r>
            <a:r>
              <a:rPr lang="en-US" altLang="en-US" sz="3200" b="1" i="1" dirty="0" err="1" smtClean="0">
                <a:solidFill>
                  <a:schemeClr val="bg1"/>
                </a:solidFill>
              </a:rPr>
              <a:t>salicornia</a:t>
            </a:r>
            <a:r>
              <a:rPr lang="en-US" altLang="en-US" sz="3200" b="1" i="1" dirty="0" smtClean="0">
                <a:solidFill>
                  <a:schemeClr val="bg1"/>
                </a:solidFill>
              </a:rPr>
              <a:t> (</a:t>
            </a:r>
            <a:r>
              <a:rPr lang="en-US" altLang="en-US" sz="3200" b="1" dirty="0" smtClean="0">
                <a:solidFill>
                  <a:schemeClr val="bg1"/>
                </a:solidFill>
              </a:rPr>
              <a:t>Gorilla </a:t>
            </a:r>
            <a:r>
              <a:rPr lang="en-US" altLang="en-US" sz="3200" b="1" dirty="0" err="1" smtClean="0">
                <a:solidFill>
                  <a:schemeClr val="bg1"/>
                </a:solidFill>
              </a:rPr>
              <a:t>ogo</a:t>
            </a:r>
            <a:r>
              <a:rPr lang="en-US" altLang="en-US" sz="3200" b="1" dirty="0" smtClean="0">
                <a:solidFill>
                  <a:schemeClr val="bg1"/>
                </a:solidFill>
              </a:rPr>
              <a:t>)</a:t>
            </a:r>
            <a:endParaRPr lang="en-US" altLang="en-US" sz="3200" b="1" dirty="0">
              <a:solidFill>
                <a:schemeClr val="bg1"/>
              </a:solidFill>
            </a:endParaRPr>
          </a:p>
        </p:txBody>
      </p:sp>
    </p:spTree>
    <p:extLst>
      <p:ext uri="{BB962C8B-B14F-4D97-AF65-F5344CB8AC3E}">
        <p14:creationId xmlns:p14="http://schemas.microsoft.com/office/powerpoint/2010/main" val="40237634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1659005"/>
            <a:ext cx="8229600" cy="1401763"/>
          </a:xfrm>
        </p:spPr>
        <p:txBody>
          <a:bodyPr>
            <a:normAutofit fontScale="90000"/>
          </a:bodyPr>
          <a:lstStyle/>
          <a:p>
            <a:pPr algn="l"/>
            <a:r>
              <a:rPr lang="en-US" altLang="en-US" sz="3600" b="1" dirty="0">
                <a:solidFill>
                  <a:schemeClr val="bg1"/>
                </a:solidFill>
                <a:effectLst>
                  <a:outerShdw blurRad="38100" dist="38100" dir="2700000" algn="tl">
                    <a:srgbClr val="000000"/>
                  </a:outerShdw>
                </a:effectLst>
              </a:rPr>
              <a:t>Unlike </a:t>
            </a:r>
            <a:r>
              <a:rPr lang="en-US" altLang="en-US" sz="3600" b="1" dirty="0" smtClean="0">
                <a:solidFill>
                  <a:schemeClr val="bg1"/>
                </a:solidFill>
                <a:effectLst>
                  <a:outerShdw blurRad="38100" dist="38100" dir="2700000" algn="tl">
                    <a:srgbClr val="000000"/>
                  </a:outerShdw>
                </a:effectLst>
              </a:rPr>
              <a:t>terrestrial plants</a:t>
            </a:r>
            <a:r>
              <a:rPr lang="en-US" altLang="en-US" sz="3600" b="1" dirty="0">
                <a:solidFill>
                  <a:schemeClr val="bg1"/>
                </a:solidFill>
                <a:effectLst>
                  <a:outerShdw blurRad="38100" dist="38100" dir="2700000" algn="tl">
                    <a:srgbClr val="000000"/>
                  </a:outerShdw>
                </a:effectLst>
              </a:rPr>
              <a:t>, marine algae have </a:t>
            </a:r>
            <a:r>
              <a:rPr lang="en-US" altLang="en-US" sz="3600" b="1" u="sng" dirty="0">
                <a:solidFill>
                  <a:schemeClr val="bg1"/>
                </a:solidFill>
                <a:effectLst>
                  <a:outerShdw blurRad="38100" dist="38100" dir="2700000" algn="tl">
                    <a:srgbClr val="000000"/>
                  </a:outerShdw>
                </a:effectLst>
              </a:rPr>
              <a:t>NO</a:t>
            </a:r>
            <a:r>
              <a:rPr lang="en-US" altLang="en-US" sz="3600" b="1" dirty="0">
                <a:solidFill>
                  <a:schemeClr val="bg1"/>
                </a:solidFill>
                <a:effectLst>
                  <a:outerShdw blurRad="38100" dist="38100" dir="2700000" algn="tl">
                    <a:srgbClr val="000000"/>
                  </a:outerShdw>
                </a:effectLst>
              </a:rPr>
              <a:t/>
            </a:r>
            <a:br>
              <a:rPr lang="en-US" altLang="en-US" sz="3600" b="1" dirty="0">
                <a:solidFill>
                  <a:schemeClr val="bg1"/>
                </a:solidFill>
                <a:effectLst>
                  <a:outerShdw blurRad="38100" dist="38100" dir="2700000" algn="tl">
                    <a:srgbClr val="000000"/>
                  </a:outerShdw>
                </a:effectLst>
              </a:rPr>
            </a:br>
            <a:r>
              <a:rPr lang="en-US" altLang="en-US" sz="3600" b="1" dirty="0" smtClean="0">
                <a:solidFill>
                  <a:schemeClr val="bg1"/>
                </a:solidFill>
                <a:effectLst>
                  <a:outerShdw blurRad="38100" dist="38100" dir="2700000" algn="tl">
                    <a:srgbClr val="000000"/>
                  </a:outerShdw>
                </a:effectLst>
              </a:rPr>
              <a:t>flowers, seeds, or pollinators</a:t>
            </a:r>
            <a:r>
              <a:rPr lang="en-US" altLang="en-US" sz="3600" b="1" dirty="0">
                <a:solidFill>
                  <a:schemeClr val="bg1"/>
                </a:solidFill>
                <a:effectLst>
                  <a:outerShdw blurRad="38100" dist="38100" dir="2700000" algn="tl">
                    <a:srgbClr val="000000"/>
                  </a:outerShdw>
                </a:effectLst>
              </a:rPr>
              <a:t/>
            </a:r>
            <a:br>
              <a:rPr lang="en-US" altLang="en-US" sz="3600" b="1" dirty="0">
                <a:solidFill>
                  <a:schemeClr val="bg1"/>
                </a:solidFill>
                <a:effectLst>
                  <a:outerShdw blurRad="38100" dist="38100" dir="2700000" algn="tl">
                    <a:srgbClr val="000000"/>
                  </a:outerShdw>
                </a:effectLst>
              </a:rPr>
            </a:br>
            <a:endParaRPr lang="en-US" altLang="en-US" sz="3600" b="1" dirty="0">
              <a:solidFill>
                <a:schemeClr val="bg1"/>
              </a:solidFill>
              <a:effectLst>
                <a:outerShdw blurRad="38100" dist="38100" dir="2700000" algn="tl">
                  <a:srgbClr val="000000"/>
                </a:outerShdw>
              </a:effectLst>
            </a:endParaRPr>
          </a:p>
        </p:txBody>
      </p:sp>
      <p:pic>
        <p:nvPicPr>
          <p:cNvPr id="68613" name="Picture 5" descr="papaya-ha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11605"/>
            <a:ext cx="3657600" cy="2882900"/>
          </a:xfrm>
          <a:prstGeom prst="rect">
            <a:avLst/>
          </a:prstGeom>
          <a:noFill/>
          <a:extLst>
            <a:ext uri="{909E8E84-426E-40dd-AFC4-6F175D3DCCD1}">
              <a14:hiddenFill xmlns:a14="http://schemas.microsoft.com/office/drawing/2010/main">
                <a:solidFill>
                  <a:srgbClr val="FFFFFF"/>
                </a:solidFill>
              </a14:hiddenFill>
            </a:ext>
          </a:extLst>
        </p:spPr>
      </p:pic>
      <p:pic>
        <p:nvPicPr>
          <p:cNvPr id="68614" name="Picture 6" descr="Papaya 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11605"/>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b="1" smtClean="0">
                <a:solidFill>
                  <a:srgbClr val="FFFF00"/>
                </a:solidFill>
                <a:effectLst>
                  <a:outerShdw blurRad="38100" dist="38100" dir="2700000" algn="tl">
                    <a:srgbClr val="000000"/>
                  </a:outerShdw>
                </a:effectLst>
              </a:rPr>
              <a:t>Marine algae</a:t>
            </a:r>
            <a:endParaRPr lang="en-US" altLang="en-US" b="1"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28783298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r>
              <a:rPr lang="en-US" altLang="en-US" b="1" dirty="0" smtClean="0">
                <a:solidFill>
                  <a:schemeClr val="bg1"/>
                </a:solidFill>
              </a:rPr>
              <a:t>Introduced, Invasive Alga:</a:t>
            </a:r>
            <a:br>
              <a:rPr lang="en-US" altLang="en-US" b="1" dirty="0" smtClean="0">
                <a:solidFill>
                  <a:schemeClr val="bg1"/>
                </a:solidFill>
              </a:rPr>
            </a:br>
            <a:r>
              <a:rPr lang="en-US" altLang="en-US" sz="3100" b="1" dirty="0" smtClean="0">
                <a:solidFill>
                  <a:schemeClr val="bg1"/>
                </a:solidFill>
              </a:rPr>
              <a:t>The red alga </a:t>
            </a:r>
            <a:r>
              <a:rPr lang="en-US" altLang="en-US" sz="3100" b="1" i="1" dirty="0" err="1" smtClean="0">
                <a:solidFill>
                  <a:schemeClr val="bg1"/>
                </a:solidFill>
              </a:rPr>
              <a:t>Acanthophora</a:t>
            </a:r>
            <a:r>
              <a:rPr lang="en-US" altLang="en-US" sz="3100" b="1" i="1" dirty="0" smtClean="0">
                <a:solidFill>
                  <a:schemeClr val="bg1"/>
                </a:solidFill>
              </a:rPr>
              <a:t> </a:t>
            </a:r>
            <a:r>
              <a:rPr lang="en-US" altLang="en-US" sz="3100" b="1" i="1" dirty="0" err="1" smtClean="0">
                <a:solidFill>
                  <a:schemeClr val="bg1"/>
                </a:solidFill>
              </a:rPr>
              <a:t>spicifera</a:t>
            </a:r>
            <a:r>
              <a:rPr lang="en-US" altLang="en-US" sz="3100" b="1" i="1" dirty="0" smtClean="0">
                <a:solidFill>
                  <a:schemeClr val="bg1"/>
                </a:solidFill>
              </a:rPr>
              <a:t> (</a:t>
            </a:r>
            <a:r>
              <a:rPr lang="en-US" altLang="en-US" sz="3100" b="1" dirty="0" smtClean="0">
                <a:solidFill>
                  <a:schemeClr val="bg1"/>
                </a:solidFill>
              </a:rPr>
              <a:t>Spiny weed)</a:t>
            </a:r>
            <a:endParaRPr lang="en-US" sz="3100" dirty="0">
              <a:solidFill>
                <a:schemeClr val="bg1"/>
              </a:solidFill>
            </a:endParaRPr>
          </a:p>
        </p:txBody>
      </p:sp>
      <p:pic>
        <p:nvPicPr>
          <p:cNvPr id="7170" name="Picture 2" descr="C:\Users\Public\Documents\My Research\Grants &amp; Jobs\Bot_350_Lecturer\Lectures\Lecture 10_Native and Invasive Algae\acanthophora-spicifera-waikiki-mlcd-11-4-1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504950"/>
            <a:ext cx="69342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8887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en-US" altLang="en-US" b="1" dirty="0" smtClean="0">
                <a:solidFill>
                  <a:schemeClr val="bg1"/>
                </a:solidFill>
              </a:rPr>
              <a:t>Invasive Alga:</a:t>
            </a:r>
            <a:br>
              <a:rPr lang="en-US" altLang="en-US" b="1" dirty="0" smtClean="0">
                <a:solidFill>
                  <a:schemeClr val="bg1"/>
                </a:solidFill>
              </a:rPr>
            </a:br>
            <a:r>
              <a:rPr lang="en-US" altLang="en-US" sz="3100" b="1" dirty="0" smtClean="0">
                <a:solidFill>
                  <a:schemeClr val="bg1"/>
                </a:solidFill>
              </a:rPr>
              <a:t>The green alga </a:t>
            </a:r>
            <a:r>
              <a:rPr lang="en-US" altLang="en-US" sz="3100" b="1" i="1" dirty="0" err="1" smtClean="0">
                <a:solidFill>
                  <a:schemeClr val="bg1"/>
                </a:solidFill>
              </a:rPr>
              <a:t>Avrainvillea</a:t>
            </a:r>
            <a:r>
              <a:rPr lang="en-US" altLang="en-US" sz="3100" b="1" i="1" dirty="0" smtClean="0">
                <a:solidFill>
                  <a:schemeClr val="bg1"/>
                </a:solidFill>
              </a:rPr>
              <a:t> </a:t>
            </a:r>
            <a:r>
              <a:rPr lang="en-US" altLang="en-US" sz="3100" b="1" i="1" dirty="0">
                <a:solidFill>
                  <a:schemeClr val="bg1"/>
                </a:solidFill>
              </a:rPr>
              <a:t>sp</a:t>
            </a:r>
            <a:r>
              <a:rPr lang="en-US" altLang="en-US" sz="3100" b="1" i="1" dirty="0" smtClean="0">
                <a:solidFill>
                  <a:schemeClr val="bg1"/>
                </a:solidFill>
              </a:rPr>
              <a:t>. (</a:t>
            </a:r>
            <a:r>
              <a:rPr lang="en-US" altLang="en-US" sz="3100" b="1" dirty="0" smtClean="0">
                <a:solidFill>
                  <a:schemeClr val="bg1"/>
                </a:solidFill>
              </a:rPr>
              <a:t>Leather </a:t>
            </a:r>
            <a:r>
              <a:rPr lang="en-US" altLang="en-US" sz="3100" b="1" dirty="0" err="1" smtClean="0">
                <a:solidFill>
                  <a:schemeClr val="bg1"/>
                </a:solidFill>
              </a:rPr>
              <a:t>mudweed</a:t>
            </a:r>
            <a:r>
              <a:rPr lang="en-US" altLang="en-US" sz="3100" b="1" dirty="0" smtClean="0">
                <a:solidFill>
                  <a:schemeClr val="bg1"/>
                </a:solidFill>
              </a:rPr>
              <a:t>)</a:t>
            </a:r>
            <a:endParaRPr lang="en-US" altLang="en-US" sz="3100" b="1" dirty="0">
              <a:solidFill>
                <a:schemeClr val="bg1"/>
              </a:solidFill>
            </a:endParaRPr>
          </a:p>
        </p:txBody>
      </p:sp>
      <p:pic>
        <p:nvPicPr>
          <p:cNvPr id="4" name="Picture 2" descr="C:\Users\Public\Documents\My Research\Grants &amp; Jobs\Bot_350_Lecturer\Lectures\Lecture 10_Native and Invasive Algae\avrainvill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057400"/>
            <a:ext cx="5442605" cy="4076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Public\Documents\My Research\Grants &amp; Jobs\Bot_350_Lecturer\Lectures\Lecture 10_Native and Invasive Algae\avrainvillea_clo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38300"/>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Public\Documents\My Research\Grants &amp; Jobs\Bot_350_Lecturer\Lectures\Lecture 5_Conservation, Degradation, Extinction\avrainville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638300"/>
            <a:ext cx="1752600" cy="25631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24200" y="6277278"/>
            <a:ext cx="2734723" cy="369332"/>
          </a:xfrm>
          <a:prstGeom prst="rect">
            <a:avLst/>
          </a:prstGeom>
          <a:noFill/>
        </p:spPr>
        <p:txBody>
          <a:bodyPr wrap="none" rtlCol="0">
            <a:spAutoFit/>
          </a:bodyPr>
          <a:lstStyle/>
          <a:p>
            <a:r>
              <a:rPr lang="en-US" dirty="0" err="1" smtClean="0">
                <a:solidFill>
                  <a:schemeClr val="bg1"/>
                </a:solidFill>
              </a:rPr>
              <a:t>Brostoff</a:t>
            </a:r>
            <a:r>
              <a:rPr lang="en-US" dirty="0" smtClean="0">
                <a:solidFill>
                  <a:schemeClr val="bg1"/>
                </a:solidFill>
              </a:rPr>
              <a:t> 1981, Peyton 2009</a:t>
            </a:r>
            <a:endParaRPr lang="en-US" dirty="0">
              <a:solidFill>
                <a:schemeClr val="bg1"/>
              </a:solidFill>
            </a:endParaRPr>
          </a:p>
        </p:txBody>
      </p:sp>
    </p:spTree>
    <p:extLst>
      <p:ext uri="{BB962C8B-B14F-4D97-AF65-F5344CB8AC3E}">
        <p14:creationId xmlns:p14="http://schemas.microsoft.com/office/powerpoint/2010/main" val="13603130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altLang="en-US" b="1" dirty="0" smtClean="0">
                <a:solidFill>
                  <a:schemeClr val="bg1"/>
                </a:solidFill>
              </a:rPr>
              <a:t>Invasive Alga:</a:t>
            </a:r>
            <a:br>
              <a:rPr lang="en-US" altLang="en-US" b="1" dirty="0" smtClean="0">
                <a:solidFill>
                  <a:schemeClr val="bg1"/>
                </a:solidFill>
              </a:rPr>
            </a:br>
            <a:r>
              <a:rPr lang="en-US" altLang="en-US" sz="3600" b="1" dirty="0" smtClean="0">
                <a:solidFill>
                  <a:schemeClr val="bg1"/>
                </a:solidFill>
              </a:rPr>
              <a:t>The red alga </a:t>
            </a:r>
            <a:r>
              <a:rPr lang="en-US" altLang="en-US" sz="3600" b="1" i="1" dirty="0" err="1" smtClean="0">
                <a:solidFill>
                  <a:schemeClr val="bg1"/>
                </a:solidFill>
              </a:rPr>
              <a:t>Hypnea</a:t>
            </a:r>
            <a:r>
              <a:rPr lang="en-US" altLang="en-US" sz="3600" b="1" i="1" dirty="0" smtClean="0">
                <a:solidFill>
                  <a:schemeClr val="bg1"/>
                </a:solidFill>
              </a:rPr>
              <a:t> </a:t>
            </a:r>
            <a:r>
              <a:rPr lang="en-US" altLang="en-US" sz="3600" b="1" i="1" dirty="0" err="1" smtClean="0">
                <a:solidFill>
                  <a:schemeClr val="bg1"/>
                </a:solidFill>
              </a:rPr>
              <a:t>musciformis</a:t>
            </a:r>
            <a:r>
              <a:rPr lang="en-US" altLang="en-US" sz="3600" b="1" i="1" dirty="0">
                <a:solidFill>
                  <a:schemeClr val="bg1"/>
                </a:solidFill>
              </a:rPr>
              <a:t> </a:t>
            </a:r>
            <a:r>
              <a:rPr lang="en-US" altLang="en-US" sz="3600" b="1" dirty="0" smtClean="0">
                <a:solidFill>
                  <a:schemeClr val="bg1"/>
                </a:solidFill>
              </a:rPr>
              <a:t>(</a:t>
            </a:r>
            <a:r>
              <a:rPr lang="en-US" altLang="en-US" sz="3600" b="1" dirty="0" err="1" smtClean="0">
                <a:solidFill>
                  <a:schemeClr val="bg1"/>
                </a:solidFill>
              </a:rPr>
              <a:t>Hookweed</a:t>
            </a:r>
            <a:r>
              <a:rPr lang="en-US" altLang="en-US" sz="3600" b="1" dirty="0" smtClean="0">
                <a:solidFill>
                  <a:schemeClr val="bg1"/>
                </a:solidFill>
              </a:rPr>
              <a:t>)</a:t>
            </a:r>
            <a:endParaRPr lang="en-US" altLang="en-US" sz="3600" b="1" dirty="0">
              <a:solidFill>
                <a:schemeClr val="bg1"/>
              </a:solidFill>
            </a:endParaRPr>
          </a:p>
        </p:txBody>
      </p:sp>
      <p:pic>
        <p:nvPicPr>
          <p:cNvPr id="6147" name="Picture 3" descr="C:\Users\Public\Documents\My Research\Grants &amp; Jobs\Bot_350_Lecturer\Lectures\Lecture 10_Native and Invasive Algae\Hypnea.musciform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6294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4198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09600" y="265213"/>
            <a:ext cx="8001000" cy="1143000"/>
          </a:xfrm>
        </p:spPr>
        <p:txBody>
          <a:bodyPr>
            <a:normAutofit/>
          </a:bodyPr>
          <a:lstStyle/>
          <a:p>
            <a:r>
              <a:rPr lang="en-US" b="1" dirty="0" smtClean="0">
                <a:latin typeface="Arial" charset="0"/>
                <a:cs typeface="Arial" charset="0"/>
              </a:rPr>
              <a:t>OPIHI </a:t>
            </a:r>
            <a:r>
              <a:rPr lang="en-US" b="1" dirty="0" smtClean="0">
                <a:latin typeface="Arial" charset="0"/>
                <a:cs typeface="Arial" charset="0"/>
              </a:rPr>
              <a:t>Identification </a:t>
            </a:r>
            <a:r>
              <a:rPr lang="en-US" b="1" dirty="0" smtClean="0">
                <a:latin typeface="Arial" charset="0"/>
                <a:cs typeface="Arial" charset="0"/>
              </a:rPr>
              <a:t>C</a:t>
            </a:r>
            <a:r>
              <a:rPr lang="en-US" b="1" dirty="0" smtClean="0">
                <a:latin typeface="Arial" charset="0"/>
                <a:cs typeface="Arial" charset="0"/>
              </a:rPr>
              <a:t>ards</a:t>
            </a:r>
            <a:endParaRPr lang="en-US" sz="3100" dirty="0">
              <a:latin typeface="Arial" charset="0"/>
              <a:cs typeface="Arial" charset="0"/>
            </a:endParaRPr>
          </a:p>
        </p:txBody>
      </p:sp>
      <p:sp>
        <p:nvSpPr>
          <p:cNvPr id="3" name="Content Placeholder 2"/>
          <p:cNvSpPr>
            <a:spLocks noGrp="1"/>
          </p:cNvSpPr>
          <p:nvPr>
            <p:ph idx="1"/>
          </p:nvPr>
        </p:nvSpPr>
        <p:spPr>
          <a:xfrm>
            <a:off x="199574" y="1605039"/>
            <a:ext cx="5839822" cy="5029200"/>
          </a:xfrm>
        </p:spPr>
        <p:txBody>
          <a:bodyPr>
            <a:noAutofit/>
          </a:bodyPr>
          <a:lstStyle/>
          <a:p>
            <a:pPr>
              <a:lnSpc>
                <a:spcPct val="130000"/>
              </a:lnSpc>
              <a:defRPr/>
            </a:pPr>
            <a:r>
              <a:rPr lang="en-US" sz="2000" dirty="0" smtClean="0">
                <a:latin typeface="Arial"/>
                <a:cs typeface="Arial"/>
              </a:rPr>
              <a:t>(Mostly) organized </a:t>
            </a:r>
            <a:r>
              <a:rPr lang="en-US" sz="2000" dirty="0" smtClean="0">
                <a:latin typeface="Arial"/>
                <a:cs typeface="Arial"/>
              </a:rPr>
              <a:t>by color</a:t>
            </a:r>
          </a:p>
          <a:p>
            <a:pPr>
              <a:lnSpc>
                <a:spcPct val="130000"/>
              </a:lnSpc>
              <a:defRPr/>
            </a:pPr>
            <a:r>
              <a:rPr lang="en-US" sz="2000" b="1" dirty="0" smtClean="0">
                <a:latin typeface="Arial"/>
                <a:cs typeface="Arial"/>
              </a:rPr>
              <a:t>Lots of things not on </a:t>
            </a:r>
            <a:r>
              <a:rPr lang="en-US" sz="2000" b="1" dirty="0" smtClean="0">
                <a:latin typeface="Arial"/>
                <a:cs typeface="Arial"/>
              </a:rPr>
              <a:t>ID cards</a:t>
            </a:r>
            <a:r>
              <a:rPr lang="en-US" sz="2000" b="1" dirty="0" smtClean="0">
                <a:latin typeface="Arial"/>
                <a:cs typeface="Arial"/>
              </a:rPr>
              <a:t>! </a:t>
            </a:r>
            <a:r>
              <a:rPr lang="en-US" sz="2000" dirty="0" smtClean="0">
                <a:latin typeface="Arial"/>
                <a:cs typeface="Arial"/>
              </a:rPr>
              <a:t>Consult books and over resources. </a:t>
            </a:r>
          </a:p>
          <a:p>
            <a:pPr>
              <a:lnSpc>
                <a:spcPct val="130000"/>
              </a:lnSpc>
              <a:defRPr/>
            </a:pPr>
            <a:r>
              <a:rPr lang="en-US" sz="2000" dirty="0" smtClean="0">
                <a:latin typeface="Arial"/>
                <a:cs typeface="Arial"/>
              </a:rPr>
              <a:t>Focus on identifying things to genus</a:t>
            </a:r>
          </a:p>
          <a:p>
            <a:pPr>
              <a:lnSpc>
                <a:spcPct val="130000"/>
              </a:lnSpc>
              <a:defRPr/>
            </a:pPr>
            <a:r>
              <a:rPr lang="en-US" sz="2000" dirty="0" smtClean="0">
                <a:latin typeface="Arial"/>
                <a:cs typeface="Arial"/>
              </a:rPr>
              <a:t>Things that are hard to ID in field are grouped together (e.g., </a:t>
            </a:r>
            <a:r>
              <a:rPr lang="en-US" sz="2000" dirty="0" err="1" smtClean="0">
                <a:latin typeface="Arial"/>
                <a:cs typeface="Arial"/>
              </a:rPr>
              <a:t>crustose</a:t>
            </a:r>
            <a:r>
              <a:rPr lang="en-US" sz="2000" dirty="0" smtClean="0">
                <a:latin typeface="Arial"/>
                <a:cs typeface="Arial"/>
              </a:rPr>
              <a:t> coralline algae, turf algae)</a:t>
            </a:r>
            <a:endParaRPr lang="en-US" sz="2000" dirty="0">
              <a:latin typeface="Arial"/>
              <a:cs typeface="Arial"/>
            </a:endParaRPr>
          </a:p>
          <a:p>
            <a:pPr>
              <a:lnSpc>
                <a:spcPct val="130000"/>
              </a:lnSpc>
              <a:defRPr/>
            </a:pPr>
            <a:r>
              <a:rPr lang="en-US" sz="2000" dirty="0" smtClean="0">
                <a:latin typeface="Arial"/>
                <a:cs typeface="Arial"/>
              </a:rPr>
              <a:t>If you cannot ID something, richly describe and photograph it; bring it to the classroom to ID later if you can. </a:t>
            </a:r>
            <a:endParaRPr lang="en-US" sz="2000" dirty="0" smtClean="0">
              <a:latin typeface="Arial"/>
              <a:cs typeface="Arial"/>
            </a:endParaRPr>
          </a:p>
          <a:p>
            <a:pPr>
              <a:lnSpc>
                <a:spcPct val="130000"/>
              </a:lnSpc>
              <a:defRPr/>
            </a:pPr>
            <a:endParaRPr lang="en-US" sz="1600" dirty="0" smtClean="0">
              <a:latin typeface="Arial"/>
              <a:cs typeface="Arial"/>
            </a:endParaRPr>
          </a:p>
          <a:p>
            <a:pPr>
              <a:lnSpc>
                <a:spcPct val="130000"/>
              </a:lnSpc>
              <a:defRPr/>
            </a:pPr>
            <a:endParaRPr lang="en-US" sz="1800" dirty="0" smtClean="0">
              <a:latin typeface="Arial"/>
              <a:cs typeface="Arial"/>
            </a:endParaRPr>
          </a:p>
          <a:p>
            <a:pPr lvl="1">
              <a:lnSpc>
                <a:spcPct val="130000"/>
              </a:lnSpc>
              <a:defRPr/>
            </a:pPr>
            <a:endParaRPr lang="en-US" sz="1400" dirty="0" smtClean="0">
              <a:latin typeface="Arial"/>
              <a:cs typeface="Arial"/>
            </a:endParaRPr>
          </a:p>
          <a:p>
            <a:pPr lvl="1">
              <a:lnSpc>
                <a:spcPct val="130000"/>
              </a:lnSpc>
              <a:defRPr/>
            </a:pPr>
            <a:endParaRPr lang="en-US" sz="1800" dirty="0" smtClean="0">
              <a:latin typeface="Arial"/>
              <a:cs typeface="Arial"/>
            </a:endParaRPr>
          </a:p>
          <a:p>
            <a:pPr lvl="1">
              <a:lnSpc>
                <a:spcPct val="130000"/>
              </a:lnSpc>
              <a:defRPr/>
            </a:pPr>
            <a:endParaRPr lang="en-US" sz="1800" dirty="0" smtClean="0">
              <a:latin typeface="Arial"/>
              <a:cs typeface="Arial"/>
            </a:endParaRPr>
          </a:p>
          <a:p>
            <a:pPr lvl="1">
              <a:lnSpc>
                <a:spcPct val="130000"/>
              </a:lnSpc>
              <a:defRPr/>
            </a:pPr>
            <a:endParaRPr lang="en-US" sz="1800" dirty="0" smtClean="0">
              <a:latin typeface="Arial"/>
              <a:cs typeface="Arial"/>
            </a:endParaRPr>
          </a:p>
          <a:p>
            <a:pPr lvl="1">
              <a:lnSpc>
                <a:spcPct val="130000"/>
              </a:lnSpc>
              <a:defRPr/>
            </a:pPr>
            <a:endParaRPr lang="en-US" sz="1800" dirty="0" smtClean="0">
              <a:latin typeface="Arial"/>
              <a:cs typeface="Arial"/>
            </a:endParaRPr>
          </a:p>
          <a:p>
            <a:pPr>
              <a:lnSpc>
                <a:spcPct val="130000"/>
              </a:lnSpc>
              <a:defRPr/>
            </a:pPr>
            <a:endParaRPr lang="en-US" sz="2000" dirty="0">
              <a:latin typeface="Arial"/>
              <a:cs typeface="Arial"/>
            </a:endParaRPr>
          </a:p>
          <a:p>
            <a:pPr>
              <a:lnSpc>
                <a:spcPct val="130000"/>
              </a:lnSpc>
              <a:defRPr/>
            </a:pPr>
            <a:endParaRPr lang="en-US" sz="2000" dirty="0">
              <a:latin typeface="Arial"/>
              <a:cs typeface="Arial"/>
            </a:endParaRPr>
          </a:p>
          <a:p>
            <a:pPr>
              <a:lnSpc>
                <a:spcPct val="130000"/>
              </a:lnSpc>
              <a:defRPr/>
            </a:pPr>
            <a:endParaRPr lang="en-US" sz="2000" dirty="0">
              <a:latin typeface="Arial"/>
              <a:cs typeface="Arial"/>
            </a:endParaRPr>
          </a:p>
        </p:txBody>
      </p:sp>
      <p:pic>
        <p:nvPicPr>
          <p:cNvPr id="4" name="droppedImage.pdf"/>
          <p:cNvPicPr/>
          <p:nvPr/>
        </p:nvPicPr>
        <p:blipFill>
          <a:blip r:embed="rId3">
            <a:extLst/>
          </a:blip>
          <a:srcRect l="449" t="913" r="56521" b="913"/>
          <a:stretch>
            <a:fillRect/>
          </a:stretch>
        </p:blipFill>
        <p:spPr>
          <a:xfrm>
            <a:off x="6389001" y="1605039"/>
            <a:ext cx="2515048" cy="2481023"/>
          </a:xfrm>
          <a:prstGeom prst="rect">
            <a:avLst/>
          </a:prstGeom>
          <a:ln w="12700">
            <a:miter lim="400000"/>
          </a:ln>
        </p:spPr>
      </p:pic>
      <p:pic>
        <p:nvPicPr>
          <p:cNvPr id="5" name="image020.png"/>
          <p:cNvPicPr/>
          <p:nvPr/>
        </p:nvPicPr>
        <p:blipFill>
          <a:blip r:embed="rId4">
            <a:extLst/>
          </a:blip>
          <a:stretch>
            <a:fillRect/>
          </a:stretch>
        </p:blipFill>
        <p:spPr>
          <a:xfrm>
            <a:off x="6389001" y="4221435"/>
            <a:ext cx="2515048" cy="1877849"/>
          </a:xfrm>
          <a:prstGeom prst="rect">
            <a:avLst/>
          </a:prstGeom>
          <a:ln w="12700">
            <a:miter lim="400000"/>
          </a:ln>
        </p:spPr>
      </p:pic>
      <p:sp>
        <p:nvSpPr>
          <p:cNvPr id="6" name="Content Placeholder 2"/>
          <p:cNvSpPr txBox="1">
            <a:spLocks/>
          </p:cNvSpPr>
          <p:nvPr/>
        </p:nvSpPr>
        <p:spPr>
          <a:xfrm>
            <a:off x="5686282" y="3451070"/>
            <a:ext cx="4196031" cy="59071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defRPr/>
            </a:pPr>
            <a:r>
              <a:rPr lang="en-US" sz="2000" dirty="0" err="1" smtClean="0">
                <a:solidFill>
                  <a:schemeClr val="bg1"/>
                </a:solidFill>
                <a:latin typeface="Arial"/>
                <a:cs typeface="Arial"/>
              </a:rPr>
              <a:t>Crustose</a:t>
            </a:r>
            <a:r>
              <a:rPr lang="en-US" sz="2000" dirty="0" smtClean="0">
                <a:solidFill>
                  <a:schemeClr val="bg1"/>
                </a:solidFill>
                <a:latin typeface="Arial"/>
                <a:cs typeface="Arial"/>
              </a:rPr>
              <a:t> Coralline </a:t>
            </a:r>
          </a:p>
          <a:p>
            <a:pPr marL="0" indent="0" algn="ctr">
              <a:lnSpc>
                <a:spcPct val="80000"/>
              </a:lnSpc>
              <a:buNone/>
              <a:defRPr/>
            </a:pPr>
            <a:r>
              <a:rPr lang="en-US" sz="2000" dirty="0" smtClean="0">
                <a:solidFill>
                  <a:schemeClr val="bg1"/>
                </a:solidFill>
                <a:latin typeface="Arial"/>
                <a:cs typeface="Arial"/>
              </a:rPr>
              <a:t>Algae (CCA)</a:t>
            </a:r>
          </a:p>
          <a:p>
            <a:pPr>
              <a:lnSpc>
                <a:spcPct val="80000"/>
              </a:lnSpc>
              <a:defRPr/>
            </a:pPr>
            <a:endParaRPr lang="en-US" sz="1600" dirty="0" smtClean="0">
              <a:latin typeface="Arial"/>
              <a:cs typeface="Arial"/>
            </a:endParaRPr>
          </a:p>
          <a:p>
            <a:pPr>
              <a:lnSpc>
                <a:spcPct val="80000"/>
              </a:lnSpc>
              <a:defRPr/>
            </a:pPr>
            <a:endParaRPr lang="en-US" sz="1800" dirty="0" smtClean="0">
              <a:latin typeface="Arial"/>
              <a:cs typeface="Arial"/>
            </a:endParaRPr>
          </a:p>
          <a:p>
            <a:pPr lvl="1">
              <a:lnSpc>
                <a:spcPct val="80000"/>
              </a:lnSpc>
              <a:defRPr/>
            </a:pPr>
            <a:endParaRPr lang="en-US" sz="1400" dirty="0" smtClean="0">
              <a:latin typeface="Arial"/>
              <a:cs typeface="Arial"/>
            </a:endParaRPr>
          </a:p>
          <a:p>
            <a:pPr lvl="1">
              <a:lnSpc>
                <a:spcPct val="80000"/>
              </a:lnSpc>
              <a:defRPr/>
            </a:pPr>
            <a:endParaRPr lang="en-US" sz="1800" dirty="0" smtClean="0">
              <a:latin typeface="Arial"/>
              <a:cs typeface="Arial"/>
            </a:endParaRPr>
          </a:p>
          <a:p>
            <a:pPr lvl="1">
              <a:lnSpc>
                <a:spcPct val="80000"/>
              </a:lnSpc>
              <a:defRPr/>
            </a:pPr>
            <a:endParaRPr lang="en-US" sz="1800" dirty="0" smtClean="0">
              <a:latin typeface="Arial"/>
              <a:cs typeface="Arial"/>
            </a:endParaRPr>
          </a:p>
          <a:p>
            <a:pPr lvl="1">
              <a:lnSpc>
                <a:spcPct val="80000"/>
              </a:lnSpc>
              <a:defRPr/>
            </a:pPr>
            <a:endParaRPr lang="en-US" sz="1800" dirty="0" smtClean="0">
              <a:latin typeface="Arial"/>
              <a:cs typeface="Arial"/>
            </a:endParaRPr>
          </a:p>
          <a:p>
            <a:pPr lvl="1">
              <a:lnSpc>
                <a:spcPct val="80000"/>
              </a:lnSpc>
              <a:defRPr/>
            </a:pPr>
            <a:endParaRPr lang="en-US" sz="1800" dirty="0" smtClean="0">
              <a:latin typeface="Arial"/>
              <a:cs typeface="Arial"/>
            </a:endParaRPr>
          </a:p>
          <a:p>
            <a:pPr>
              <a:lnSpc>
                <a:spcPct val="80000"/>
              </a:lnSpc>
              <a:defRPr/>
            </a:pPr>
            <a:endParaRPr lang="en-US" sz="2000" dirty="0" smtClean="0">
              <a:latin typeface="Arial"/>
              <a:cs typeface="Arial"/>
            </a:endParaRPr>
          </a:p>
          <a:p>
            <a:pPr>
              <a:lnSpc>
                <a:spcPct val="80000"/>
              </a:lnSpc>
              <a:defRPr/>
            </a:pPr>
            <a:endParaRPr lang="en-US" sz="2000" dirty="0" smtClean="0">
              <a:latin typeface="Arial"/>
              <a:cs typeface="Arial"/>
            </a:endParaRPr>
          </a:p>
          <a:p>
            <a:pPr>
              <a:lnSpc>
                <a:spcPct val="80000"/>
              </a:lnSpc>
              <a:defRPr/>
            </a:pPr>
            <a:endParaRPr lang="en-US" sz="2000" dirty="0">
              <a:latin typeface="Arial"/>
              <a:cs typeface="Arial"/>
            </a:endParaRPr>
          </a:p>
        </p:txBody>
      </p:sp>
      <p:sp>
        <p:nvSpPr>
          <p:cNvPr id="7" name="Content Placeholder 2"/>
          <p:cNvSpPr txBox="1">
            <a:spLocks/>
          </p:cNvSpPr>
          <p:nvPr/>
        </p:nvSpPr>
        <p:spPr>
          <a:xfrm>
            <a:off x="5543355" y="6191203"/>
            <a:ext cx="4196031" cy="59071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defRPr/>
            </a:pPr>
            <a:r>
              <a:rPr lang="en-US" sz="2000" dirty="0" smtClean="0">
                <a:latin typeface="Arial"/>
                <a:cs typeface="Arial"/>
              </a:rPr>
              <a:t>Turf Algae </a:t>
            </a:r>
          </a:p>
          <a:p>
            <a:pPr marL="0" indent="0" algn="ctr">
              <a:lnSpc>
                <a:spcPct val="80000"/>
              </a:lnSpc>
              <a:buNone/>
              <a:defRPr/>
            </a:pPr>
            <a:r>
              <a:rPr lang="en-US" sz="2000" dirty="0" smtClean="0">
                <a:latin typeface="Arial"/>
                <a:cs typeface="Arial"/>
              </a:rPr>
              <a:t>“Fuzzy rock”</a:t>
            </a:r>
          </a:p>
          <a:p>
            <a:pPr>
              <a:lnSpc>
                <a:spcPct val="80000"/>
              </a:lnSpc>
              <a:defRPr/>
            </a:pPr>
            <a:endParaRPr lang="en-US" sz="1600" dirty="0" smtClean="0">
              <a:latin typeface="Arial"/>
              <a:cs typeface="Arial"/>
            </a:endParaRPr>
          </a:p>
          <a:p>
            <a:pPr>
              <a:lnSpc>
                <a:spcPct val="80000"/>
              </a:lnSpc>
              <a:defRPr/>
            </a:pPr>
            <a:endParaRPr lang="en-US" sz="1800" dirty="0" smtClean="0">
              <a:latin typeface="Arial"/>
              <a:cs typeface="Arial"/>
            </a:endParaRPr>
          </a:p>
          <a:p>
            <a:pPr lvl="1">
              <a:lnSpc>
                <a:spcPct val="80000"/>
              </a:lnSpc>
              <a:defRPr/>
            </a:pPr>
            <a:endParaRPr lang="en-US" sz="1400" dirty="0" smtClean="0">
              <a:latin typeface="Arial"/>
              <a:cs typeface="Arial"/>
            </a:endParaRPr>
          </a:p>
          <a:p>
            <a:pPr lvl="1">
              <a:lnSpc>
                <a:spcPct val="80000"/>
              </a:lnSpc>
              <a:defRPr/>
            </a:pPr>
            <a:endParaRPr lang="en-US" sz="1800" dirty="0" smtClean="0">
              <a:latin typeface="Arial"/>
              <a:cs typeface="Arial"/>
            </a:endParaRPr>
          </a:p>
          <a:p>
            <a:pPr lvl="1">
              <a:lnSpc>
                <a:spcPct val="80000"/>
              </a:lnSpc>
              <a:defRPr/>
            </a:pPr>
            <a:endParaRPr lang="en-US" sz="1800" dirty="0" smtClean="0">
              <a:latin typeface="Arial"/>
              <a:cs typeface="Arial"/>
            </a:endParaRPr>
          </a:p>
          <a:p>
            <a:pPr lvl="1">
              <a:lnSpc>
                <a:spcPct val="80000"/>
              </a:lnSpc>
              <a:defRPr/>
            </a:pPr>
            <a:endParaRPr lang="en-US" sz="1800" dirty="0" smtClean="0">
              <a:latin typeface="Arial"/>
              <a:cs typeface="Arial"/>
            </a:endParaRPr>
          </a:p>
          <a:p>
            <a:pPr lvl="1">
              <a:lnSpc>
                <a:spcPct val="80000"/>
              </a:lnSpc>
              <a:defRPr/>
            </a:pPr>
            <a:endParaRPr lang="en-US" sz="1800" dirty="0" smtClean="0">
              <a:latin typeface="Arial"/>
              <a:cs typeface="Arial"/>
            </a:endParaRPr>
          </a:p>
          <a:p>
            <a:pPr>
              <a:lnSpc>
                <a:spcPct val="80000"/>
              </a:lnSpc>
              <a:defRPr/>
            </a:pPr>
            <a:endParaRPr lang="en-US" sz="2000" dirty="0" smtClean="0">
              <a:latin typeface="Arial"/>
              <a:cs typeface="Arial"/>
            </a:endParaRPr>
          </a:p>
          <a:p>
            <a:pPr>
              <a:lnSpc>
                <a:spcPct val="80000"/>
              </a:lnSpc>
              <a:defRPr/>
            </a:pPr>
            <a:endParaRPr lang="en-US" sz="2000" dirty="0" smtClean="0">
              <a:latin typeface="Arial"/>
              <a:cs typeface="Arial"/>
            </a:endParaRPr>
          </a:p>
          <a:p>
            <a:pPr>
              <a:lnSpc>
                <a:spcPct val="80000"/>
              </a:lnSpc>
              <a:defRPr/>
            </a:pPr>
            <a:endParaRPr lang="en-US" sz="2000" dirty="0">
              <a:latin typeface="Arial"/>
              <a:cs typeface="Arial"/>
            </a:endParaRPr>
          </a:p>
        </p:txBody>
      </p:sp>
    </p:spTree>
    <p:extLst>
      <p:ext uri="{BB962C8B-B14F-4D97-AF65-F5344CB8AC3E}">
        <p14:creationId xmlns:p14="http://schemas.microsoft.com/office/powerpoint/2010/main" val="641923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droppedImage.png"/>
          <p:cNvPicPr/>
          <p:nvPr/>
        </p:nvPicPr>
        <p:blipFill>
          <a:blip r:embed="rId3">
            <a:extLst/>
          </a:blip>
          <a:stretch>
            <a:fillRect/>
          </a:stretch>
        </p:blipFill>
        <p:spPr>
          <a:xfrm>
            <a:off x="196453" y="1116211"/>
            <a:ext cx="2098804" cy="2794992"/>
          </a:xfrm>
          <a:prstGeom prst="rect">
            <a:avLst/>
          </a:prstGeom>
          <a:ln w="25400">
            <a:solidFill/>
            <a:miter lim="400000"/>
          </a:ln>
        </p:spPr>
      </p:pic>
      <p:pic>
        <p:nvPicPr>
          <p:cNvPr id="279" name="droppedImage.png"/>
          <p:cNvPicPr/>
          <p:nvPr/>
        </p:nvPicPr>
        <p:blipFill>
          <a:blip r:embed="rId4">
            <a:extLst/>
          </a:blip>
          <a:stretch>
            <a:fillRect/>
          </a:stretch>
        </p:blipFill>
        <p:spPr>
          <a:xfrm>
            <a:off x="1204232" y="3107531"/>
            <a:ext cx="2608745" cy="3652242"/>
          </a:xfrm>
          <a:prstGeom prst="rect">
            <a:avLst/>
          </a:prstGeom>
          <a:ln w="12700">
            <a:miter lim="400000"/>
          </a:ln>
        </p:spPr>
      </p:pic>
      <p:pic>
        <p:nvPicPr>
          <p:cNvPr id="280" name="droppedImage.png"/>
          <p:cNvPicPr/>
          <p:nvPr/>
        </p:nvPicPr>
        <p:blipFill>
          <a:blip r:embed="rId5">
            <a:extLst/>
          </a:blip>
          <a:stretch>
            <a:fillRect/>
          </a:stretch>
        </p:blipFill>
        <p:spPr>
          <a:xfrm>
            <a:off x="4074868" y="3132598"/>
            <a:ext cx="2786063" cy="3668397"/>
          </a:xfrm>
          <a:prstGeom prst="rect">
            <a:avLst/>
          </a:prstGeom>
          <a:ln w="25400">
            <a:solidFill/>
            <a:miter lim="400000"/>
          </a:ln>
        </p:spPr>
      </p:pic>
      <p:pic>
        <p:nvPicPr>
          <p:cNvPr id="281" name="droppedImage.png"/>
          <p:cNvPicPr/>
          <p:nvPr/>
        </p:nvPicPr>
        <p:blipFill>
          <a:blip r:embed="rId6">
            <a:extLst/>
          </a:blip>
          <a:stretch>
            <a:fillRect/>
          </a:stretch>
        </p:blipFill>
        <p:spPr>
          <a:xfrm>
            <a:off x="6285717" y="1062633"/>
            <a:ext cx="2733268" cy="3741539"/>
          </a:xfrm>
          <a:prstGeom prst="rect">
            <a:avLst/>
          </a:prstGeom>
          <a:ln w="12700">
            <a:miter lim="400000"/>
          </a:ln>
        </p:spPr>
      </p:pic>
      <p:sp>
        <p:nvSpPr>
          <p:cNvPr id="282" name="Shape 282"/>
          <p:cNvSpPr>
            <a:spLocks noGrp="1"/>
          </p:cNvSpPr>
          <p:nvPr>
            <p:ph type="title"/>
          </p:nvPr>
        </p:nvSpPr>
        <p:spPr>
          <a:xfrm>
            <a:off x="955477" y="8930"/>
            <a:ext cx="7233047" cy="964406"/>
          </a:xfrm>
          <a:prstGeom prst="rect">
            <a:avLst/>
          </a:prstGeom>
        </p:spPr>
        <p:txBody>
          <a:bodyPr/>
          <a:lstStyle>
            <a:lvl1pPr>
              <a:defRPr sz="8000">
                <a:solidFill>
                  <a:srgbClr val="00A3D7"/>
                </a:solidFill>
                <a:latin typeface="Arial Bold"/>
                <a:ea typeface="Arial Bold"/>
                <a:cs typeface="Arial Bold"/>
                <a:sym typeface="Arial Bold"/>
              </a:defRPr>
            </a:lvl1pPr>
          </a:lstStyle>
          <a:p>
            <a:pPr lvl="0">
              <a:defRPr sz="1800">
                <a:solidFill>
                  <a:srgbClr val="000000"/>
                </a:solidFill>
              </a:defRPr>
            </a:pPr>
            <a:r>
              <a:rPr sz="5600"/>
              <a:t>Preserving Algae</a:t>
            </a:r>
          </a:p>
        </p:txBody>
      </p:sp>
      <p:pic>
        <p:nvPicPr>
          <p:cNvPr id="283" name="droppedImage.png"/>
          <p:cNvPicPr/>
          <p:nvPr/>
        </p:nvPicPr>
        <p:blipFill>
          <a:blip r:embed="rId7">
            <a:extLst/>
          </a:blip>
          <a:stretch>
            <a:fillRect/>
          </a:stretch>
        </p:blipFill>
        <p:spPr>
          <a:xfrm>
            <a:off x="2893219" y="1294805"/>
            <a:ext cx="2385901" cy="2035969"/>
          </a:xfrm>
          <a:prstGeom prst="rect">
            <a:avLst/>
          </a:prstGeom>
          <a:ln w="25400">
            <a:solidFill/>
            <a:miter lim="400000"/>
          </a:ln>
        </p:spPr>
      </p:pic>
    </p:spTree>
    <p:extLst>
      <p:ext uri="{BB962C8B-B14F-4D97-AF65-F5344CB8AC3E}">
        <p14:creationId xmlns:p14="http://schemas.microsoft.com/office/powerpoint/2010/main" val="640791480"/>
      </p:ext>
    </p:extLst>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1" name="Group 311"/>
          <p:cNvGrpSpPr/>
          <p:nvPr/>
        </p:nvGrpSpPr>
        <p:grpSpPr>
          <a:xfrm>
            <a:off x="258560" y="1955602"/>
            <a:ext cx="7974212" cy="4286250"/>
            <a:chOff x="0" y="0"/>
            <a:chExt cx="11341100" cy="6095999"/>
          </a:xfrm>
        </p:grpSpPr>
        <p:sp>
          <p:nvSpPr>
            <p:cNvPr id="290" name="Shape 290"/>
            <p:cNvSpPr/>
            <p:nvPr/>
          </p:nvSpPr>
          <p:spPr>
            <a:xfrm flipV="1">
              <a:off x="4180464" y="5755927"/>
              <a:ext cx="7160636" cy="35722"/>
            </a:xfrm>
            <a:prstGeom prst="line">
              <a:avLst/>
            </a:prstGeom>
            <a:noFill/>
            <a:ln w="76200" cap="flat">
              <a:solidFill>
                <a:srgbClr val="000000"/>
              </a:solidFill>
              <a:prstDash val="solid"/>
              <a:miter lim="400000"/>
            </a:ln>
            <a:effectLst/>
          </p:spPr>
          <p:txBody>
            <a:bodyPr wrap="square" lIns="0" tIns="0" rIns="0" bIns="0" numCol="1" anchor="ctr">
              <a:noAutofit/>
            </a:bodyPr>
            <a:lstStyle/>
            <a:p>
              <a:pPr lvl="0"/>
              <a:endParaRPr/>
            </a:p>
          </p:txBody>
        </p:sp>
        <p:sp>
          <p:nvSpPr>
            <p:cNvPr id="291" name="Shape 291"/>
            <p:cNvSpPr/>
            <p:nvPr/>
          </p:nvSpPr>
          <p:spPr>
            <a:xfrm flipV="1">
              <a:off x="4180464" y="313303"/>
              <a:ext cx="7160636" cy="35722"/>
            </a:xfrm>
            <a:prstGeom prst="line">
              <a:avLst/>
            </a:prstGeom>
            <a:noFill/>
            <a:ln w="76200" cap="flat">
              <a:solidFill>
                <a:srgbClr val="000000"/>
              </a:solidFill>
              <a:prstDash val="solid"/>
              <a:miter lim="400000"/>
            </a:ln>
            <a:effectLst/>
          </p:spPr>
          <p:txBody>
            <a:bodyPr wrap="square" lIns="0" tIns="0" rIns="0" bIns="0" numCol="1" anchor="ctr">
              <a:noAutofit/>
            </a:bodyPr>
            <a:lstStyle/>
            <a:p>
              <a:pPr lvl="0"/>
              <a:endParaRPr/>
            </a:p>
          </p:txBody>
        </p:sp>
        <p:sp>
          <p:nvSpPr>
            <p:cNvPr id="292" name="Shape 292"/>
            <p:cNvSpPr/>
            <p:nvPr/>
          </p:nvSpPr>
          <p:spPr>
            <a:xfrm flipV="1">
              <a:off x="4180464" y="4896492"/>
              <a:ext cx="7160636" cy="35721"/>
            </a:xfrm>
            <a:prstGeom prst="line">
              <a:avLst/>
            </a:prstGeom>
            <a:noFill/>
            <a:ln w="762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293" name="Shape 293"/>
            <p:cNvSpPr/>
            <p:nvPr/>
          </p:nvSpPr>
          <p:spPr>
            <a:xfrm flipV="1">
              <a:off x="4180464" y="1172651"/>
              <a:ext cx="7160636" cy="35722"/>
            </a:xfrm>
            <a:prstGeom prst="line">
              <a:avLst/>
            </a:prstGeom>
            <a:noFill/>
            <a:ln w="762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294" name="Shape 294"/>
            <p:cNvSpPr/>
            <p:nvPr/>
          </p:nvSpPr>
          <p:spPr>
            <a:xfrm flipV="1">
              <a:off x="3937455" y="2032000"/>
              <a:ext cx="7160637" cy="35721"/>
            </a:xfrm>
            <a:prstGeom prst="line">
              <a:avLst/>
            </a:prstGeom>
            <a:noFill/>
            <a:ln w="76200" cap="rnd">
              <a:solidFill>
                <a:srgbClr val="000000"/>
              </a:solidFill>
              <a:custDash>
                <a:ds d="100000" sp="200000"/>
              </a:custDash>
              <a:miter lim="400000"/>
            </a:ln>
            <a:effectLst/>
          </p:spPr>
          <p:txBody>
            <a:bodyPr wrap="square" lIns="0" tIns="0" rIns="0" bIns="0" numCol="1" anchor="ctr">
              <a:noAutofit/>
            </a:bodyPr>
            <a:lstStyle/>
            <a:p>
              <a:pPr lvl="0"/>
              <a:endParaRPr/>
            </a:p>
          </p:txBody>
        </p:sp>
        <p:sp>
          <p:nvSpPr>
            <p:cNvPr id="295" name="Shape 295"/>
            <p:cNvSpPr/>
            <p:nvPr/>
          </p:nvSpPr>
          <p:spPr>
            <a:xfrm flipV="1">
              <a:off x="4180464" y="4001338"/>
              <a:ext cx="7160636" cy="35721"/>
            </a:xfrm>
            <a:prstGeom prst="line">
              <a:avLst/>
            </a:prstGeom>
            <a:noFill/>
            <a:ln w="38100" cap="flat">
              <a:solidFill>
                <a:srgbClr val="000000"/>
              </a:solidFill>
              <a:prstDash val="solid"/>
              <a:miter lim="400000"/>
            </a:ln>
            <a:effectLst/>
          </p:spPr>
          <p:txBody>
            <a:bodyPr wrap="square" lIns="0" tIns="0" rIns="0" bIns="0" numCol="1" anchor="t">
              <a:noAutofit/>
            </a:bodyPr>
            <a:lstStyle/>
            <a:p>
              <a:pPr lvl="0"/>
              <a:endParaRPr/>
            </a:p>
          </p:txBody>
        </p:sp>
        <p:sp>
          <p:nvSpPr>
            <p:cNvPr id="296" name="Shape 296"/>
            <p:cNvSpPr/>
            <p:nvPr/>
          </p:nvSpPr>
          <p:spPr>
            <a:xfrm>
              <a:off x="6399936" y="3267312"/>
              <a:ext cx="2235674" cy="429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C0C0C0"/>
            </a:solidFill>
            <a:ln w="50800" cap="flat">
              <a:solidFill>
                <a:srgbClr val="000000"/>
              </a:solidFill>
              <a:prstDash val="solid"/>
              <a:miter lim="400000"/>
            </a:ln>
            <a:effectLst/>
          </p:spPr>
          <p:txBody>
            <a:bodyPr wrap="square" lIns="0" tIns="0" rIns="0" bIns="0" numCol="1" anchor="ctr">
              <a:noAutofit/>
            </a:bodyPr>
            <a:lstStyle/>
            <a:p>
              <a:pPr algn="ctr" defTabSz="410751">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297" name="Shape 297"/>
            <p:cNvSpPr/>
            <p:nvPr/>
          </p:nvSpPr>
          <p:spPr>
            <a:xfrm flipH="1" flipV="1">
              <a:off x="2463208" y="331206"/>
              <a:ext cx="1263642" cy="2"/>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298" name="Shape 298"/>
            <p:cNvSpPr/>
            <p:nvPr/>
          </p:nvSpPr>
          <p:spPr>
            <a:xfrm>
              <a:off x="152267" y="0"/>
              <a:ext cx="1854456" cy="644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2400">
                  <a:latin typeface="+mn-lt"/>
                  <a:ea typeface="+mn-ea"/>
                  <a:cs typeface="+mn-cs"/>
                  <a:sym typeface="Gill Sans"/>
                </a:defRPr>
              </a:lvl1pPr>
            </a:lstStyle>
            <a:p>
              <a:pPr lvl="0">
                <a:defRPr sz="1800"/>
              </a:pPr>
              <a:r>
                <a:rPr sz="1700"/>
                <a:t>Cardboard</a:t>
              </a:r>
            </a:p>
          </p:txBody>
        </p:sp>
        <p:sp>
          <p:nvSpPr>
            <p:cNvPr id="299" name="Shape 299"/>
            <p:cNvSpPr/>
            <p:nvPr/>
          </p:nvSpPr>
          <p:spPr>
            <a:xfrm flipH="1" flipV="1">
              <a:off x="2447007" y="5773744"/>
              <a:ext cx="1263642" cy="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300" name="Shape 300"/>
            <p:cNvSpPr/>
            <p:nvPr/>
          </p:nvSpPr>
          <p:spPr>
            <a:xfrm>
              <a:off x="130331" y="5451488"/>
              <a:ext cx="1854456" cy="644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2400">
                  <a:latin typeface="+mn-lt"/>
                  <a:ea typeface="+mn-ea"/>
                  <a:cs typeface="+mn-cs"/>
                  <a:sym typeface="Gill Sans"/>
                </a:defRPr>
              </a:lvl1pPr>
            </a:lstStyle>
            <a:p>
              <a:pPr lvl="0">
                <a:defRPr sz="1800"/>
              </a:pPr>
              <a:r>
                <a:rPr sz="1700"/>
                <a:t>Cardboard</a:t>
              </a:r>
            </a:p>
          </p:txBody>
        </p:sp>
        <p:sp>
          <p:nvSpPr>
            <p:cNvPr id="301" name="Shape 301"/>
            <p:cNvSpPr/>
            <p:nvPr/>
          </p:nvSpPr>
          <p:spPr>
            <a:xfrm flipH="1" flipV="1">
              <a:off x="2447007" y="1190554"/>
              <a:ext cx="1263642" cy="2"/>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302" name="Shape 302"/>
            <p:cNvSpPr/>
            <p:nvPr/>
          </p:nvSpPr>
          <p:spPr>
            <a:xfrm>
              <a:off x="425738" y="868299"/>
              <a:ext cx="1263642" cy="644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2400">
                  <a:latin typeface="+mn-lt"/>
                  <a:ea typeface="+mn-ea"/>
                  <a:cs typeface="+mn-cs"/>
                  <a:sym typeface="Gill Sans"/>
                </a:defRPr>
              </a:lvl1pPr>
            </a:lstStyle>
            <a:p>
              <a:pPr lvl="0">
                <a:defRPr sz="1800"/>
              </a:pPr>
              <a:r>
                <a:rPr sz="1700"/>
                <a:t>Blotter</a:t>
              </a:r>
            </a:p>
          </p:txBody>
        </p:sp>
        <p:sp>
          <p:nvSpPr>
            <p:cNvPr id="303" name="Shape 303"/>
            <p:cNvSpPr/>
            <p:nvPr/>
          </p:nvSpPr>
          <p:spPr>
            <a:xfrm flipH="1" flipV="1">
              <a:off x="2398405" y="4914395"/>
              <a:ext cx="1263643" cy="2"/>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304" name="Shape 304"/>
            <p:cNvSpPr/>
            <p:nvPr/>
          </p:nvSpPr>
          <p:spPr>
            <a:xfrm>
              <a:off x="373339" y="4592140"/>
              <a:ext cx="1263642" cy="644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2400">
                  <a:latin typeface="+mn-lt"/>
                  <a:ea typeface="+mn-ea"/>
                  <a:cs typeface="+mn-cs"/>
                  <a:sym typeface="Gill Sans"/>
                </a:defRPr>
              </a:lvl1pPr>
            </a:lstStyle>
            <a:p>
              <a:pPr lvl="0">
                <a:defRPr sz="1800"/>
              </a:pPr>
              <a:r>
                <a:rPr sz="1700"/>
                <a:t>Blotter</a:t>
              </a:r>
            </a:p>
          </p:txBody>
        </p:sp>
        <p:sp>
          <p:nvSpPr>
            <p:cNvPr id="305" name="Shape 305"/>
            <p:cNvSpPr/>
            <p:nvPr/>
          </p:nvSpPr>
          <p:spPr>
            <a:xfrm flipH="1" flipV="1">
              <a:off x="2447007" y="2049902"/>
              <a:ext cx="1263642" cy="2"/>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306" name="Shape 306"/>
            <p:cNvSpPr/>
            <p:nvPr/>
          </p:nvSpPr>
          <p:spPr>
            <a:xfrm>
              <a:off x="110207" y="1727647"/>
              <a:ext cx="1887110" cy="644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2400">
                  <a:latin typeface="+mn-lt"/>
                  <a:ea typeface="+mn-ea"/>
                  <a:cs typeface="+mn-cs"/>
                  <a:sym typeface="Gill Sans"/>
                </a:defRPr>
              </a:lvl1pPr>
            </a:lstStyle>
            <a:p>
              <a:pPr lvl="0">
                <a:defRPr sz="1800"/>
              </a:pPr>
              <a:r>
                <a:rPr sz="1700"/>
                <a:t>Wax paper</a:t>
              </a:r>
            </a:p>
          </p:txBody>
        </p:sp>
        <p:sp>
          <p:nvSpPr>
            <p:cNvPr id="307" name="Shape 307"/>
            <p:cNvSpPr/>
            <p:nvPr/>
          </p:nvSpPr>
          <p:spPr>
            <a:xfrm flipH="1" flipV="1">
              <a:off x="2447007" y="4019241"/>
              <a:ext cx="1263642" cy="2"/>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308" name="Shape 308"/>
            <p:cNvSpPr/>
            <p:nvPr/>
          </p:nvSpPr>
          <p:spPr>
            <a:xfrm>
              <a:off x="0" y="3696985"/>
              <a:ext cx="2107525" cy="644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2400">
                  <a:latin typeface="+mn-lt"/>
                  <a:ea typeface="+mn-ea"/>
                  <a:cs typeface="+mn-cs"/>
                  <a:sym typeface="Gill Sans"/>
                </a:defRPr>
              </a:lvl1pPr>
            </a:lstStyle>
            <a:p>
              <a:pPr lvl="0">
                <a:defRPr sz="1800"/>
              </a:pPr>
              <a:r>
                <a:rPr sz="1700"/>
                <a:t>Heavy paper</a:t>
              </a:r>
            </a:p>
          </p:txBody>
        </p:sp>
        <p:sp>
          <p:nvSpPr>
            <p:cNvPr id="309" name="Shape 309"/>
            <p:cNvSpPr/>
            <p:nvPr/>
          </p:nvSpPr>
          <p:spPr>
            <a:xfrm flipH="1" flipV="1">
              <a:off x="2414606" y="3356828"/>
              <a:ext cx="1263642" cy="2"/>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310" name="Shape 310"/>
            <p:cNvSpPr/>
            <p:nvPr/>
          </p:nvSpPr>
          <p:spPr>
            <a:xfrm>
              <a:off x="610241" y="3034572"/>
              <a:ext cx="822241" cy="644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2400">
                  <a:latin typeface="+mn-lt"/>
                  <a:ea typeface="+mn-ea"/>
                  <a:cs typeface="+mn-cs"/>
                  <a:sym typeface="Gill Sans"/>
                </a:defRPr>
              </a:lvl1pPr>
            </a:lstStyle>
            <a:p>
              <a:pPr lvl="0">
                <a:defRPr sz="1800"/>
              </a:pPr>
              <a:r>
                <a:rPr sz="1700"/>
                <a:t>Alga</a:t>
              </a:r>
            </a:p>
          </p:txBody>
        </p:sp>
      </p:grpSp>
      <p:sp>
        <p:nvSpPr>
          <p:cNvPr id="312" name="Shape 312"/>
          <p:cNvSpPr>
            <a:spLocks noGrp="1"/>
          </p:cNvSpPr>
          <p:nvPr>
            <p:ph type="title"/>
          </p:nvPr>
        </p:nvSpPr>
        <p:spPr>
          <a:xfrm>
            <a:off x="160735" y="339328"/>
            <a:ext cx="8822531" cy="1518047"/>
          </a:xfrm>
          <a:prstGeom prst="rect">
            <a:avLst/>
          </a:prstGeom>
        </p:spPr>
        <p:txBody>
          <a:bodyPr/>
          <a:lstStyle>
            <a:lvl1pPr>
              <a:defRPr sz="7200">
                <a:solidFill>
                  <a:srgbClr val="00A3D7"/>
                </a:solidFill>
                <a:latin typeface="Arial Bold"/>
                <a:ea typeface="Arial Bold"/>
                <a:cs typeface="Arial Bold"/>
                <a:sym typeface="Arial Bold"/>
              </a:defRPr>
            </a:lvl1pPr>
          </a:lstStyle>
          <a:p>
            <a:pPr lvl="0">
              <a:defRPr sz="1800">
                <a:solidFill>
                  <a:srgbClr val="000000"/>
                </a:solidFill>
              </a:defRPr>
            </a:pPr>
            <a:r>
              <a:rPr sz="5100"/>
              <a:t>Building an Algae Press</a:t>
            </a:r>
          </a:p>
        </p:txBody>
      </p:sp>
    </p:spTree>
    <p:extLst>
      <p:ext uri="{BB962C8B-B14F-4D97-AF65-F5344CB8AC3E}">
        <p14:creationId xmlns:p14="http://schemas.microsoft.com/office/powerpoint/2010/main" val="475046098"/>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689" name="Picture 9" descr="ro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641725"/>
            <a:ext cx="3200400" cy="2406650"/>
          </a:xfrm>
          <a:prstGeom prst="rect">
            <a:avLst/>
          </a:prstGeom>
          <a:noFill/>
          <a:extLst>
            <a:ext uri="{909E8E84-426E-40dd-AFC4-6F175D3DCCD1}">
              <a14:hiddenFill xmlns:a14="http://schemas.microsoft.com/office/drawing/2010/main">
                <a:solidFill>
                  <a:srgbClr val="FFFFFF"/>
                </a:solidFill>
              </a14:hiddenFill>
            </a:ext>
          </a:extLst>
        </p:spPr>
      </p:pic>
      <p:sp>
        <p:nvSpPr>
          <p:cNvPr id="71685" name="Rectangle 5"/>
          <p:cNvSpPr>
            <a:spLocks noGrp="1" noChangeArrowheads="1"/>
          </p:cNvSpPr>
          <p:nvPr>
            <p:ph type="title"/>
          </p:nvPr>
        </p:nvSpPr>
        <p:spPr>
          <a:xfrm>
            <a:off x="457200" y="1417638"/>
            <a:ext cx="8229600" cy="1858962"/>
          </a:xfrm>
          <a:noFill/>
          <a:ln/>
        </p:spPr>
        <p:txBody>
          <a:bodyPr>
            <a:normAutofit fontScale="90000"/>
          </a:bodyPr>
          <a:lstStyle/>
          <a:p>
            <a:pPr algn="l"/>
            <a:r>
              <a:rPr lang="en-US" altLang="en-US" sz="3600" b="1" dirty="0">
                <a:solidFill>
                  <a:schemeClr val="bg1"/>
                </a:solidFill>
                <a:effectLst>
                  <a:outerShdw blurRad="38100" dist="38100" dir="2700000" algn="tl">
                    <a:srgbClr val="000000"/>
                  </a:outerShdw>
                </a:effectLst>
              </a:rPr>
              <a:t>Unlike </a:t>
            </a:r>
            <a:r>
              <a:rPr lang="en-US" altLang="en-US" sz="3600" b="1" dirty="0" smtClean="0">
                <a:solidFill>
                  <a:schemeClr val="bg1"/>
                </a:solidFill>
                <a:effectLst>
                  <a:outerShdw blurRad="38100" dist="38100" dir="2700000" algn="tl">
                    <a:srgbClr val="000000"/>
                  </a:outerShdw>
                </a:effectLst>
              </a:rPr>
              <a:t>terrestrial plants</a:t>
            </a:r>
            <a:r>
              <a:rPr lang="en-US" altLang="en-US" sz="3600" b="1" dirty="0">
                <a:solidFill>
                  <a:schemeClr val="bg1"/>
                </a:solidFill>
                <a:effectLst>
                  <a:outerShdw blurRad="38100" dist="38100" dir="2700000" algn="tl">
                    <a:srgbClr val="000000"/>
                  </a:outerShdw>
                </a:effectLst>
              </a:rPr>
              <a:t>, marine algae have </a:t>
            </a:r>
            <a:r>
              <a:rPr lang="en-US" altLang="en-US" sz="3600" b="1" u="sng" dirty="0">
                <a:solidFill>
                  <a:schemeClr val="bg1"/>
                </a:solidFill>
                <a:effectLst>
                  <a:outerShdw blurRad="38100" dist="38100" dir="2700000" algn="tl">
                    <a:srgbClr val="000000"/>
                  </a:outerShdw>
                </a:effectLst>
              </a:rPr>
              <a:t>NO</a:t>
            </a:r>
            <a:r>
              <a:rPr lang="en-US" altLang="en-US" sz="3600" b="1" dirty="0">
                <a:solidFill>
                  <a:schemeClr val="bg1"/>
                </a:solidFill>
                <a:effectLst>
                  <a:outerShdw blurRad="38100" dist="38100" dir="2700000" algn="tl">
                    <a:srgbClr val="000000"/>
                  </a:outerShdw>
                </a:effectLst>
              </a:rPr>
              <a:t/>
            </a:r>
            <a:br>
              <a:rPr lang="en-US" altLang="en-US" sz="3600" b="1" dirty="0">
                <a:solidFill>
                  <a:schemeClr val="bg1"/>
                </a:solidFill>
                <a:effectLst>
                  <a:outerShdw blurRad="38100" dist="38100" dir="2700000" algn="tl">
                    <a:srgbClr val="000000"/>
                  </a:outerShdw>
                </a:effectLst>
              </a:rPr>
            </a:br>
            <a:r>
              <a:rPr lang="en-US" altLang="en-US" sz="3600" b="1" dirty="0">
                <a:solidFill>
                  <a:schemeClr val="bg1"/>
                </a:solidFill>
                <a:effectLst>
                  <a:outerShdw blurRad="38100" dist="38100" dir="2700000" algn="tl">
                    <a:srgbClr val="000000"/>
                  </a:outerShdw>
                </a:effectLst>
              </a:rPr>
              <a:t>high level of specialized organ differentiation</a:t>
            </a:r>
            <a:br>
              <a:rPr lang="en-US" altLang="en-US" sz="3600" b="1" dirty="0">
                <a:solidFill>
                  <a:schemeClr val="bg1"/>
                </a:solidFill>
                <a:effectLst>
                  <a:outerShdw blurRad="38100" dist="38100" dir="2700000" algn="tl">
                    <a:srgbClr val="000000"/>
                  </a:outerShdw>
                </a:effectLst>
              </a:rPr>
            </a:br>
            <a:endParaRPr lang="en-US" altLang="en-US" sz="3600" b="1" dirty="0">
              <a:solidFill>
                <a:schemeClr val="bg1"/>
              </a:solidFill>
              <a:effectLst>
                <a:outerShdw blurRad="38100" dist="38100" dir="2700000" algn="tl">
                  <a:srgbClr val="000000"/>
                </a:outerShdw>
              </a:effectLst>
            </a:endParaRPr>
          </a:p>
        </p:txBody>
      </p:sp>
      <p:pic>
        <p:nvPicPr>
          <p:cNvPr id="71687" name="Picture 7" descr="papaya lea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648075"/>
            <a:ext cx="32766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71688" name="Picture 8" descr="papaya tr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3124200"/>
            <a:ext cx="2706688" cy="35321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b="1" smtClean="0">
                <a:solidFill>
                  <a:srgbClr val="FFFF00"/>
                </a:solidFill>
                <a:effectLst>
                  <a:outerShdw blurRad="38100" dist="38100" dir="2700000" algn="tl">
                    <a:srgbClr val="000000"/>
                  </a:outerShdw>
                </a:effectLst>
              </a:rPr>
              <a:t>Marine algae</a:t>
            </a:r>
            <a:endParaRPr lang="en-US" altLang="en-US" b="1"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12410084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Documents\My Research\Grants &amp; Jobs\Bot_350_Lecturer\Lectures\Lecture 10_Native and Invasive Algae\algae_par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10"/>
            <a:ext cx="6934200" cy="67956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400800" y="914400"/>
            <a:ext cx="2667000" cy="5029200"/>
          </a:xfrm>
          <a:prstGeom prst="rect">
            <a:avLst/>
          </a:prstGeom>
          <a:solidFill>
            <a:schemeClr val="bg1">
              <a:alpha val="87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Marine algae have developed other structures specialized for living in seawater.</a:t>
            </a:r>
            <a:endParaRPr lang="en-US" sz="2800" b="1" dirty="0"/>
          </a:p>
        </p:txBody>
      </p:sp>
    </p:spTree>
    <p:extLst>
      <p:ext uri="{BB962C8B-B14F-4D97-AF65-F5344CB8AC3E}">
        <p14:creationId xmlns:p14="http://schemas.microsoft.com/office/powerpoint/2010/main" val="35953710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62000"/>
            <a:ext cx="8229600" cy="1371600"/>
          </a:xfrm>
        </p:spPr>
        <p:txBody>
          <a:bodyPr>
            <a:normAutofit fontScale="90000"/>
          </a:bodyPr>
          <a:lstStyle/>
          <a:p>
            <a:r>
              <a:rPr lang="en-US" altLang="en-US" sz="3200" b="1" dirty="0" smtClean="0">
                <a:solidFill>
                  <a:schemeClr val="bg1"/>
                </a:solidFill>
              </a:rPr>
              <a:t>Algae </a:t>
            </a:r>
            <a:r>
              <a:rPr lang="en-US" altLang="en-US" sz="3200" b="1" dirty="0">
                <a:solidFill>
                  <a:schemeClr val="bg1"/>
                </a:solidFill>
              </a:rPr>
              <a:t>r</a:t>
            </a:r>
            <a:r>
              <a:rPr lang="en-US" altLang="en-US" sz="3200" b="1" dirty="0" smtClean="0">
                <a:solidFill>
                  <a:schemeClr val="bg1"/>
                </a:solidFill>
              </a:rPr>
              <a:t>ange </a:t>
            </a:r>
            <a:r>
              <a:rPr lang="en-US" altLang="en-US" sz="3200" b="1" dirty="0">
                <a:solidFill>
                  <a:schemeClr val="bg1"/>
                </a:solidFill>
              </a:rPr>
              <a:t>in size from tiny microscopic life to giant ocean kelps over a hundred feet long!</a:t>
            </a:r>
            <a:br>
              <a:rPr lang="en-US" altLang="en-US" sz="3200" b="1" dirty="0">
                <a:solidFill>
                  <a:schemeClr val="bg1"/>
                </a:solidFill>
              </a:rPr>
            </a:br>
            <a:endParaRPr lang="en-US" altLang="en-US" sz="3200" b="1" dirty="0">
              <a:solidFill>
                <a:schemeClr val="bg1"/>
              </a:solidFill>
            </a:endParaRPr>
          </a:p>
        </p:txBody>
      </p:sp>
      <p:pic>
        <p:nvPicPr>
          <p:cNvPr id="12292" name="Picture 4" descr="kelp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81200"/>
            <a:ext cx="3097213"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ice_phytoplank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90800"/>
            <a:ext cx="4343400" cy="326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1129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r>
              <a:rPr lang="en-US" altLang="en-US" sz="2800" b="1">
                <a:solidFill>
                  <a:schemeClr val="bg1"/>
                </a:solidFill>
                <a:effectLst>
                  <a:outerShdw blurRad="38100" dist="38100" dir="2700000" algn="tl">
                    <a:srgbClr val="000000"/>
                  </a:outerShdw>
                </a:effectLst>
              </a:rPr>
              <a:t>Algae live in the driest deserts, the coldest tundras, and all types of waters. </a:t>
            </a:r>
          </a:p>
        </p:txBody>
      </p:sp>
      <p:pic>
        <p:nvPicPr>
          <p:cNvPr id="18437" name="Picture 5" descr="tundra ice"/>
          <p:cNvPicPr>
            <a:picLocks noChangeAspect="1" noChangeArrowheads="1"/>
          </p:cNvPicPr>
          <p:nvPr/>
        </p:nvPicPr>
        <p:blipFill>
          <a:blip r:embed="rId3">
            <a:extLst>
              <a:ext uri="{28A0092B-C50C-407E-A947-70E740481C1C}">
                <a14:useLocalDpi xmlns:a14="http://schemas.microsoft.com/office/drawing/2010/main" val="0"/>
              </a:ext>
            </a:extLst>
          </a:blip>
          <a:srcRect r="6215"/>
          <a:stretch>
            <a:fillRect/>
          </a:stretch>
        </p:blipFill>
        <p:spPr bwMode="auto">
          <a:xfrm>
            <a:off x="685800" y="1524000"/>
            <a:ext cx="30734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dese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524000"/>
            <a:ext cx="3886200" cy="2917825"/>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Dead Sea person"/>
          <p:cNvPicPr>
            <a:picLocks noChangeAspect="1" noChangeArrowheads="1"/>
          </p:cNvPicPr>
          <p:nvPr/>
        </p:nvPicPr>
        <p:blipFill>
          <a:blip r:embed="rId5">
            <a:extLst>
              <a:ext uri="{28A0092B-C50C-407E-A947-70E740481C1C}">
                <a14:useLocalDpi xmlns:a14="http://schemas.microsoft.com/office/drawing/2010/main" val="0"/>
              </a:ext>
            </a:extLst>
          </a:blip>
          <a:srcRect l="6250" t="9160" r="6250" b="9160"/>
          <a:stretch>
            <a:fillRect/>
          </a:stretch>
        </p:blipFill>
        <p:spPr bwMode="auto">
          <a:xfrm>
            <a:off x="2590800" y="4267200"/>
            <a:ext cx="3733800" cy="237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7304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3200" b="1" dirty="0">
                <a:solidFill>
                  <a:schemeClr val="bg1"/>
                </a:solidFill>
                <a:effectLst>
                  <a:outerShdw blurRad="38100" dist="38100" dir="2700000" algn="tl">
                    <a:srgbClr val="000000"/>
                  </a:outerShdw>
                </a:effectLst>
              </a:rPr>
              <a:t>Three main </a:t>
            </a:r>
            <a:r>
              <a:rPr lang="en-US" altLang="en-US" sz="3200" b="1" dirty="0" smtClean="0">
                <a:solidFill>
                  <a:schemeClr val="bg1"/>
                </a:solidFill>
                <a:effectLst>
                  <a:outerShdw blurRad="38100" dist="38100" dir="2700000" algn="tl">
                    <a:srgbClr val="000000"/>
                  </a:outerShdw>
                </a:effectLst>
              </a:rPr>
              <a:t>“divisions” </a:t>
            </a:r>
            <a:r>
              <a:rPr lang="en-US" altLang="en-US" sz="3200" b="1" dirty="0">
                <a:solidFill>
                  <a:schemeClr val="bg1"/>
                </a:solidFill>
                <a:effectLst>
                  <a:outerShdw blurRad="38100" dist="38100" dir="2700000" algn="tl">
                    <a:srgbClr val="000000"/>
                  </a:outerShdw>
                </a:effectLst>
              </a:rPr>
              <a:t>of marine algae:</a:t>
            </a:r>
          </a:p>
        </p:txBody>
      </p:sp>
      <p:sp>
        <p:nvSpPr>
          <p:cNvPr id="21507" name="Rectangle 3"/>
          <p:cNvSpPr>
            <a:spLocks noGrp="1" noChangeArrowheads="1"/>
          </p:cNvSpPr>
          <p:nvPr>
            <p:ph type="body" idx="1"/>
          </p:nvPr>
        </p:nvSpPr>
        <p:spPr/>
        <p:txBody>
          <a:bodyPr/>
          <a:lstStyle/>
          <a:p>
            <a:r>
              <a:rPr lang="en-US" altLang="en-US" b="1" dirty="0" err="1">
                <a:solidFill>
                  <a:srgbClr val="FFFF00"/>
                </a:solidFill>
              </a:rPr>
              <a:t>Chlorophyta</a:t>
            </a:r>
            <a:r>
              <a:rPr lang="en-US" altLang="en-US" b="1" dirty="0">
                <a:solidFill>
                  <a:srgbClr val="FFFF00"/>
                </a:solidFill>
              </a:rPr>
              <a:t> – green algae</a:t>
            </a:r>
          </a:p>
          <a:p>
            <a:r>
              <a:rPr lang="en-US" altLang="en-US" b="1" dirty="0" err="1">
                <a:solidFill>
                  <a:srgbClr val="FFFF00"/>
                </a:solidFill>
              </a:rPr>
              <a:t>Rhodophyta</a:t>
            </a:r>
            <a:r>
              <a:rPr lang="en-US" altLang="en-US" b="1" dirty="0">
                <a:solidFill>
                  <a:srgbClr val="FFFF00"/>
                </a:solidFill>
              </a:rPr>
              <a:t> – red algae</a:t>
            </a:r>
          </a:p>
          <a:p>
            <a:r>
              <a:rPr lang="en-US" altLang="en-US" b="1" dirty="0" err="1" smtClean="0">
                <a:solidFill>
                  <a:srgbClr val="FFFF00"/>
                </a:solidFill>
              </a:rPr>
              <a:t>Phaeophyceae</a:t>
            </a:r>
            <a:r>
              <a:rPr lang="en-US" altLang="en-US" b="1" dirty="0" smtClean="0">
                <a:solidFill>
                  <a:srgbClr val="FFFF00"/>
                </a:solidFill>
              </a:rPr>
              <a:t> </a:t>
            </a:r>
            <a:r>
              <a:rPr lang="en-US" altLang="en-US" b="1" dirty="0">
                <a:solidFill>
                  <a:srgbClr val="FFFF00"/>
                </a:solidFill>
              </a:rPr>
              <a:t>– brown algae</a:t>
            </a:r>
          </a:p>
        </p:txBody>
      </p:sp>
      <p:pic>
        <p:nvPicPr>
          <p:cNvPr id="21508" name="Picture 4" descr="Ulv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 y="4038600"/>
            <a:ext cx="24384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asparagopsi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00400" y="4038600"/>
            <a:ext cx="24384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Sargassum_smal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15000" y="4038600"/>
            <a:ext cx="2667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1873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1143000"/>
          </a:xfrm>
        </p:spPr>
        <p:txBody>
          <a:bodyPr/>
          <a:lstStyle/>
          <a:p>
            <a:r>
              <a:rPr lang="en-US" altLang="en-US" sz="3200" b="1" dirty="0">
                <a:solidFill>
                  <a:schemeClr val="bg1"/>
                </a:solidFill>
                <a:effectLst>
                  <a:outerShdw blurRad="38100" dist="38100" dir="2700000" algn="tl">
                    <a:srgbClr val="000000"/>
                  </a:outerShdw>
                </a:effectLst>
              </a:rPr>
              <a:t>Common </a:t>
            </a:r>
            <a:r>
              <a:rPr lang="en-US" altLang="en-US" sz="3200" b="1" dirty="0" err="1">
                <a:solidFill>
                  <a:schemeClr val="bg1"/>
                </a:solidFill>
                <a:effectLst>
                  <a:outerShdw blurRad="38100" dist="38100" dir="2700000" algn="tl">
                    <a:srgbClr val="000000"/>
                  </a:outerShdw>
                </a:effectLst>
              </a:rPr>
              <a:t>Chlorophyta</a:t>
            </a:r>
            <a:r>
              <a:rPr lang="en-US" altLang="en-US" sz="3200" b="1" dirty="0">
                <a:solidFill>
                  <a:schemeClr val="bg1"/>
                </a:solidFill>
                <a:effectLst>
                  <a:outerShdw blurRad="38100" dist="38100" dir="2700000" algn="tl">
                    <a:srgbClr val="000000"/>
                  </a:outerShdw>
                </a:effectLst>
              </a:rPr>
              <a:t> in </a:t>
            </a:r>
            <a:r>
              <a:rPr lang="en-US" altLang="en-US" sz="3200" b="1" dirty="0" smtClean="0">
                <a:solidFill>
                  <a:schemeClr val="bg1"/>
                </a:solidFill>
                <a:effectLst>
                  <a:outerShdw blurRad="38100" dist="38100" dir="2700000" algn="tl">
                    <a:srgbClr val="000000"/>
                  </a:outerShdw>
                </a:effectLst>
              </a:rPr>
              <a:t>Hawai‘i</a:t>
            </a:r>
            <a:endParaRPr lang="en-US" altLang="en-US" sz="3200" b="1" dirty="0">
              <a:solidFill>
                <a:schemeClr val="bg1"/>
              </a:solidFill>
              <a:effectLst>
                <a:outerShdw blurRad="38100" dist="38100" dir="2700000" algn="tl">
                  <a:srgbClr val="000000"/>
                </a:outerShdw>
              </a:effectLst>
            </a:endParaRPr>
          </a:p>
        </p:txBody>
      </p:sp>
      <p:pic>
        <p:nvPicPr>
          <p:cNvPr id="39941" name="Picture 5" descr="Halimeda discoide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9800" y="1371600"/>
            <a:ext cx="2895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9944" name="Picture 8" descr="Codium edul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4316413"/>
            <a:ext cx="252095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0" descr="Caulpera sertu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95600" y="4267200"/>
            <a:ext cx="3048000" cy="2366962"/>
          </a:xfrm>
          <a:prstGeom prst="rect">
            <a:avLst/>
          </a:prstGeom>
          <a:noFill/>
          <a:extLst>
            <a:ext uri="{909E8E84-426E-40dd-AFC4-6F175D3DCCD1}">
              <a14:hiddenFill xmlns:a14="http://schemas.microsoft.com/office/drawing/2010/main">
                <a:solidFill>
                  <a:srgbClr val="FFFFFF"/>
                </a:solidFill>
              </a14:hiddenFill>
            </a:ext>
          </a:extLst>
        </p:spPr>
      </p:pic>
      <p:pic>
        <p:nvPicPr>
          <p:cNvPr id="39942" name="Picture 6" descr="Ulva"/>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76600" y="1371600"/>
            <a:ext cx="25908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9" name="Text Box 13"/>
          <p:cNvSpPr txBox="1">
            <a:spLocks noChangeArrowheads="1"/>
          </p:cNvSpPr>
          <p:nvPr/>
        </p:nvSpPr>
        <p:spPr bwMode="auto">
          <a:xfrm>
            <a:off x="109913" y="965200"/>
            <a:ext cx="30142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err="1" smtClean="0">
                <a:solidFill>
                  <a:srgbClr val="FFFF00"/>
                </a:solidFill>
              </a:rPr>
              <a:t>Cladophora</a:t>
            </a:r>
            <a:r>
              <a:rPr lang="en-US" altLang="en-US" sz="2000" b="1" i="1" dirty="0" smtClean="0">
                <a:solidFill>
                  <a:srgbClr val="FFFF00"/>
                </a:solidFill>
              </a:rPr>
              <a:t>/</a:t>
            </a:r>
            <a:r>
              <a:rPr lang="en-US" altLang="en-US" sz="2000" b="1" i="1" dirty="0" err="1" smtClean="0">
                <a:solidFill>
                  <a:srgbClr val="FFFF00"/>
                </a:solidFill>
              </a:rPr>
              <a:t>Cladophorpsis</a:t>
            </a:r>
            <a:endParaRPr lang="en-US" altLang="en-US" sz="2000" b="1" i="1" dirty="0">
              <a:solidFill>
                <a:srgbClr val="FFFF00"/>
              </a:solidFill>
            </a:endParaRPr>
          </a:p>
        </p:txBody>
      </p:sp>
      <p:sp>
        <p:nvSpPr>
          <p:cNvPr id="39950" name="Text Box 14"/>
          <p:cNvSpPr txBox="1">
            <a:spLocks noChangeArrowheads="1"/>
          </p:cNvSpPr>
          <p:nvPr/>
        </p:nvSpPr>
        <p:spPr bwMode="auto">
          <a:xfrm>
            <a:off x="3200400" y="965200"/>
            <a:ext cx="2743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i="1" dirty="0" smtClean="0">
                <a:solidFill>
                  <a:srgbClr val="FFFF00"/>
                </a:solidFill>
              </a:rPr>
              <a:t>Ulva (</a:t>
            </a:r>
            <a:r>
              <a:rPr lang="en-US" sz="2000" b="1" i="1" dirty="0" err="1">
                <a:solidFill>
                  <a:srgbClr val="FFFF00"/>
                </a:solidFill>
              </a:rPr>
              <a:t>Limu</a:t>
            </a:r>
            <a:r>
              <a:rPr lang="en-US" sz="2000" b="1" i="1" dirty="0">
                <a:solidFill>
                  <a:srgbClr val="FFFF00"/>
                </a:solidFill>
              </a:rPr>
              <a:t> </a:t>
            </a:r>
            <a:r>
              <a:rPr lang="en-US" sz="2000" b="1" i="1" dirty="0" err="1" smtClean="0">
                <a:solidFill>
                  <a:srgbClr val="FFFF00"/>
                </a:solidFill>
              </a:rPr>
              <a:t>pālahalaha</a:t>
            </a:r>
            <a:r>
              <a:rPr lang="en-US" altLang="en-US" sz="2000" b="1" i="1" dirty="0" smtClean="0">
                <a:solidFill>
                  <a:srgbClr val="FFFF00"/>
                </a:solidFill>
              </a:rPr>
              <a:t>)</a:t>
            </a:r>
            <a:endParaRPr lang="en-US" altLang="en-US" sz="2000" b="1" i="1" dirty="0">
              <a:solidFill>
                <a:srgbClr val="FFFF00"/>
              </a:solidFill>
            </a:endParaRPr>
          </a:p>
        </p:txBody>
      </p:sp>
      <p:sp>
        <p:nvSpPr>
          <p:cNvPr id="39951" name="Text Box 15"/>
          <p:cNvSpPr txBox="1">
            <a:spLocks noChangeArrowheads="1"/>
          </p:cNvSpPr>
          <p:nvPr/>
        </p:nvSpPr>
        <p:spPr bwMode="auto">
          <a:xfrm>
            <a:off x="6280150" y="965200"/>
            <a:ext cx="2554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solidFill>
                  <a:srgbClr val="FFFF00"/>
                </a:solidFill>
              </a:rPr>
              <a:t>Halimeda discoidea</a:t>
            </a:r>
          </a:p>
        </p:txBody>
      </p:sp>
      <p:sp>
        <p:nvSpPr>
          <p:cNvPr id="39952" name="Text Box 16"/>
          <p:cNvSpPr txBox="1">
            <a:spLocks noChangeArrowheads="1"/>
          </p:cNvSpPr>
          <p:nvPr/>
        </p:nvSpPr>
        <p:spPr bwMode="auto">
          <a:xfrm>
            <a:off x="457200" y="3635514"/>
            <a:ext cx="228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i="1" dirty="0" err="1" smtClean="0">
                <a:solidFill>
                  <a:srgbClr val="FFFF00"/>
                </a:solidFill>
              </a:rPr>
              <a:t>Codium</a:t>
            </a:r>
            <a:r>
              <a:rPr lang="en-US" altLang="en-US" sz="2000" b="1" i="1" dirty="0" smtClean="0">
                <a:solidFill>
                  <a:srgbClr val="FFFF00"/>
                </a:solidFill>
              </a:rPr>
              <a:t> </a:t>
            </a:r>
          </a:p>
          <a:p>
            <a:pPr algn="ctr"/>
            <a:r>
              <a:rPr lang="en-US" altLang="en-US" sz="2000" b="1" i="1" dirty="0" smtClean="0">
                <a:solidFill>
                  <a:srgbClr val="FFFF00"/>
                </a:solidFill>
              </a:rPr>
              <a:t>(</a:t>
            </a:r>
            <a:r>
              <a:rPr lang="en-US" sz="2000" b="1" i="1" dirty="0" err="1">
                <a:solidFill>
                  <a:srgbClr val="FFFF00"/>
                </a:solidFill>
              </a:rPr>
              <a:t>Limu</a:t>
            </a:r>
            <a:r>
              <a:rPr lang="en-US" sz="2000" b="1" i="1" dirty="0">
                <a:solidFill>
                  <a:srgbClr val="FFFF00"/>
                </a:solidFill>
              </a:rPr>
              <a:t> </a:t>
            </a:r>
            <a:r>
              <a:rPr lang="en-US" sz="2000" b="1" i="1" dirty="0" err="1" smtClean="0">
                <a:solidFill>
                  <a:srgbClr val="FFFF00"/>
                </a:solidFill>
              </a:rPr>
              <a:t>wāwae‘iole</a:t>
            </a:r>
            <a:r>
              <a:rPr lang="en-US" altLang="en-US" sz="2000" b="1" i="1" dirty="0" smtClean="0">
                <a:solidFill>
                  <a:srgbClr val="FFFF00"/>
                </a:solidFill>
              </a:rPr>
              <a:t>)</a:t>
            </a:r>
            <a:endParaRPr lang="en-US" altLang="en-US" sz="2000" b="1" i="1" dirty="0">
              <a:solidFill>
                <a:srgbClr val="FFFF00"/>
              </a:solidFill>
            </a:endParaRPr>
          </a:p>
        </p:txBody>
      </p:sp>
      <p:sp>
        <p:nvSpPr>
          <p:cNvPr id="39953" name="Text Box 17"/>
          <p:cNvSpPr txBox="1">
            <a:spLocks noChangeArrowheads="1"/>
          </p:cNvSpPr>
          <p:nvPr/>
        </p:nvSpPr>
        <p:spPr bwMode="auto">
          <a:xfrm>
            <a:off x="3886200" y="3860800"/>
            <a:ext cx="1271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err="1">
                <a:solidFill>
                  <a:srgbClr val="FFFF00"/>
                </a:solidFill>
              </a:rPr>
              <a:t>Caulerpa</a:t>
            </a:r>
            <a:endParaRPr lang="en-US" altLang="en-US" sz="2000" b="1" i="1" dirty="0">
              <a:solidFill>
                <a:srgbClr val="FFFF00"/>
              </a:solidFill>
            </a:endParaRPr>
          </a:p>
        </p:txBody>
      </p:sp>
      <p:pic>
        <p:nvPicPr>
          <p:cNvPr id="16" name="Picture 45" descr="fudenoho"/>
          <p:cNvPicPr>
            <a:picLocks noChangeAspect="1" noChangeArrowheads="1"/>
          </p:cNvPicPr>
          <p:nvPr/>
        </p:nvPicPr>
        <p:blipFill rotWithShape="1">
          <a:blip r:embed="rId7" cstate="screen">
            <a:lum contrast="6000"/>
            <a:extLst>
              <a:ext uri="{28A0092B-C50C-407E-A947-70E740481C1C}">
                <a14:useLocalDpi xmlns:a14="http://schemas.microsoft.com/office/drawing/2010/main"/>
              </a:ext>
            </a:extLst>
          </a:blip>
          <a:srcRect/>
          <a:stretch/>
        </p:blipFill>
        <p:spPr bwMode="auto">
          <a:xfrm>
            <a:off x="6019800" y="4343400"/>
            <a:ext cx="288144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7"/>
          <p:cNvSpPr txBox="1">
            <a:spLocks noChangeArrowheads="1"/>
          </p:cNvSpPr>
          <p:nvPr/>
        </p:nvSpPr>
        <p:spPr bwMode="auto">
          <a:xfrm>
            <a:off x="6921500" y="3886200"/>
            <a:ext cx="12009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err="1" smtClean="0">
                <a:solidFill>
                  <a:srgbClr val="FFFF00"/>
                </a:solidFill>
              </a:rPr>
              <a:t>Neomeris</a:t>
            </a:r>
            <a:endParaRPr lang="en-US" altLang="en-US" sz="2000" b="1" i="1" dirty="0">
              <a:solidFill>
                <a:srgbClr val="FFFF00"/>
              </a:solidFill>
            </a:endParaRPr>
          </a:p>
        </p:txBody>
      </p:sp>
      <p:pic>
        <p:nvPicPr>
          <p:cNvPr id="18" name="Picture 14" descr="Intertidal Organisms 005"/>
          <p:cNvPicPr>
            <a:picLocks noChangeAspect="1" noChangeArrowheads="1"/>
          </p:cNvPicPr>
          <p:nvPr/>
        </p:nvPicPr>
        <p:blipFill>
          <a:blip r:embed="rId8" cstate="screen">
            <a:lum contrast="18000"/>
            <a:extLst>
              <a:ext uri="{28A0092B-C50C-407E-A947-70E740481C1C}">
                <a14:useLocalDpi xmlns:a14="http://schemas.microsoft.com/office/drawing/2010/main"/>
              </a:ext>
            </a:extLst>
          </a:blip>
          <a:srcRect/>
          <a:stretch>
            <a:fillRect/>
          </a:stretch>
        </p:blipFill>
        <p:spPr bwMode="auto">
          <a:xfrm>
            <a:off x="152400" y="1359304"/>
            <a:ext cx="2972125"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2548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175668"/>
            <a:ext cx="8229600" cy="1143000"/>
          </a:xfrm>
        </p:spPr>
        <p:txBody>
          <a:bodyPr/>
          <a:lstStyle/>
          <a:p>
            <a:r>
              <a:rPr lang="en-US" altLang="en-US" dirty="0">
                <a:solidFill>
                  <a:schemeClr val="bg1"/>
                </a:solidFill>
              </a:rPr>
              <a:t>Common </a:t>
            </a:r>
            <a:r>
              <a:rPr lang="en-US" altLang="en-US" dirty="0" err="1">
                <a:solidFill>
                  <a:schemeClr val="bg1"/>
                </a:solidFill>
              </a:rPr>
              <a:t>Rhodophyta</a:t>
            </a:r>
            <a:r>
              <a:rPr lang="en-US" altLang="en-US" dirty="0">
                <a:solidFill>
                  <a:schemeClr val="bg1"/>
                </a:solidFill>
              </a:rPr>
              <a:t> in </a:t>
            </a:r>
            <a:r>
              <a:rPr lang="en-US" altLang="en-US" dirty="0" smtClean="0">
                <a:solidFill>
                  <a:schemeClr val="bg1"/>
                </a:solidFill>
              </a:rPr>
              <a:t>Hawai‘i</a:t>
            </a:r>
            <a:endParaRPr lang="en-US" altLang="en-US" dirty="0">
              <a:solidFill>
                <a:schemeClr val="bg1"/>
              </a:solidFill>
            </a:endParaRPr>
          </a:p>
        </p:txBody>
      </p:sp>
      <p:pic>
        <p:nvPicPr>
          <p:cNvPr id="46085" name="Picture 5" descr="Ahnfeltiops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828800"/>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6087" name="Picture 7" descr="crustose corallin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4648200"/>
            <a:ext cx="28194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46090" name="Picture 10" descr="Laurencia_obtus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71975" y="1905000"/>
            <a:ext cx="1343025" cy="1981200"/>
          </a:xfrm>
          <a:prstGeom prst="rect">
            <a:avLst/>
          </a:prstGeom>
          <a:noFill/>
          <a:extLst>
            <a:ext uri="{909E8E84-426E-40dd-AFC4-6F175D3DCCD1}">
              <a14:hiddenFill xmlns:a14="http://schemas.microsoft.com/office/drawing/2010/main">
                <a:solidFill>
                  <a:srgbClr val="FFFFFF"/>
                </a:solidFill>
              </a14:hiddenFill>
            </a:ext>
          </a:extLst>
        </p:spPr>
      </p:pic>
      <p:sp>
        <p:nvSpPr>
          <p:cNvPr id="46091" name="Text Box 11"/>
          <p:cNvSpPr txBox="1">
            <a:spLocks noChangeArrowheads="1"/>
          </p:cNvSpPr>
          <p:nvPr/>
        </p:nvSpPr>
        <p:spPr bwMode="auto">
          <a:xfrm>
            <a:off x="1086233" y="1219200"/>
            <a:ext cx="173316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b="1" i="1" dirty="0" err="1" smtClean="0">
                <a:solidFill>
                  <a:srgbClr val="FFFF00"/>
                </a:solidFill>
              </a:rPr>
              <a:t>Ahnfeltiopsis</a:t>
            </a:r>
            <a:r>
              <a:rPr lang="en-US" altLang="en-US" sz="2000" b="1" i="1" dirty="0" smtClean="0">
                <a:solidFill>
                  <a:srgbClr val="FFFF00"/>
                </a:solidFill>
              </a:rPr>
              <a:t> </a:t>
            </a:r>
          </a:p>
          <a:p>
            <a:pPr algn="ctr"/>
            <a:r>
              <a:rPr lang="en-US" altLang="en-US" sz="2000" b="1" i="1" dirty="0" smtClean="0">
                <a:solidFill>
                  <a:srgbClr val="FFFF00"/>
                </a:solidFill>
              </a:rPr>
              <a:t>(</a:t>
            </a:r>
            <a:r>
              <a:rPr lang="en-US" sz="2000" b="1" i="1" dirty="0" err="1">
                <a:solidFill>
                  <a:srgbClr val="FFFF00"/>
                </a:solidFill>
              </a:rPr>
              <a:t>Limu</a:t>
            </a:r>
            <a:r>
              <a:rPr lang="en-US" sz="2000" b="1" i="1" dirty="0">
                <a:solidFill>
                  <a:srgbClr val="FFFF00"/>
                </a:solidFill>
              </a:rPr>
              <a:t> </a:t>
            </a:r>
            <a:r>
              <a:rPr lang="en-US" sz="2000" b="1" i="1" dirty="0" smtClean="0">
                <a:solidFill>
                  <a:srgbClr val="FFFF00"/>
                </a:solidFill>
              </a:rPr>
              <a:t>‘</a:t>
            </a:r>
            <a:r>
              <a:rPr lang="en-US" sz="2000" b="1" i="1" dirty="0" err="1" smtClean="0">
                <a:solidFill>
                  <a:srgbClr val="FFFF00"/>
                </a:solidFill>
              </a:rPr>
              <a:t>aki</a:t>
            </a:r>
            <a:r>
              <a:rPr lang="en-US" sz="2000" b="1" i="1" dirty="0" smtClean="0">
                <a:solidFill>
                  <a:srgbClr val="FFFF00"/>
                </a:solidFill>
              </a:rPr>
              <a:t> ‘</a:t>
            </a:r>
            <a:r>
              <a:rPr lang="en-US" sz="2000" b="1" i="1" dirty="0" err="1" smtClean="0">
                <a:solidFill>
                  <a:srgbClr val="FFFF00"/>
                </a:solidFill>
              </a:rPr>
              <a:t>aki</a:t>
            </a:r>
            <a:r>
              <a:rPr lang="en-US" altLang="en-US" sz="2000" b="1" i="1" dirty="0" smtClean="0">
                <a:solidFill>
                  <a:srgbClr val="FFFF00"/>
                </a:solidFill>
              </a:rPr>
              <a:t>)</a:t>
            </a:r>
            <a:endParaRPr lang="en-US" altLang="en-US" sz="2000" b="1" i="1" dirty="0">
              <a:solidFill>
                <a:srgbClr val="FFFF00"/>
              </a:solidFill>
            </a:endParaRPr>
          </a:p>
          <a:p>
            <a:pPr algn="ctr"/>
            <a:endParaRPr lang="en-US" altLang="en-US" sz="2000" b="1" i="1" dirty="0">
              <a:solidFill>
                <a:srgbClr val="FFFF00"/>
              </a:solidFill>
            </a:endParaRPr>
          </a:p>
        </p:txBody>
      </p:sp>
      <p:sp>
        <p:nvSpPr>
          <p:cNvPr id="46092" name="Text Box 12"/>
          <p:cNvSpPr txBox="1">
            <a:spLocks noChangeArrowheads="1"/>
          </p:cNvSpPr>
          <p:nvPr/>
        </p:nvSpPr>
        <p:spPr bwMode="auto">
          <a:xfrm>
            <a:off x="4012185" y="1194137"/>
            <a:ext cx="216001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b="1" i="1" dirty="0" err="1" smtClean="0">
                <a:solidFill>
                  <a:srgbClr val="FFFF00"/>
                </a:solidFill>
              </a:rPr>
              <a:t>Laurencia</a:t>
            </a:r>
            <a:endParaRPr lang="en-US" altLang="en-US" sz="2000" b="1" i="1" dirty="0" smtClean="0">
              <a:solidFill>
                <a:srgbClr val="FFFF00"/>
              </a:solidFill>
            </a:endParaRPr>
          </a:p>
          <a:p>
            <a:pPr algn="ctr"/>
            <a:r>
              <a:rPr lang="en-US" sz="2000" b="1" i="1" dirty="0" smtClean="0">
                <a:solidFill>
                  <a:srgbClr val="FFFF00"/>
                </a:solidFill>
              </a:rPr>
              <a:t>(</a:t>
            </a:r>
            <a:r>
              <a:rPr lang="en-US" sz="2000" b="1" i="1" dirty="0" err="1" smtClean="0">
                <a:solidFill>
                  <a:srgbClr val="FFFF00"/>
                </a:solidFill>
              </a:rPr>
              <a:t>Limu</a:t>
            </a:r>
            <a:r>
              <a:rPr lang="en-US" sz="2000" b="1" i="1" dirty="0" smtClean="0">
                <a:solidFill>
                  <a:srgbClr val="FFFF00"/>
                </a:solidFill>
              </a:rPr>
              <a:t> </a:t>
            </a:r>
            <a:r>
              <a:rPr lang="en-US" sz="2000" b="1" i="1" dirty="0" err="1" smtClean="0">
                <a:solidFill>
                  <a:srgbClr val="FFFF00"/>
                </a:solidFill>
              </a:rPr>
              <a:t>mane‘one‘o</a:t>
            </a:r>
            <a:r>
              <a:rPr lang="en-US" sz="2000" b="1" i="1" dirty="0" smtClean="0">
                <a:solidFill>
                  <a:srgbClr val="FFFF00"/>
                </a:solidFill>
              </a:rPr>
              <a:t>)</a:t>
            </a:r>
            <a:endParaRPr lang="en-US" sz="2000" b="1" dirty="0">
              <a:solidFill>
                <a:srgbClr val="FFFF00"/>
              </a:solidFill>
            </a:endParaRPr>
          </a:p>
          <a:p>
            <a:pPr algn="ctr"/>
            <a:endParaRPr lang="en-US" altLang="en-US" sz="2000" b="1" i="1" dirty="0">
              <a:solidFill>
                <a:srgbClr val="FFFF00"/>
              </a:solidFill>
            </a:endParaRPr>
          </a:p>
        </p:txBody>
      </p:sp>
      <p:sp>
        <p:nvSpPr>
          <p:cNvPr id="46093" name="Text Box 13"/>
          <p:cNvSpPr txBox="1">
            <a:spLocks noChangeArrowheads="1"/>
          </p:cNvSpPr>
          <p:nvPr/>
        </p:nvSpPr>
        <p:spPr bwMode="auto">
          <a:xfrm>
            <a:off x="6705600" y="1219200"/>
            <a:ext cx="1981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i="1" dirty="0" err="1" smtClean="0">
                <a:solidFill>
                  <a:srgbClr val="FFFF00"/>
                </a:solidFill>
              </a:rPr>
              <a:t>Asparagopsis</a:t>
            </a:r>
            <a:endParaRPr lang="en-US" altLang="en-US" sz="2000" b="1" i="1" dirty="0" smtClean="0">
              <a:solidFill>
                <a:srgbClr val="FFFF00"/>
              </a:solidFill>
            </a:endParaRPr>
          </a:p>
          <a:p>
            <a:r>
              <a:rPr lang="en-US" altLang="en-US" sz="2000" b="1" i="1" dirty="0" smtClean="0">
                <a:solidFill>
                  <a:srgbClr val="FFFF00"/>
                </a:solidFill>
              </a:rPr>
              <a:t> (</a:t>
            </a:r>
            <a:r>
              <a:rPr lang="en-US" sz="2000" b="1" i="1" dirty="0" err="1">
                <a:solidFill>
                  <a:srgbClr val="FFFF00"/>
                </a:solidFill>
              </a:rPr>
              <a:t>Limu</a:t>
            </a:r>
            <a:r>
              <a:rPr lang="en-US" sz="2000" b="1" i="1" dirty="0">
                <a:solidFill>
                  <a:srgbClr val="FFFF00"/>
                </a:solidFill>
              </a:rPr>
              <a:t> </a:t>
            </a:r>
            <a:r>
              <a:rPr lang="en-US" sz="2000" b="1" i="1" dirty="0" err="1" smtClean="0">
                <a:solidFill>
                  <a:srgbClr val="FFFF00"/>
                </a:solidFill>
              </a:rPr>
              <a:t>kohu</a:t>
            </a:r>
            <a:r>
              <a:rPr lang="en-US" altLang="en-US" sz="2000" b="1" i="1" dirty="0" smtClean="0">
                <a:solidFill>
                  <a:srgbClr val="FFFF00"/>
                </a:solidFill>
              </a:rPr>
              <a:t>)</a:t>
            </a:r>
            <a:endParaRPr lang="en-US" altLang="en-US" sz="2000" b="1" i="1" dirty="0">
              <a:solidFill>
                <a:srgbClr val="FFFF00"/>
              </a:solidFill>
            </a:endParaRPr>
          </a:p>
        </p:txBody>
      </p:sp>
      <p:sp>
        <p:nvSpPr>
          <p:cNvPr id="46094" name="Text Box 14"/>
          <p:cNvSpPr txBox="1">
            <a:spLocks noChangeArrowheads="1"/>
          </p:cNvSpPr>
          <p:nvPr/>
        </p:nvSpPr>
        <p:spPr bwMode="auto">
          <a:xfrm>
            <a:off x="606425" y="4267200"/>
            <a:ext cx="3203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err="1">
                <a:solidFill>
                  <a:srgbClr val="FFFF00"/>
                </a:solidFill>
              </a:rPr>
              <a:t>Crustose</a:t>
            </a:r>
            <a:r>
              <a:rPr lang="en-US" altLang="en-US" sz="2000" b="1" dirty="0">
                <a:solidFill>
                  <a:srgbClr val="FFFF00"/>
                </a:solidFill>
              </a:rPr>
              <a:t> Coralline Algae</a:t>
            </a:r>
          </a:p>
        </p:txBody>
      </p:sp>
      <p:sp>
        <p:nvSpPr>
          <p:cNvPr id="46095" name="Text Box 15"/>
          <p:cNvSpPr txBox="1">
            <a:spLocks noChangeArrowheads="1"/>
          </p:cNvSpPr>
          <p:nvPr/>
        </p:nvSpPr>
        <p:spPr bwMode="auto">
          <a:xfrm>
            <a:off x="3727877" y="4182070"/>
            <a:ext cx="244432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i="1" dirty="0" err="1">
                <a:solidFill>
                  <a:srgbClr val="FFFF00"/>
                </a:solidFill>
              </a:rPr>
              <a:t>Gracilaria</a:t>
            </a:r>
            <a:r>
              <a:rPr lang="en-US" altLang="en-US" b="1" i="1" dirty="0">
                <a:solidFill>
                  <a:srgbClr val="FFFF00"/>
                </a:solidFill>
              </a:rPr>
              <a:t> </a:t>
            </a:r>
            <a:r>
              <a:rPr lang="en-US" altLang="en-US" b="1" i="1" dirty="0" err="1" smtClean="0">
                <a:solidFill>
                  <a:srgbClr val="FFFF00"/>
                </a:solidFill>
              </a:rPr>
              <a:t>coronopifolia</a:t>
            </a:r>
            <a:endParaRPr lang="en-US" altLang="en-US" b="1" i="1" dirty="0" smtClean="0">
              <a:solidFill>
                <a:srgbClr val="FFFF00"/>
              </a:solidFill>
            </a:endParaRPr>
          </a:p>
          <a:p>
            <a:pPr algn="ctr"/>
            <a:r>
              <a:rPr lang="en-US" b="1" i="1" dirty="0" smtClean="0">
                <a:solidFill>
                  <a:srgbClr val="FFFF00"/>
                </a:solidFill>
              </a:rPr>
              <a:t>(</a:t>
            </a:r>
            <a:r>
              <a:rPr lang="en-US" b="1" i="1" dirty="0" err="1" smtClean="0">
                <a:solidFill>
                  <a:srgbClr val="FFFF00"/>
                </a:solidFill>
              </a:rPr>
              <a:t>Limu</a:t>
            </a:r>
            <a:r>
              <a:rPr lang="en-US" b="1" i="1" dirty="0" smtClean="0">
                <a:solidFill>
                  <a:srgbClr val="FFFF00"/>
                </a:solidFill>
              </a:rPr>
              <a:t> </a:t>
            </a:r>
            <a:r>
              <a:rPr lang="en-US" b="1" i="1" dirty="0" err="1" smtClean="0">
                <a:solidFill>
                  <a:srgbClr val="FFFF00"/>
                </a:solidFill>
              </a:rPr>
              <a:t>manauea</a:t>
            </a:r>
            <a:r>
              <a:rPr lang="en-US" b="1" i="1" dirty="0" smtClean="0">
                <a:solidFill>
                  <a:srgbClr val="FFFF00"/>
                </a:solidFill>
              </a:rPr>
              <a:t>)</a:t>
            </a:r>
            <a:endParaRPr lang="en-US" b="1" i="1" dirty="0">
              <a:solidFill>
                <a:srgbClr val="FFFF00"/>
              </a:solidFill>
            </a:endParaRPr>
          </a:p>
          <a:p>
            <a:pPr algn="ctr"/>
            <a:endParaRPr lang="en-US" altLang="en-US" b="1" i="1" dirty="0">
              <a:solidFill>
                <a:srgbClr val="FFFF00"/>
              </a:solidFill>
            </a:endParaRPr>
          </a:p>
        </p:txBody>
      </p:sp>
      <p:sp>
        <p:nvSpPr>
          <p:cNvPr id="46096" name="Text Box 16"/>
          <p:cNvSpPr txBox="1">
            <a:spLocks noChangeArrowheads="1"/>
          </p:cNvSpPr>
          <p:nvPr/>
        </p:nvSpPr>
        <p:spPr bwMode="auto">
          <a:xfrm>
            <a:off x="7132615" y="4357688"/>
            <a:ext cx="1114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dirty="0" err="1" smtClean="0">
                <a:solidFill>
                  <a:srgbClr val="FFFF00"/>
                </a:solidFill>
              </a:rPr>
              <a:t>Amansia</a:t>
            </a:r>
            <a:endParaRPr lang="en-US" altLang="en-US" sz="2000" b="1" i="1" dirty="0">
              <a:solidFill>
                <a:srgbClr val="FFFF00"/>
              </a:solidFill>
            </a:endParaRPr>
          </a:p>
        </p:txBody>
      </p:sp>
      <p:pic>
        <p:nvPicPr>
          <p:cNvPr id="10244" name="Picture 4" descr="C:\Users\Public\Documents\My Research\Grants &amp; Jobs\Bot_350_Lecturer\Lectures\Lecture 10_Native and Invasive Algae\Amansia.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77000" y="4761954"/>
            <a:ext cx="2425638" cy="198174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Public\Documents\My Research\Grants &amp; Jobs\Bot_350_Lecturer\Lectures\Lecture 10_Native and Invasive Algae\gracilaria-coronopifolia-3.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546336" y="4833998"/>
            <a:ext cx="2807403" cy="18716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descr="Asparagopsis-taxiformis"/>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61946" y="1981200"/>
            <a:ext cx="1291454" cy="19710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5401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TotalTime>
  <Words>952</Words>
  <Application>Microsoft Macintosh PowerPoint</Application>
  <PresentationFormat>On-screen Show (4:3)</PresentationFormat>
  <Paragraphs>168</Paragraphs>
  <Slides>25</Slides>
  <Notes>23</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Marine algae</vt:lpstr>
      <vt:lpstr>Unlike terrestrial plants, marine algae have NO flowers, seeds, or pollinators </vt:lpstr>
      <vt:lpstr>Unlike terrestrial plants, marine algae have NO high level of specialized organ differentiation </vt:lpstr>
      <vt:lpstr>PowerPoint Presentation</vt:lpstr>
      <vt:lpstr>Algae range in size from tiny microscopic life to giant ocean kelps over a hundred feet long! </vt:lpstr>
      <vt:lpstr>Algae live in the driest deserts, the coldest tundras, and all types of waters. </vt:lpstr>
      <vt:lpstr>Three main “divisions” of marine algae:</vt:lpstr>
      <vt:lpstr>Common Chlorophyta in Hawai‘i</vt:lpstr>
      <vt:lpstr>Common Rhodophyta in Hawai‘i</vt:lpstr>
      <vt:lpstr>Common Phaeophyceae in Hawai‘i</vt:lpstr>
      <vt:lpstr>PowerPoint Presentation</vt:lpstr>
      <vt:lpstr>PowerPoint Presentation</vt:lpstr>
      <vt:lpstr>PowerPoint Presentation</vt:lpstr>
      <vt:lpstr>PowerPoint Presentation</vt:lpstr>
      <vt:lpstr>Algae, or limu, are culturally important in Hawai‘i</vt:lpstr>
      <vt:lpstr>Limu kala is important culturally, such as in ho‘oponopono. </vt:lpstr>
      <vt:lpstr>Marine algae can be invasive and have a negative effect on the marine environment</vt:lpstr>
      <vt:lpstr>Introduced, Invasive Algae: The red algae Kappaphycus and Eucheuma  overgrowing coral in Kane‘ohe Bay </vt:lpstr>
      <vt:lpstr>Introduced, Invasive Alga: The red alga Gracilaria salicornia (Gorilla ogo)</vt:lpstr>
      <vt:lpstr>Introduced, Invasive Alga: The red alga Acanthophora spicifera (Spiny weed)</vt:lpstr>
      <vt:lpstr>Invasive Alga: The green alga Avrainvillea sp. (Leather mudweed)</vt:lpstr>
      <vt:lpstr>Invasive Alga: The red alga Hypnea musciformis (Hookweed)</vt:lpstr>
      <vt:lpstr>OPIHI Identification Cards</vt:lpstr>
      <vt:lpstr>Preserving Algae</vt:lpstr>
      <vt:lpstr>Building an Algae Press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Algae Introduction</dc:title>
  <dc:creator>Joanna Philippoff</dc:creator>
  <cp:lastModifiedBy>Joanna Philippoff</cp:lastModifiedBy>
  <cp:revision>18</cp:revision>
  <dcterms:created xsi:type="dcterms:W3CDTF">2016-02-17T10:41:17Z</dcterms:created>
  <dcterms:modified xsi:type="dcterms:W3CDTF">2016-02-18T14:08:58Z</dcterms:modified>
</cp:coreProperties>
</file>