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69" r:id="rId6"/>
    <p:sldId id="270" r:id="rId7"/>
    <p:sldId id="271" r:id="rId8"/>
    <p:sldId id="272" r:id="rId9"/>
    <p:sldId id="265" r:id="rId10"/>
    <p:sldId id="257" r:id="rId11"/>
    <p:sldId id="258" r:id="rId12"/>
    <p:sldId id="259" r:id="rId13"/>
    <p:sldId id="260" r:id="rId14"/>
    <p:sldId id="261" r:id="rId15"/>
    <p:sldId id="262" r:id="rId16"/>
    <p:sldId id="263"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C664E80-8B23-47DB-891F-8768ABA6242E}"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C664E80-8B23-47DB-891F-8768ABA6242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7DEE32-CE64-44E9-9210-D5F093091270}" type="datetimeFigureOut">
              <a:rPr lang="en-US" smtClean="0"/>
              <a:t>11/3/2012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664E80-8B23-47DB-891F-8768ABA6242E}"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87DEE32-CE64-44E9-9210-D5F093091270}" type="datetimeFigureOut">
              <a:rPr lang="en-US" smtClean="0"/>
              <a:t>11/3/2012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C664E80-8B23-47DB-891F-8768ABA6242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10" name="Subtitle 9"/>
          <p:cNvSpPr>
            <a:spLocks noGrp="1"/>
          </p:cNvSpPr>
          <p:nvPr>
            <p:ph type="subTitle" idx="1"/>
          </p:nvPr>
        </p:nvSpPr>
        <p:spPr>
          <a:xfrm>
            <a:off x="1371600" y="533400"/>
            <a:ext cx="6400800" cy="5257800"/>
          </a:xfrm>
        </p:spPr>
        <p:txBody>
          <a:bodyPr/>
          <a:lstStyle/>
          <a:p>
            <a:r>
              <a:rPr lang="en-US" dirty="0" smtClean="0"/>
              <a:t>Florence Susan Togioka</a:t>
            </a:r>
          </a:p>
          <a:p>
            <a:r>
              <a:rPr lang="en-US" dirty="0" smtClean="0"/>
              <a:t>Waimea Canyon Middle School</a:t>
            </a:r>
          </a:p>
          <a:p>
            <a:r>
              <a:rPr lang="en-US" dirty="0" smtClean="0"/>
              <a:t>Sixth Grade, Physical Science</a:t>
            </a:r>
          </a:p>
          <a:p>
            <a:r>
              <a:rPr lang="en-US" dirty="0" smtClean="0"/>
              <a:t>Soda Activity</a:t>
            </a:r>
          </a:p>
          <a:p>
            <a:endParaRPr lang="en-US" dirty="0" smtClean="0"/>
          </a:p>
          <a:p>
            <a:endParaRPr lang="en-US" dirty="0" smtClean="0"/>
          </a:p>
          <a:p>
            <a:r>
              <a:rPr lang="en-US" dirty="0" smtClean="0"/>
              <a:t>The Soda activity was chosen as an opportunity to extend and deepen the Boat to Submarine Challenge.</a:t>
            </a:r>
            <a:endParaRPr lang="en-US" dirty="0"/>
          </a:p>
        </p:txBody>
      </p:sp>
    </p:spTree>
    <p:extLst>
      <p:ext uri="{BB962C8B-B14F-4D97-AF65-F5344CB8AC3E}">
        <p14:creationId xmlns:p14="http://schemas.microsoft.com/office/powerpoint/2010/main" val="751376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	</a:t>
            </a:r>
            <a:endParaRPr lang="en-US" dirty="0"/>
          </a:p>
        </p:txBody>
      </p:sp>
      <p:sp>
        <p:nvSpPr>
          <p:cNvPr id="3" name="Content Placeholder 2"/>
          <p:cNvSpPr>
            <a:spLocks noGrp="1"/>
          </p:cNvSpPr>
          <p:nvPr>
            <p:ph idx="1"/>
          </p:nvPr>
        </p:nvSpPr>
        <p:spPr/>
        <p:txBody>
          <a:bodyPr/>
          <a:lstStyle/>
          <a:p>
            <a:pPr marL="137160" indent="0" algn="ctr">
              <a:buNone/>
            </a:pPr>
            <a:r>
              <a:rPr lang="en-US" sz="3200" dirty="0" smtClean="0"/>
              <a:t>Which kind of Coca Cola will float …</a:t>
            </a:r>
          </a:p>
          <a:p>
            <a:pPr marL="137160" indent="0" algn="ctr">
              <a:buNone/>
            </a:pPr>
            <a:r>
              <a:rPr lang="en-US" sz="3200" dirty="0"/>
              <a:t>r</a:t>
            </a:r>
            <a:r>
              <a:rPr lang="en-US" sz="3200" dirty="0" smtClean="0"/>
              <a:t>egular or diet?</a:t>
            </a:r>
          </a:p>
          <a:p>
            <a:pPr algn="ct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25" y="2971800"/>
            <a:ext cx="333375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377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lstStyle/>
          <a:p>
            <a:endParaRPr lang="en-US" dirty="0" smtClean="0"/>
          </a:p>
          <a:p>
            <a:pPr marL="137160" indent="0">
              <a:buNone/>
            </a:pPr>
            <a:r>
              <a:rPr lang="en-US" dirty="0" smtClean="0"/>
              <a:t>Procedure</a:t>
            </a:r>
          </a:p>
          <a:p>
            <a:pPr marL="137160" indent="0">
              <a:buNone/>
            </a:pPr>
            <a:r>
              <a:rPr lang="en-US" dirty="0" smtClean="0"/>
              <a:t>1.  Observe the soda can demonstration.  </a:t>
            </a:r>
          </a:p>
          <a:p>
            <a:pPr marL="137160" indent="0">
              <a:buNone/>
            </a:pPr>
            <a:r>
              <a:rPr lang="en-US" dirty="0" smtClean="0"/>
              <a:t>2.  Record your observations in your notebook.</a:t>
            </a:r>
          </a:p>
          <a:p>
            <a:pPr marL="137160" indent="0">
              <a:buNone/>
            </a:pPr>
            <a:r>
              <a:rPr lang="en-US" dirty="0" smtClean="0"/>
              <a:t>  </a:t>
            </a:r>
            <a:endParaRPr lang="en-US" dirty="0"/>
          </a:p>
        </p:txBody>
      </p:sp>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42000"/>
                    </a14:imgEffect>
                  </a14:imgLayer>
                </a14:imgProps>
              </a:ext>
              <a:ext uri="{28A0092B-C50C-407E-A947-70E740481C1C}">
                <a14:useLocalDpi xmlns:a14="http://schemas.microsoft.com/office/drawing/2010/main" val="0"/>
              </a:ext>
            </a:extLst>
          </a:blip>
          <a:srcRect/>
          <a:stretch>
            <a:fillRect/>
          </a:stretch>
        </p:blipFill>
        <p:spPr bwMode="auto">
          <a:xfrm>
            <a:off x="1676400" y="2833688"/>
            <a:ext cx="5867400" cy="356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400300" y="3170802"/>
            <a:ext cx="2209800" cy="461665"/>
          </a:xfrm>
          <a:prstGeom prst="rect">
            <a:avLst/>
          </a:prstGeom>
          <a:noFill/>
        </p:spPr>
        <p:txBody>
          <a:bodyPr wrap="square" rtlCol="0">
            <a:spAutoFit/>
          </a:bodyPr>
          <a:lstStyle/>
          <a:p>
            <a:r>
              <a:rPr lang="en-US" sz="2400" dirty="0"/>
              <a:t>O</a:t>
            </a:r>
            <a:r>
              <a:rPr lang="en-US" sz="2400" dirty="0" smtClean="0"/>
              <a:t>bservation</a:t>
            </a:r>
            <a:endParaRPr lang="en-US" sz="2400" dirty="0"/>
          </a:p>
        </p:txBody>
      </p:sp>
    </p:spTree>
    <p:extLst>
      <p:ext uri="{BB962C8B-B14F-4D97-AF65-F5344CB8AC3E}">
        <p14:creationId xmlns:p14="http://schemas.microsoft.com/office/powerpoint/2010/main" val="683904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sz="7200" dirty="0" smtClean="0"/>
              <a:t>Your turn</a:t>
            </a:r>
            <a:endParaRPr lang="en-US" sz="7200" dirty="0"/>
          </a:p>
        </p:txBody>
      </p:sp>
      <p:sp>
        <p:nvSpPr>
          <p:cNvPr id="3" name="Content Placeholder 2"/>
          <p:cNvSpPr>
            <a:spLocks noGrp="1"/>
          </p:cNvSpPr>
          <p:nvPr>
            <p:ph idx="1"/>
          </p:nvPr>
        </p:nvSpPr>
        <p:spPr>
          <a:xfrm>
            <a:off x="457200" y="1828800"/>
            <a:ext cx="8229600" cy="4480560"/>
          </a:xfrm>
        </p:spPr>
        <p:txBody>
          <a:bodyPr/>
          <a:lstStyle/>
          <a:p>
            <a:pPr marL="137160" indent="0">
              <a:buNone/>
            </a:pPr>
            <a:r>
              <a:rPr lang="en-US" sz="4000" dirty="0" smtClean="0"/>
              <a:t>Question:  </a:t>
            </a:r>
            <a:r>
              <a:rPr lang="en-US" sz="3600" dirty="0" smtClean="0"/>
              <a:t>What will the different kinds of soda do when they are dropped into the water?</a:t>
            </a:r>
          </a:p>
          <a:p>
            <a:endParaRPr lang="en-US" sz="3600" dirty="0" smtClean="0"/>
          </a:p>
          <a:p>
            <a:pPr marL="137160" indent="0">
              <a:buNone/>
            </a:pPr>
            <a:r>
              <a:rPr lang="en-US" sz="3600" dirty="0" smtClean="0"/>
              <a:t>Create a prediction for each of the 5 cans of soda. Which will float or sink? </a:t>
            </a:r>
          </a:p>
          <a:p>
            <a:endParaRPr lang="en-US" dirty="0"/>
          </a:p>
        </p:txBody>
      </p:sp>
    </p:spTree>
    <p:extLst>
      <p:ext uri="{BB962C8B-B14F-4D97-AF65-F5344CB8AC3E}">
        <p14:creationId xmlns:p14="http://schemas.microsoft.com/office/powerpoint/2010/main" val="1212136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a:bodyPr>
          <a:lstStyle/>
          <a:p>
            <a:r>
              <a:rPr lang="en-US" dirty="0" smtClean="0"/>
              <a:t>After testing the different sodas examine your soda cans for variables that could affect the soda cans sinking and floating.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8338759"/>
              </p:ext>
            </p:extLst>
          </p:nvPr>
        </p:nvGraphicFramePr>
        <p:xfrm>
          <a:off x="457200" y="3962400"/>
          <a:ext cx="8229600" cy="148336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dirty="0" smtClean="0"/>
                        <a:t>Variable</a:t>
                      </a:r>
                      <a:endParaRPr lang="en-US" dirty="0"/>
                    </a:p>
                  </a:txBody>
                  <a:tcPr/>
                </a:tc>
                <a:tc>
                  <a:txBody>
                    <a:bodyPr/>
                    <a:lstStyle/>
                    <a:p>
                      <a:r>
                        <a:rPr lang="en-US" dirty="0" smtClean="0"/>
                        <a:t>Fanta</a:t>
                      </a:r>
                      <a:endParaRPr lang="en-US" dirty="0"/>
                    </a:p>
                  </a:txBody>
                  <a:tcPr/>
                </a:tc>
                <a:tc>
                  <a:txBody>
                    <a:bodyPr/>
                    <a:lstStyle/>
                    <a:p>
                      <a:r>
                        <a:rPr lang="en-US" dirty="0" smtClean="0"/>
                        <a:t>Sprite</a:t>
                      </a:r>
                      <a:endParaRPr lang="en-US" dirty="0"/>
                    </a:p>
                  </a:txBody>
                  <a:tcPr/>
                </a:tc>
                <a:tc>
                  <a:txBody>
                    <a:bodyPr/>
                    <a:lstStyle/>
                    <a:p>
                      <a:r>
                        <a:rPr lang="en-US" dirty="0" smtClean="0"/>
                        <a:t>Sprite zero</a:t>
                      </a:r>
                      <a:endParaRPr lang="en-US" dirty="0"/>
                    </a:p>
                  </a:txBody>
                  <a:tcPr/>
                </a:tc>
                <a:tc>
                  <a:txBody>
                    <a:bodyPr/>
                    <a:lstStyle/>
                    <a:p>
                      <a:r>
                        <a:rPr lang="en-US" dirty="0" smtClean="0"/>
                        <a:t>Diet</a:t>
                      </a:r>
                      <a:r>
                        <a:rPr lang="en-US" baseline="0" dirty="0" smtClean="0"/>
                        <a:t> Cola</a:t>
                      </a:r>
                      <a:endParaRPr lang="en-US" dirty="0"/>
                    </a:p>
                  </a:txBody>
                  <a:tcPr/>
                </a:tc>
                <a:tc>
                  <a:txBody>
                    <a:bodyPr/>
                    <a:lstStyle/>
                    <a:p>
                      <a:r>
                        <a:rPr lang="en-US" dirty="0" smtClean="0"/>
                        <a:t>Coca</a:t>
                      </a:r>
                      <a:r>
                        <a:rPr lang="en-US" baseline="0" dirty="0" smtClean="0"/>
                        <a:t> Cola</a:t>
                      </a:r>
                      <a:endParaRPr lang="en-US" dirty="0"/>
                    </a:p>
                  </a:txBody>
                  <a:tcPr/>
                </a:tc>
              </a:tr>
              <a:tr h="370840">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3.</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74507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normAutofit/>
          </a:bodyPr>
          <a:lstStyle/>
          <a:p>
            <a:r>
              <a:rPr lang="en-US" dirty="0" smtClean="0"/>
              <a:t>Once you have a written list of at least three variables make a hypothesis as to how the variable affects the sinking and floating of soda cans. </a:t>
            </a:r>
            <a:endParaRPr lang="en-US" dirty="0"/>
          </a:p>
        </p:txBody>
      </p:sp>
      <p:pic>
        <p:nvPicPr>
          <p:cNvPr id="4" name="Picture 2"/>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42000"/>
                    </a14:imgEffect>
                  </a14:imgLayer>
                </a14:imgProps>
              </a:ext>
              <a:ext uri="{28A0092B-C50C-407E-A947-70E740481C1C}">
                <a14:useLocalDpi xmlns:a14="http://schemas.microsoft.com/office/drawing/2010/main" val="0"/>
              </a:ext>
            </a:extLst>
          </a:blip>
          <a:srcRect/>
          <a:stretch>
            <a:fillRect/>
          </a:stretch>
        </p:blipFill>
        <p:spPr bwMode="auto">
          <a:xfrm>
            <a:off x="1295400" y="4598432"/>
            <a:ext cx="6096000" cy="190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133600" y="5181600"/>
            <a:ext cx="4419600" cy="369332"/>
          </a:xfrm>
          <a:prstGeom prst="rect">
            <a:avLst/>
          </a:prstGeom>
          <a:noFill/>
        </p:spPr>
        <p:txBody>
          <a:bodyPr wrap="square" rtlCol="0">
            <a:spAutoFit/>
          </a:bodyPr>
          <a:lstStyle/>
          <a:p>
            <a:r>
              <a:rPr lang="en-US" dirty="0" smtClean="0"/>
              <a:t>Hypothesis:  (If, then, because)</a:t>
            </a:r>
            <a:endParaRPr lang="en-US" dirty="0"/>
          </a:p>
        </p:txBody>
      </p:sp>
      <p:sp>
        <p:nvSpPr>
          <p:cNvPr id="6" name="TextBox 5"/>
          <p:cNvSpPr txBox="1"/>
          <p:nvPr/>
        </p:nvSpPr>
        <p:spPr>
          <a:xfrm>
            <a:off x="2133600" y="4724400"/>
            <a:ext cx="1676400" cy="381000"/>
          </a:xfrm>
          <a:prstGeom prst="rect">
            <a:avLst/>
          </a:prstGeom>
          <a:noFill/>
        </p:spPr>
        <p:txBody>
          <a:bodyPr wrap="square" rtlCol="0">
            <a:spAutoFit/>
          </a:bodyPr>
          <a:lstStyle/>
          <a:p>
            <a:r>
              <a:rPr lang="en-US" dirty="0" smtClean="0"/>
              <a:t>Observation:</a:t>
            </a:r>
            <a:endParaRPr lang="en-US" dirty="0"/>
          </a:p>
        </p:txBody>
      </p:sp>
    </p:spTree>
    <p:extLst>
      <p:ext uri="{BB962C8B-B14F-4D97-AF65-F5344CB8AC3E}">
        <p14:creationId xmlns:p14="http://schemas.microsoft.com/office/powerpoint/2010/main" val="2107999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dirty="0" smtClean="0"/>
              <a:t>Determine the density of each of your cans.  D = m/v</a:t>
            </a:r>
            <a:endParaRPr lang="en-US" dirty="0"/>
          </a:p>
        </p:txBody>
      </p:sp>
      <p:sp>
        <p:nvSpPr>
          <p:cNvPr id="3" name="Content Placeholder 2"/>
          <p:cNvSpPr>
            <a:spLocks noGrp="1"/>
          </p:cNvSpPr>
          <p:nvPr>
            <p:ph idx="1"/>
          </p:nvPr>
        </p:nvSpPr>
        <p:spPr>
          <a:xfrm>
            <a:off x="457200" y="2590800"/>
            <a:ext cx="8229600" cy="3962400"/>
          </a:xfrm>
        </p:spPr>
        <p:txBody>
          <a:bodyPr>
            <a:normAutofit/>
          </a:bodyPr>
          <a:lstStyle/>
          <a:p>
            <a:pPr marL="137160" indent="0">
              <a:buNone/>
            </a:pPr>
            <a:r>
              <a:rPr lang="en-US" dirty="0" smtClean="0"/>
              <a:t>Find the mass of each can-dry to the nearest gram.</a:t>
            </a:r>
          </a:p>
          <a:p>
            <a:endParaRPr lang="en-US" dirty="0"/>
          </a:p>
          <a:p>
            <a:endParaRPr lang="en-US" dirty="0" smtClean="0"/>
          </a:p>
          <a:p>
            <a:pPr marL="137160" indent="0">
              <a:buNone/>
            </a:pPr>
            <a:endParaRPr lang="en-US" dirty="0"/>
          </a:p>
          <a:p>
            <a:pPr marL="137160" indent="0">
              <a:buNone/>
            </a:pPr>
            <a:endParaRPr lang="en-US" dirty="0" smtClean="0"/>
          </a:p>
          <a:p>
            <a:pPr marL="137160" indent="0">
              <a:buNone/>
            </a:pPr>
            <a:r>
              <a:rPr lang="en-US" dirty="0" smtClean="0"/>
              <a:t>The volume of each liquid in each can is 12 oz. or 355 mL.  The total volume of each can is approximately 380 mL.</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048000"/>
            <a:ext cx="40386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5712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normAutofit/>
          </a:bodyPr>
          <a:lstStyle/>
          <a:p>
            <a:r>
              <a:rPr lang="en-US" dirty="0" smtClean="0"/>
              <a:t>Based on your observations of your soda cans sinking and floating, review how the variables you chose affected sinking and floating.</a:t>
            </a:r>
            <a:endParaRPr lang="en-US" dirty="0"/>
          </a:p>
        </p:txBody>
      </p:sp>
      <p:sp>
        <p:nvSpPr>
          <p:cNvPr id="3" name="Content Placeholder 2"/>
          <p:cNvSpPr>
            <a:spLocks noGrp="1"/>
          </p:cNvSpPr>
          <p:nvPr>
            <p:ph idx="1"/>
          </p:nvPr>
        </p:nvSpPr>
        <p:spPr>
          <a:xfrm>
            <a:off x="457200" y="4114800"/>
            <a:ext cx="8229600" cy="2194560"/>
          </a:xfrm>
        </p:spPr>
        <p:txBody>
          <a:bodyPr/>
          <a:lstStyle/>
          <a:p>
            <a:pPr marL="137160" indent="0">
              <a:buNone/>
            </a:pPr>
            <a:r>
              <a:rPr lang="en-US" dirty="0" smtClean="0"/>
              <a:t>Summarize your observations.  Look at the variable information and or results.</a:t>
            </a:r>
            <a:endParaRPr lang="en-US" dirty="0"/>
          </a:p>
        </p:txBody>
      </p:sp>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9000"/>
                    </a14:imgEffect>
                  </a14:imgLayer>
                </a14:imgProps>
              </a:ext>
              <a:ext uri="{28A0092B-C50C-407E-A947-70E740481C1C}">
                <a14:useLocalDpi xmlns:a14="http://schemas.microsoft.com/office/drawing/2010/main" val="0"/>
              </a:ext>
            </a:extLst>
          </a:blip>
          <a:srcRect/>
          <a:stretch>
            <a:fillRect/>
          </a:stretch>
        </p:blipFill>
        <p:spPr bwMode="auto">
          <a:xfrm>
            <a:off x="1676400" y="5181600"/>
            <a:ext cx="5486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514600" y="6096000"/>
            <a:ext cx="2895600" cy="369332"/>
          </a:xfrm>
          <a:prstGeom prst="rect">
            <a:avLst/>
          </a:prstGeom>
          <a:noFill/>
        </p:spPr>
        <p:txBody>
          <a:bodyPr wrap="square" rtlCol="0">
            <a:spAutoFit/>
          </a:bodyPr>
          <a:lstStyle/>
          <a:p>
            <a:r>
              <a:rPr lang="en-US" dirty="0" smtClean="0"/>
              <a:t>Summary/Conclusion </a:t>
            </a:r>
            <a:endParaRPr lang="en-US" dirty="0"/>
          </a:p>
        </p:txBody>
      </p:sp>
    </p:spTree>
    <p:extLst>
      <p:ext uri="{BB962C8B-B14F-4D97-AF65-F5344CB8AC3E}">
        <p14:creationId xmlns:p14="http://schemas.microsoft.com/office/powerpoint/2010/main" val="288940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a:bodyPr>
          <a:lstStyle/>
          <a:p>
            <a:r>
              <a:rPr lang="en-US" dirty="0" smtClean="0"/>
              <a:t>Challenge </a:t>
            </a:r>
            <a:br>
              <a:rPr lang="en-US" dirty="0" smtClean="0"/>
            </a:br>
            <a:r>
              <a:rPr lang="en-US" dirty="0" smtClean="0"/>
              <a:t/>
            </a:r>
            <a:br>
              <a:rPr lang="en-US" dirty="0" smtClean="0"/>
            </a:br>
            <a:r>
              <a:rPr lang="en-US" dirty="0" smtClean="0"/>
              <a:t>Based on what you know about density, floating, and sinking, how could you make one of your sinking cans float?</a:t>
            </a:r>
            <a:endParaRPr lang="en-US" dirty="0"/>
          </a:p>
        </p:txBody>
      </p:sp>
    </p:spTree>
    <p:extLst>
      <p:ext uri="{BB962C8B-B14F-4D97-AF65-F5344CB8AC3E}">
        <p14:creationId xmlns:p14="http://schemas.microsoft.com/office/powerpoint/2010/main" val="221786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Ocean Connection</a:t>
            </a:r>
            <a:endParaRPr lang="en-US" dirty="0"/>
          </a:p>
        </p:txBody>
      </p:sp>
      <p:sp>
        <p:nvSpPr>
          <p:cNvPr id="3" name="Content Placeholder 2"/>
          <p:cNvSpPr>
            <a:spLocks noGrp="1"/>
          </p:cNvSpPr>
          <p:nvPr>
            <p:ph idx="1"/>
          </p:nvPr>
        </p:nvSpPr>
        <p:spPr/>
        <p:txBody>
          <a:bodyPr>
            <a:normAutofit lnSpcReduction="10000"/>
          </a:bodyPr>
          <a:lstStyle/>
          <a:p>
            <a:pPr marL="137160" indent="0">
              <a:buNone/>
            </a:pPr>
            <a:r>
              <a:rPr lang="en-US" dirty="0" smtClean="0"/>
              <a:t>We connected this activity to the ocean at the conclusion of the activity.  The students were given a handout entitled ‘What’s Going on here?’.  This hand out focuses on density and concludes with some examples of approximate densities of some common substances.  The question given to the students pushed them to think about what would happen if the sodas were put into a different liquid such as the ocean?  This question triggered new predictions and an eagerness to participate in the discussion.</a:t>
            </a:r>
            <a:endParaRPr lang="en-US" dirty="0"/>
          </a:p>
        </p:txBody>
      </p:sp>
    </p:spTree>
    <p:extLst>
      <p:ext uri="{BB962C8B-B14F-4D97-AF65-F5344CB8AC3E}">
        <p14:creationId xmlns:p14="http://schemas.microsoft.com/office/powerpoint/2010/main" val="3400341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smtClean="0"/>
              <a:t>Our class period of 82 min. was divided between checking homework and the Science Fair project.  Therefore, the activity was spread out for four class periods for approximately 30 minutes each.  </a:t>
            </a:r>
          </a:p>
          <a:p>
            <a:endParaRPr lang="en-US" dirty="0"/>
          </a:p>
          <a:p>
            <a:pPr marL="137160" indent="0">
              <a:buNone/>
            </a:pPr>
            <a:r>
              <a:rPr lang="en-US" dirty="0" smtClean="0"/>
              <a:t>The lesson was presented close to the TSI design and included written records of the investigation in notebooks.  I used Tri balances for mass measurement.  At </a:t>
            </a:r>
            <a:r>
              <a:rPr lang="en-US" dirty="0"/>
              <a:t>t</a:t>
            </a:r>
            <a:r>
              <a:rPr lang="en-US" dirty="0" smtClean="0"/>
              <a:t>he conclusion, of the activity the students were given a reading assignment that was chosen to build their comprehension of density, mass, weight, and some examples of approximate densities of some common substances.</a:t>
            </a:r>
            <a:endParaRPr lang="en-US" dirty="0"/>
          </a:p>
        </p:txBody>
      </p:sp>
    </p:spTree>
    <p:extLst>
      <p:ext uri="{BB962C8B-B14F-4D97-AF65-F5344CB8AC3E}">
        <p14:creationId xmlns:p14="http://schemas.microsoft.com/office/powerpoint/2010/main" val="1418729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Phase Diagram</a:t>
            </a:r>
            <a:endParaRPr lang="en-US" dirty="0"/>
          </a:p>
        </p:txBody>
      </p:sp>
      <p:sp>
        <p:nvSpPr>
          <p:cNvPr id="3" name="Content Placeholder 2"/>
          <p:cNvSpPr>
            <a:spLocks noGrp="1"/>
          </p:cNvSpPr>
          <p:nvPr>
            <p:ph idx="1"/>
          </p:nvPr>
        </p:nvSpPr>
        <p:spPr>
          <a:xfrm>
            <a:off x="457200" y="1143000"/>
            <a:ext cx="8229600" cy="5166360"/>
          </a:xfrm>
        </p:spPr>
        <p:txBody>
          <a:bodyPr/>
          <a:lstStyle/>
          <a:p>
            <a:pPr marL="137160" indent="0">
              <a:buNone/>
            </a:pPr>
            <a:r>
              <a:rPr lang="en-US" dirty="0" smtClean="0"/>
              <a:t>The students spent most of</a:t>
            </a:r>
          </a:p>
          <a:p>
            <a:pPr marL="137160" indent="0">
              <a:buNone/>
            </a:pPr>
            <a:r>
              <a:rPr lang="en-US" dirty="0"/>
              <a:t>t</a:t>
            </a:r>
            <a:r>
              <a:rPr lang="en-US" dirty="0" smtClean="0"/>
              <a:t>heir time creating questions,</a:t>
            </a:r>
          </a:p>
          <a:p>
            <a:pPr marL="137160" indent="0">
              <a:buNone/>
            </a:pPr>
            <a:r>
              <a:rPr lang="en-US" dirty="0" smtClean="0"/>
              <a:t>predicting, testing, and having</a:t>
            </a:r>
          </a:p>
          <a:p>
            <a:pPr marL="137160" indent="0">
              <a:buNone/>
            </a:pPr>
            <a:r>
              <a:rPr lang="en-US" dirty="0"/>
              <a:t>f</a:t>
            </a:r>
            <a:r>
              <a:rPr lang="en-US" dirty="0" smtClean="0"/>
              <a:t>un.  The students were least in</a:t>
            </a:r>
          </a:p>
          <a:p>
            <a:pPr marL="137160" indent="0">
              <a:buNone/>
            </a:pPr>
            <a:r>
              <a:rPr lang="en-US" dirty="0" smtClean="0"/>
              <a:t>Instruction phase, and busy in</a:t>
            </a:r>
          </a:p>
          <a:p>
            <a:pPr marL="137160" indent="0">
              <a:buNone/>
            </a:pPr>
            <a:r>
              <a:rPr lang="en-US" dirty="0" smtClean="0"/>
              <a:t>Investigation, Invention, and</a:t>
            </a:r>
          </a:p>
          <a:p>
            <a:pPr marL="137160" indent="0">
              <a:buNone/>
            </a:pPr>
            <a:r>
              <a:rPr lang="en-US" dirty="0" smtClean="0"/>
              <a:t>Interpretation.  All the students</a:t>
            </a:r>
          </a:p>
          <a:p>
            <a:pPr marL="137160" indent="0">
              <a:buNone/>
            </a:pPr>
            <a:r>
              <a:rPr lang="en-US" dirty="0"/>
              <a:t>n</a:t>
            </a:r>
            <a:r>
              <a:rPr lang="en-US" dirty="0" smtClean="0"/>
              <a:t>eeded was a guide to move to</a:t>
            </a:r>
          </a:p>
          <a:p>
            <a:pPr marL="137160" indent="0">
              <a:buNone/>
            </a:pPr>
            <a:r>
              <a:rPr lang="en-US" dirty="0"/>
              <a:t>t</a:t>
            </a:r>
            <a:r>
              <a:rPr lang="en-US" dirty="0" smtClean="0"/>
              <a:t>he next level.  I think I guided,</a:t>
            </a:r>
          </a:p>
          <a:p>
            <a:pPr marL="137160" indent="0">
              <a:buNone/>
            </a:pPr>
            <a:r>
              <a:rPr lang="en-US" dirty="0"/>
              <a:t>e</a:t>
            </a:r>
            <a:r>
              <a:rPr lang="en-US" dirty="0" smtClean="0"/>
              <a:t>xpected, and questioned well.</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676400"/>
            <a:ext cx="304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4926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TSI Pedagogy</a:t>
            </a:r>
            <a:endParaRPr lang="en-US" dirty="0"/>
          </a:p>
        </p:txBody>
      </p:sp>
      <p:sp>
        <p:nvSpPr>
          <p:cNvPr id="3" name="Content Placeholder 2"/>
          <p:cNvSpPr>
            <a:spLocks noGrp="1"/>
          </p:cNvSpPr>
          <p:nvPr>
            <p:ph idx="1"/>
          </p:nvPr>
        </p:nvSpPr>
        <p:spPr/>
        <p:txBody>
          <a:bodyPr/>
          <a:lstStyle/>
          <a:p>
            <a:pPr marL="137160" indent="0">
              <a:buNone/>
            </a:pPr>
            <a:r>
              <a:rPr lang="en-US" dirty="0" smtClean="0"/>
              <a:t>The Soda activity addressed all the modes of Inquiry, Instruction, Initiation, Investigation, Invention and Interpretation.  The students were not told which part of the activity they were doing in an inquiry.  At the conclusion a student brought up that we did not do some of the steps of investigation in the activity.  He showed his understanding of creating a lab report and displaying information.  I was surprised again.</a:t>
            </a:r>
          </a:p>
          <a:p>
            <a:pPr marL="137160" indent="0">
              <a:buNone/>
            </a:pPr>
            <a:endParaRPr lang="en-US" dirty="0"/>
          </a:p>
          <a:p>
            <a:pPr marL="137160" indent="0">
              <a:buNone/>
            </a:pPr>
            <a:endParaRPr lang="en-US" dirty="0"/>
          </a:p>
        </p:txBody>
      </p:sp>
    </p:spTree>
    <p:extLst>
      <p:ext uri="{BB962C8B-B14F-4D97-AF65-F5344CB8AC3E}">
        <p14:creationId xmlns:p14="http://schemas.microsoft.com/office/powerpoint/2010/main" val="2494296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 </a:t>
            </a:r>
            <a:endParaRPr lang="en-US" dirty="0"/>
          </a:p>
        </p:txBody>
      </p:sp>
      <p:sp>
        <p:nvSpPr>
          <p:cNvPr id="3" name="Content Placeholder 2"/>
          <p:cNvSpPr>
            <a:spLocks noGrp="1"/>
          </p:cNvSpPr>
          <p:nvPr>
            <p:ph idx="1"/>
          </p:nvPr>
        </p:nvSpPr>
        <p:spPr/>
        <p:txBody>
          <a:bodyPr>
            <a:normAutofit fontScale="85000" lnSpcReduction="10000"/>
          </a:bodyPr>
          <a:lstStyle/>
          <a:p>
            <a:pPr marL="137160" indent="0">
              <a:buNone/>
            </a:pPr>
            <a:r>
              <a:rPr lang="en-US" dirty="0" smtClean="0"/>
              <a:t>Following the Boat and Submarine Challenge, students are aware that heavier objects sink and lighter float and that more mass helps with the sinking of an object, matter can be moved to make objects sink and float and maybe the more weight the quicker an object sinks.</a:t>
            </a:r>
          </a:p>
          <a:p>
            <a:pPr marL="137160" indent="0">
              <a:buNone/>
            </a:pPr>
            <a:endParaRPr lang="en-US" dirty="0"/>
          </a:p>
          <a:p>
            <a:pPr marL="137160" indent="0">
              <a:buNone/>
            </a:pPr>
            <a:r>
              <a:rPr lang="en-US" dirty="0" smtClean="0"/>
              <a:t>What was new was that even though the sodas all look similar, they do not respond the same when dropped in water.  That by finding the density of an object they could determine if a soda will sink or float when compared to water’s density.  The hand out ‘What’s going on here?’ was added to the activity for comparison analysis.  That articles information gave them pause.</a:t>
            </a:r>
          </a:p>
          <a:p>
            <a:pPr marL="137160" indent="0">
              <a:buNone/>
            </a:pPr>
            <a:endParaRPr lang="en-US" dirty="0"/>
          </a:p>
        </p:txBody>
      </p:sp>
    </p:spTree>
    <p:extLst>
      <p:ext uri="{BB962C8B-B14F-4D97-AF65-F5344CB8AC3E}">
        <p14:creationId xmlns:p14="http://schemas.microsoft.com/office/powerpoint/2010/main" val="4202001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Impression</a:t>
            </a:r>
            <a:endParaRPr lang="en-US" dirty="0"/>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smtClean="0"/>
              <a:t>The </a:t>
            </a:r>
            <a:r>
              <a:rPr lang="en-US" dirty="0"/>
              <a:t>S</a:t>
            </a:r>
            <a:r>
              <a:rPr lang="en-US" dirty="0" smtClean="0"/>
              <a:t>oda activity helped to develop the students understanding and analysis process of data.  That the process of data collection has a purpose and needs to be included in their observations.  For example, after they finished collecting data on the different variables, they were to create a hypothesis using the variables and how they affect the sinking and floating of soda cans.  With that task it brought all that collection to a conclusion.  This activity enhanced my understanding of teaching science as inquiry because this activity included the use of mathematics in the fun of soda density discovery.</a:t>
            </a:r>
            <a:endParaRPr lang="en-US" dirty="0"/>
          </a:p>
        </p:txBody>
      </p:sp>
    </p:spTree>
    <p:extLst>
      <p:ext uri="{BB962C8B-B14F-4D97-AF65-F5344CB8AC3E}">
        <p14:creationId xmlns:p14="http://schemas.microsoft.com/office/powerpoint/2010/main" val="2491221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pPr marL="137160" indent="0">
              <a:buNone/>
            </a:pPr>
            <a:r>
              <a:rPr lang="en-US" dirty="0" smtClean="0"/>
              <a:t>Overall, the students were all simultaneously learning together.  The activity would be easy to do again because there was minimal set up, materials, and students enjoyed themselves, and that made me enjoy the activity as well.</a:t>
            </a:r>
            <a:endParaRPr lang="en-US" dirty="0"/>
          </a:p>
        </p:txBody>
      </p:sp>
    </p:spTree>
    <p:extLst>
      <p:ext uri="{BB962C8B-B14F-4D97-AF65-F5344CB8AC3E}">
        <p14:creationId xmlns:p14="http://schemas.microsoft.com/office/powerpoint/2010/main" val="4095254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rmAutofit/>
          </a:bodyPr>
          <a:lstStyle/>
          <a:p>
            <a:r>
              <a:rPr lang="en-US" sz="4400" dirty="0" smtClean="0"/>
              <a:t>Soda and Scientific Reasoning</a:t>
            </a:r>
            <a:endParaRPr lang="en-US" sz="4400" dirty="0"/>
          </a:p>
        </p:txBody>
      </p:sp>
    </p:spTree>
    <p:extLst>
      <p:ext uri="{BB962C8B-B14F-4D97-AF65-F5344CB8AC3E}">
        <p14:creationId xmlns:p14="http://schemas.microsoft.com/office/powerpoint/2010/main" val="2143375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389</TotalTime>
  <Words>883</Words>
  <Application>Microsoft Office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 </vt:lpstr>
      <vt:lpstr>Ocean Connection</vt:lpstr>
      <vt:lpstr>Implementation</vt:lpstr>
      <vt:lpstr>Phase Diagram</vt:lpstr>
      <vt:lpstr>TSI Pedagogy</vt:lpstr>
      <vt:lpstr>Misconceptions </vt:lpstr>
      <vt:lpstr>Activity Impression</vt:lpstr>
      <vt:lpstr>Final Thoughts</vt:lpstr>
      <vt:lpstr>Soda and Scientific Reasoning</vt:lpstr>
      <vt:lpstr>What do you think? </vt:lpstr>
      <vt:lpstr>PowerPoint Presentation</vt:lpstr>
      <vt:lpstr>Your turn</vt:lpstr>
      <vt:lpstr>After testing the different sodas examine your soda cans for variables that could affect the soda cans sinking and floating.</vt:lpstr>
      <vt:lpstr>Once you have a written list of at least three variables make a hypothesis as to how the variable affects the sinking and floating of soda cans. </vt:lpstr>
      <vt:lpstr>Determine the density of each of your cans.  D = m/v</vt:lpstr>
      <vt:lpstr>Based on your observations of your soda cans sinking and floating, review how the variables you chose affected sinking and floating.</vt:lpstr>
      <vt:lpstr>Challenge   Based on what you know about density, floating, and sinking, how could you make one of your sinking cans float?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Soda and scientific reasoning</dc:title>
  <dc:creator>togioka</dc:creator>
  <cp:lastModifiedBy>togioka</cp:lastModifiedBy>
  <cp:revision>31</cp:revision>
  <dcterms:created xsi:type="dcterms:W3CDTF">2012-10-28T08:57:10Z</dcterms:created>
  <dcterms:modified xsi:type="dcterms:W3CDTF">2012-11-04T02:11:45Z</dcterms:modified>
</cp:coreProperties>
</file>