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27.xml" ContentType="application/vnd.openxmlformats-officedocument.presentationml.slide+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slides/slide25.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26.xml" ContentType="application/vnd.openxmlformats-officedocument.presentationml.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 id="266" r:id="rId11"/>
    <p:sldId id="267" r:id="rId12"/>
    <p:sldId id="268" r:id="rId13"/>
    <p:sldId id="269" r:id="rId14"/>
    <p:sldId id="270" r:id="rId15"/>
    <p:sldId id="271" r:id="rId16"/>
    <p:sldId id="272" r:id="rId17"/>
    <p:sldId id="273" r:id="rId18"/>
    <p:sldId id="274" r:id="rId19"/>
    <p:sldId id="276" r:id="rId20"/>
    <p:sldId id="277" r:id="rId21"/>
    <p:sldId id="275" r:id="rId22"/>
    <p:sldId id="278" r:id="rId23"/>
    <p:sldId id="280" r:id="rId24"/>
    <p:sldId id="279" r:id="rId25"/>
    <p:sldId id="283" r:id="rId26"/>
    <p:sldId id="281" r:id="rId27"/>
    <p:sldId id="282"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60" d="100"/>
          <a:sy n="60" d="100"/>
        </p:scale>
        <p:origin x="-1736"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AC028F-6740-2348-8A0F-06BE404A648B}" type="datetimeFigureOut">
              <a:rPr lang="en-US" smtClean="0"/>
              <a:t>11/26/12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C028F-6740-2348-8A0F-06BE404A648B}" type="datetimeFigureOut">
              <a:rPr lang="en-US" smtClean="0"/>
              <a:t>11/26/12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C028F-6740-2348-8A0F-06BE404A648B}" type="datetimeFigureOut">
              <a:rPr lang="en-US" smtClean="0"/>
              <a:t>11/26/12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C028F-6740-2348-8A0F-06BE404A648B}" type="datetimeFigureOut">
              <a:rPr lang="en-US" smtClean="0"/>
              <a:t>11/26/12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AC028F-6740-2348-8A0F-06BE404A648B}" type="datetimeFigureOut">
              <a:rPr lang="en-US" smtClean="0"/>
              <a:t>11/26/12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AC028F-6740-2348-8A0F-06BE404A648B}" type="datetimeFigureOut">
              <a:rPr lang="en-US" smtClean="0"/>
              <a:t>11/26/12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AC028F-6740-2348-8A0F-06BE404A648B}" type="datetimeFigureOut">
              <a:rPr lang="en-US" smtClean="0"/>
              <a:t>11/26/12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AC028F-6740-2348-8A0F-06BE404A648B}" type="datetimeFigureOut">
              <a:rPr lang="en-US" smtClean="0"/>
              <a:t>11/26/12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C028F-6740-2348-8A0F-06BE404A648B}" type="datetimeFigureOut">
              <a:rPr lang="en-US" smtClean="0"/>
              <a:t>11/26/12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AC028F-6740-2348-8A0F-06BE404A648B}" type="datetimeFigureOut">
              <a:rPr lang="en-US" smtClean="0"/>
              <a:t>11/26/12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AC028F-6740-2348-8A0F-06BE404A648B}" type="datetimeFigureOut">
              <a:rPr lang="en-US" smtClean="0"/>
              <a:t>11/26/12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BC1F5-BEE1-DD4F-9B1E-463A0691547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AC028F-6740-2348-8A0F-06BE404A648B}" type="datetimeFigureOut">
              <a:rPr lang="en-US" smtClean="0"/>
              <a:t>11/26/12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6BC1F5-BEE1-DD4F-9B1E-463A0691547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Properties of Water</a:t>
            </a:r>
            <a:endParaRPr lang="en-US" dirty="0"/>
          </a:p>
        </p:txBody>
      </p:sp>
      <p:sp>
        <p:nvSpPr>
          <p:cNvPr id="3" name="Subtitle 2"/>
          <p:cNvSpPr>
            <a:spLocks noGrp="1"/>
          </p:cNvSpPr>
          <p:nvPr>
            <p:ph type="subTitle" idx="1"/>
          </p:nvPr>
        </p:nvSpPr>
        <p:spPr/>
        <p:txBody>
          <a:bodyPr/>
          <a:lstStyle/>
          <a:p>
            <a:r>
              <a:rPr lang="en-US" dirty="0" smtClean="0"/>
              <a:t>Fall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Hydrogen bonding in water</a:t>
            </a:r>
            <a:endParaRPr lang="en-US" dirty="0"/>
          </a:p>
        </p:txBody>
      </p:sp>
      <p:sp>
        <p:nvSpPr>
          <p:cNvPr id="3" name="Content Placeholder 2"/>
          <p:cNvSpPr>
            <a:spLocks noGrp="1"/>
          </p:cNvSpPr>
          <p:nvPr>
            <p:ph idx="1"/>
          </p:nvPr>
        </p:nvSpPr>
        <p:spPr>
          <a:xfrm>
            <a:off x="0" y="1600200"/>
            <a:ext cx="3482634" cy="5257800"/>
          </a:xfrm>
        </p:spPr>
        <p:txBody>
          <a:bodyPr>
            <a:normAutofit fontScale="85000" lnSpcReduction="20000"/>
          </a:bodyPr>
          <a:lstStyle/>
          <a:p>
            <a:r>
              <a:rPr lang="en-US" b="1" dirty="0"/>
              <a:t>T-CA Fig 3.2. Hydrogen bonds are represented as dashes between molecules</a:t>
            </a:r>
            <a:r>
              <a:rPr lang="en-US" b="1" dirty="0" smtClean="0"/>
              <a:t>.</a:t>
            </a:r>
          </a:p>
          <a:p>
            <a:r>
              <a:rPr lang="en-US" dirty="0" smtClean="0"/>
              <a:t>Covalent bonds are </a:t>
            </a:r>
            <a:r>
              <a:rPr lang="en-US" dirty="0"/>
              <a:t>represented as solid lines within molecules. Partial charges are represented by </a:t>
            </a:r>
            <a:r>
              <a:rPr lang="en-US" dirty="0" err="1" smtClean="0"/>
              <a:t>δ</a:t>
            </a:r>
            <a:r>
              <a:rPr lang="en-US" dirty="0" smtClean="0"/>
              <a:t>.</a:t>
            </a:r>
            <a:endParaRPr lang="en-US" dirty="0"/>
          </a:p>
          <a:p>
            <a:r>
              <a:rPr lang="en-US" dirty="0" smtClean="0"/>
              <a:t>Each </a:t>
            </a:r>
            <a:r>
              <a:rPr lang="en-US" dirty="0"/>
              <a:t>water molecule can form up to three hydrogen bonds.</a:t>
            </a:r>
          </a:p>
        </p:txBody>
      </p:sp>
      <p:pic>
        <p:nvPicPr>
          <p:cNvPr id="4" name="Picture 3"/>
          <p:cNvPicPr>
            <a:picLocks noChangeAspect="1"/>
          </p:cNvPicPr>
          <p:nvPr/>
        </p:nvPicPr>
        <p:blipFill>
          <a:blip r:embed="rId2"/>
          <a:stretch>
            <a:fillRect/>
          </a:stretch>
        </p:blipFill>
        <p:spPr>
          <a:xfrm>
            <a:off x="3482634" y="2235115"/>
            <a:ext cx="5661366" cy="342512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Activity: Properties of Water – Part A</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None/>
            </a:pPr>
            <a:r>
              <a:rPr lang="en-US" b="1" dirty="0" smtClean="0">
                <a:solidFill>
                  <a:srgbClr val="FF0000"/>
                </a:solidFill>
              </a:rPr>
              <a:t>*</a:t>
            </a:r>
            <a:r>
              <a:rPr lang="en-US" b="1" u="sng" dirty="0" smtClean="0">
                <a:solidFill>
                  <a:srgbClr val="FF0000"/>
                </a:solidFill>
              </a:rPr>
              <a:t>START A NEW PAGE IN YOUR SNB!</a:t>
            </a:r>
          </a:p>
          <a:p>
            <a:pPr>
              <a:buNone/>
            </a:pPr>
            <a:r>
              <a:rPr lang="en-US" b="1" i="1" dirty="0" smtClean="0"/>
              <a:t>*</a:t>
            </a:r>
            <a:r>
              <a:rPr lang="en-US" b="1" dirty="0" smtClean="0"/>
              <a:t>WORK IN PAIRS!</a:t>
            </a:r>
            <a:endParaRPr lang="en-US" b="1" i="1" dirty="0" smtClean="0"/>
          </a:p>
          <a:p>
            <a:pPr>
              <a:buNone/>
            </a:pPr>
            <a:endParaRPr lang="en-US" b="1" i="1" dirty="0" smtClean="0"/>
          </a:p>
          <a:p>
            <a:pPr>
              <a:buNone/>
            </a:pPr>
            <a:r>
              <a:rPr lang="en-US" b="1" i="1" dirty="0" smtClean="0"/>
              <a:t>A</a:t>
            </a:r>
            <a:r>
              <a:rPr lang="en-US" b="1" i="1" dirty="0"/>
              <a:t>. How many drops of water can you fit on the surface of a penny without the </a:t>
            </a:r>
            <a:r>
              <a:rPr lang="en-US" b="1" i="1" dirty="0" smtClean="0"/>
              <a:t>water spilling </a:t>
            </a:r>
            <a:r>
              <a:rPr lang="en-US" b="1" i="1" dirty="0"/>
              <a:t>over</a:t>
            </a:r>
            <a:r>
              <a:rPr lang="en-US" b="1" i="1" dirty="0" smtClean="0"/>
              <a:t>?</a:t>
            </a:r>
            <a:endParaRPr lang="en-US" b="1" i="1" dirty="0"/>
          </a:p>
          <a:p>
            <a:pPr marL="514350" indent="-514350">
              <a:buFont typeface="+mj-lt"/>
              <a:buAutoNum type="arabicPeriod"/>
            </a:pPr>
            <a:r>
              <a:rPr lang="en-US" dirty="0" smtClean="0"/>
              <a:t>Predict </a:t>
            </a:r>
            <a:r>
              <a:rPr lang="en-US" dirty="0"/>
              <a:t>how many drops of water will fit on a penny. Record your </a:t>
            </a:r>
            <a:r>
              <a:rPr lang="en-US" dirty="0" smtClean="0"/>
              <a:t>prediction.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Activity: Properties of Water – Part A</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None/>
            </a:pPr>
            <a:r>
              <a:rPr lang="en-US" dirty="0" smtClean="0"/>
              <a:t>2.   Use the plastic pipette to drop water on the surface of a penny. Drop carefully and slowly to fit as many drops as possible on the penny. Count each drop until the water spills over the side of the penny and record your results.</a:t>
            </a:r>
          </a:p>
          <a:p>
            <a:pPr marL="514350" indent="-514350">
              <a:buNone/>
            </a:pPr>
            <a:r>
              <a:rPr lang="en-US" dirty="0" smtClean="0"/>
              <a:t>3.   Compare your results to those of your classmates. Record the range and calculate the average number of drops that fit on a penny.</a:t>
            </a:r>
          </a:p>
          <a:p>
            <a:pPr marL="514350" indent="-514350">
              <a:buNone/>
            </a:pPr>
            <a:r>
              <a:rPr lang="en-US" dirty="0" smtClean="0"/>
              <a:t>4.   </a:t>
            </a:r>
            <a:r>
              <a:rPr lang="en-US" dirty="0" smtClean="0"/>
              <a:t>Add more drops to the penny, without letting the water spill over. Carefully observe and draw the water on the penny.</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Activity: Properties of Water – Part A</a:t>
            </a:r>
            <a:endParaRPr lang="en-US" dirty="0"/>
          </a:p>
        </p:txBody>
      </p:sp>
      <p:sp>
        <p:nvSpPr>
          <p:cNvPr id="3" name="Content Placeholder 2"/>
          <p:cNvSpPr>
            <a:spLocks noGrp="1"/>
          </p:cNvSpPr>
          <p:nvPr>
            <p:ph idx="1"/>
          </p:nvPr>
        </p:nvSpPr>
        <p:spPr/>
        <p:txBody>
          <a:bodyPr/>
          <a:lstStyle/>
          <a:p>
            <a:pPr>
              <a:buNone/>
            </a:pPr>
            <a:r>
              <a:rPr lang="en-US" dirty="0" smtClean="0"/>
              <a:t>5. Invent and record a hypothesis for the behavior of water that you observed, using the language of cohesion and adhesion in relation to the water and the penny.</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Water – Part B</a:t>
            </a:r>
            <a:endParaRPr lang="en-US" dirty="0"/>
          </a:p>
        </p:txBody>
      </p:sp>
      <p:sp>
        <p:nvSpPr>
          <p:cNvPr id="3" name="Content Placeholder 2"/>
          <p:cNvSpPr>
            <a:spLocks noGrp="1"/>
          </p:cNvSpPr>
          <p:nvPr>
            <p:ph idx="1"/>
          </p:nvPr>
        </p:nvSpPr>
        <p:spPr>
          <a:xfrm>
            <a:off x="457200" y="1600200"/>
            <a:ext cx="8229600" cy="4860979"/>
          </a:xfrm>
        </p:spPr>
        <p:txBody>
          <a:bodyPr>
            <a:normAutofit/>
          </a:bodyPr>
          <a:lstStyle/>
          <a:p>
            <a:pPr>
              <a:buNone/>
            </a:pPr>
            <a:r>
              <a:rPr lang="en-US" b="1" i="1" dirty="0"/>
              <a:t>B. Can you prod the water on the penny without spilling it?</a:t>
            </a:r>
            <a:endParaRPr lang="en-US" b="1" i="1" dirty="0" smtClean="0"/>
          </a:p>
          <a:p>
            <a:pPr marL="514350" indent="-514350">
              <a:buAutoNum type="arabicPeriod"/>
            </a:pPr>
            <a:r>
              <a:rPr lang="en-US" dirty="0" smtClean="0"/>
              <a:t>Add </a:t>
            </a:r>
            <a:r>
              <a:rPr lang="en-US" dirty="0"/>
              <a:t>drops of water to the penny, until the water is almost ready to spill </a:t>
            </a:r>
            <a:r>
              <a:rPr lang="en-US" dirty="0" smtClean="0"/>
              <a:t>over.</a:t>
            </a:r>
          </a:p>
          <a:p>
            <a:pPr marL="514350" indent="-514350">
              <a:buAutoNum type="arabicPeriod"/>
            </a:pPr>
            <a:r>
              <a:rPr lang="en-US" dirty="0" smtClean="0"/>
              <a:t>Predict </a:t>
            </a:r>
            <a:r>
              <a:rPr lang="en-US" dirty="0"/>
              <a:t>what will happen when you insert a skewer or toothpick into the surface of </a:t>
            </a:r>
            <a:r>
              <a:rPr lang="en-US" dirty="0" smtClean="0"/>
              <a:t>the water </a:t>
            </a:r>
            <a:r>
              <a:rPr lang="en-US" dirty="0"/>
              <a:t>piled on the penny. Record your </a:t>
            </a:r>
            <a:r>
              <a:rPr lang="en-US" dirty="0" smtClean="0"/>
              <a:t>prediction.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Water – Part B</a:t>
            </a:r>
            <a:endParaRPr lang="en-US" dirty="0"/>
          </a:p>
        </p:txBody>
      </p:sp>
      <p:sp>
        <p:nvSpPr>
          <p:cNvPr id="3" name="Content Placeholder 2"/>
          <p:cNvSpPr>
            <a:spLocks noGrp="1"/>
          </p:cNvSpPr>
          <p:nvPr>
            <p:ph idx="1"/>
          </p:nvPr>
        </p:nvSpPr>
        <p:spPr/>
        <p:txBody>
          <a:bodyPr>
            <a:normAutofit/>
          </a:bodyPr>
          <a:lstStyle/>
          <a:p>
            <a:pPr>
              <a:buNone/>
            </a:pPr>
            <a:r>
              <a:rPr lang="en-US" dirty="0" smtClean="0"/>
              <a:t>3. Insert the skewer and carefully observe the surface of the water.</a:t>
            </a:r>
          </a:p>
          <a:p>
            <a:pPr>
              <a:buNone/>
            </a:pPr>
            <a:r>
              <a:rPr lang="en-US" dirty="0" smtClean="0"/>
              <a:t>4. Try </a:t>
            </a:r>
            <a:r>
              <a:rPr lang="en-US" dirty="0"/>
              <a:t>inserting the skewer in various ways. Observe the surface of the water. Pay </a:t>
            </a:r>
            <a:r>
              <a:rPr lang="en-US" dirty="0" smtClean="0"/>
              <a:t>special</a:t>
            </a:r>
            <a:r>
              <a:rPr lang="en-US" dirty="0"/>
              <a:t> </a:t>
            </a:r>
            <a:r>
              <a:rPr lang="en-US" dirty="0" smtClean="0"/>
              <a:t>attention </a:t>
            </a:r>
            <a:r>
              <a:rPr lang="en-US" dirty="0"/>
              <a:t>to the water surface where the skewer enters the </a:t>
            </a:r>
            <a:r>
              <a:rPr lang="en-US" dirty="0" smtClean="0"/>
              <a:t>water.</a:t>
            </a:r>
          </a:p>
          <a:p>
            <a:pPr>
              <a:buNone/>
            </a:pPr>
            <a:r>
              <a:rPr lang="en-US" dirty="0" smtClean="0"/>
              <a:t>5. Record </a:t>
            </a:r>
            <a:r>
              <a:rPr lang="en-US" dirty="0"/>
              <a:t>your observations and draw what you see.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Water – Part B</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pPr>
              <a:buNone/>
            </a:pPr>
            <a:r>
              <a:rPr lang="en-US" dirty="0" smtClean="0"/>
              <a:t>6. Repeat </a:t>
            </a:r>
            <a:r>
              <a:rPr lang="en-US" dirty="0"/>
              <a:t>procedures B1-B5 using a paper clip and the metal clip part of a binder clip. </a:t>
            </a:r>
            <a:r>
              <a:rPr lang="en-US" dirty="0" smtClean="0"/>
              <a:t>Try to </a:t>
            </a:r>
            <a:r>
              <a:rPr lang="en-US" dirty="0"/>
              <a:t>indent the pile of water as much as possible without spilling </a:t>
            </a:r>
            <a:r>
              <a:rPr lang="en-US" dirty="0" smtClean="0"/>
              <a:t>it.</a:t>
            </a:r>
          </a:p>
          <a:p>
            <a:pPr>
              <a:buNone/>
            </a:pPr>
            <a:r>
              <a:rPr lang="en-US" dirty="0" smtClean="0"/>
              <a:t>7. Record </a:t>
            </a:r>
            <a:r>
              <a:rPr lang="en-US" dirty="0"/>
              <a:t>your observations and draw what you see, paying careful attention to the </a:t>
            </a:r>
            <a:r>
              <a:rPr lang="en-US" dirty="0" smtClean="0"/>
              <a:t>surface of </a:t>
            </a:r>
            <a:r>
              <a:rPr lang="en-US" dirty="0"/>
              <a:t>the </a:t>
            </a:r>
            <a:r>
              <a:rPr lang="en-US" dirty="0" smtClean="0"/>
              <a:t>water.</a:t>
            </a:r>
          </a:p>
          <a:p>
            <a:pPr>
              <a:buNone/>
            </a:pPr>
            <a:r>
              <a:rPr lang="en-US" dirty="0" smtClean="0"/>
              <a:t>8. Invent </a:t>
            </a:r>
            <a:r>
              <a:rPr lang="en-US" dirty="0"/>
              <a:t>and record a hypothesis for the behavior of water that you observed using </a:t>
            </a:r>
            <a:r>
              <a:rPr lang="en-US" dirty="0" smtClean="0"/>
              <a:t>the language </a:t>
            </a:r>
            <a:r>
              <a:rPr lang="en-US" dirty="0"/>
              <a:t>of cohesion and adhesion in relation to the skewer, the paperclip, the </a:t>
            </a:r>
            <a:r>
              <a:rPr lang="en-US" dirty="0" smtClean="0"/>
              <a:t>binder clip</a:t>
            </a:r>
            <a:r>
              <a:rPr lang="en-US" dirty="0"/>
              <a:t>, and the water.</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More on Hydrogen Bonds</a:t>
            </a:r>
            <a:endParaRPr lang="en-US" dirty="0"/>
          </a:p>
        </p:txBody>
      </p:sp>
      <p:sp>
        <p:nvSpPr>
          <p:cNvPr id="5" name="Content Placeholder 4"/>
          <p:cNvSpPr>
            <a:spLocks noGrp="1"/>
          </p:cNvSpPr>
          <p:nvPr>
            <p:ph idx="1"/>
          </p:nvPr>
        </p:nvSpPr>
        <p:spPr/>
        <p:txBody>
          <a:bodyPr>
            <a:normAutofit/>
          </a:bodyPr>
          <a:lstStyle/>
          <a:p>
            <a:r>
              <a:rPr lang="en-US" sz="3600" dirty="0" smtClean="0"/>
              <a:t>Hydrogen </a:t>
            </a:r>
            <a:r>
              <a:rPr lang="en-US" sz="3600" dirty="0"/>
              <a:t>bonds form when hydrogen atoms covalently bonded to nitrogen (N), oxygen (O), </a:t>
            </a:r>
            <a:r>
              <a:rPr lang="en-US" sz="3600" dirty="0" smtClean="0"/>
              <a:t>or fluorine </a:t>
            </a:r>
            <a:r>
              <a:rPr lang="en-US" sz="3600" dirty="0"/>
              <a:t>(F) in the form of covalent compounds such </a:t>
            </a:r>
            <a:r>
              <a:rPr lang="en-US" sz="3600" dirty="0" smtClean="0"/>
              <a:t>as:</a:t>
            </a:r>
          </a:p>
          <a:p>
            <a:pPr lvl="1"/>
            <a:r>
              <a:rPr lang="en-US" sz="3600" dirty="0" smtClean="0"/>
              <a:t>ammonia </a:t>
            </a:r>
            <a:r>
              <a:rPr lang="en-US" sz="3600" dirty="0"/>
              <a:t>(NH3</a:t>
            </a:r>
            <a:r>
              <a:rPr lang="en-US" sz="3600" dirty="0" smtClean="0"/>
              <a:t>)</a:t>
            </a:r>
            <a:endParaRPr lang="en-US" sz="3600" dirty="0"/>
          </a:p>
          <a:p>
            <a:pPr lvl="1"/>
            <a:r>
              <a:rPr lang="en-US" sz="3600" dirty="0" smtClean="0"/>
              <a:t>water </a:t>
            </a:r>
            <a:r>
              <a:rPr lang="en-US" sz="3600" dirty="0"/>
              <a:t>(H2O</a:t>
            </a:r>
            <a:r>
              <a:rPr lang="en-US" sz="3600" dirty="0" smtClean="0"/>
              <a:t>)</a:t>
            </a:r>
            <a:endParaRPr lang="en-US" sz="3600" dirty="0"/>
          </a:p>
          <a:p>
            <a:pPr lvl="1"/>
            <a:r>
              <a:rPr lang="en-US" sz="3600" dirty="0" smtClean="0"/>
              <a:t>hydrogen fluoride </a:t>
            </a:r>
            <a:r>
              <a:rPr lang="en-US" sz="3600" dirty="0"/>
              <a:t>gas (HF</a:t>
            </a:r>
            <a:r>
              <a:rPr lang="en-US" sz="3600" dirty="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Hydrogen bonds in molecules</a:t>
            </a:r>
            <a:endParaRPr lang="en-US" dirty="0"/>
          </a:p>
        </p:txBody>
      </p:sp>
      <p:sp>
        <p:nvSpPr>
          <p:cNvPr id="3" name="Content Placeholder 2"/>
          <p:cNvSpPr>
            <a:spLocks noGrp="1"/>
          </p:cNvSpPr>
          <p:nvPr>
            <p:ph idx="1"/>
          </p:nvPr>
        </p:nvSpPr>
        <p:spPr>
          <a:xfrm>
            <a:off x="0" y="1600200"/>
            <a:ext cx="9144000" cy="5257800"/>
          </a:xfrm>
        </p:spPr>
        <p:txBody>
          <a:bodyPr>
            <a:normAutofit/>
          </a:bodyPr>
          <a:lstStyle/>
          <a:p>
            <a:r>
              <a:rPr lang="en-US" dirty="0" smtClean="0"/>
              <a:t>In these molecules, the hydrogen atoms do not pull as strongly on the shared electrons as the N, O, or F atoms.</a:t>
            </a:r>
          </a:p>
          <a:p>
            <a:r>
              <a:rPr lang="en-US" dirty="0" smtClean="0"/>
              <a:t>Therefore, the molecules are </a:t>
            </a:r>
            <a:r>
              <a:rPr lang="en-US" u="sng" dirty="0" smtClean="0"/>
              <a:t>polar</a:t>
            </a:r>
          </a:p>
          <a:p>
            <a:pPr lvl="1"/>
            <a:r>
              <a:rPr lang="en-US" sz="3200" dirty="0" smtClean="0"/>
              <a:t>the hydrogen atoms become positively charged</a:t>
            </a:r>
          </a:p>
          <a:p>
            <a:pPr lvl="1"/>
            <a:r>
              <a:rPr lang="en-US" sz="3200" dirty="0"/>
              <a:t>c</a:t>
            </a:r>
            <a:r>
              <a:rPr lang="en-US" sz="3200" dirty="0" smtClean="0"/>
              <a:t>an </a:t>
            </a:r>
            <a:r>
              <a:rPr lang="en-US" sz="3200" dirty="0" smtClean="0"/>
              <a:t>form hydrogen bonds to negative ions or negatively charged parts of other molecules (such as the N, O, and F atoms that become negatively charged in these compounds)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Cohesion</a:t>
            </a:r>
            <a:endParaRPr lang="en-US" dirty="0"/>
          </a:p>
        </p:txBody>
      </p:sp>
      <p:sp>
        <p:nvSpPr>
          <p:cNvPr id="3" name="Content Placeholder 2"/>
          <p:cNvSpPr>
            <a:spLocks noGrp="1"/>
          </p:cNvSpPr>
          <p:nvPr>
            <p:ph idx="1"/>
          </p:nvPr>
        </p:nvSpPr>
        <p:spPr>
          <a:xfrm>
            <a:off x="457200" y="1143000"/>
            <a:ext cx="8686800" cy="4982633"/>
          </a:xfrm>
        </p:spPr>
        <p:txBody>
          <a:bodyPr>
            <a:noAutofit/>
          </a:bodyPr>
          <a:lstStyle/>
          <a:p>
            <a:r>
              <a:rPr lang="en-US" dirty="0" smtClean="0"/>
              <a:t>Molecules </a:t>
            </a:r>
            <a:r>
              <a:rPr lang="en-US" dirty="0"/>
              <a:t>of pure substances are attracted to </a:t>
            </a:r>
            <a:r>
              <a:rPr lang="en-US" dirty="0" smtClean="0"/>
              <a:t>themselves</a:t>
            </a:r>
          </a:p>
          <a:p>
            <a:r>
              <a:rPr lang="en-US" dirty="0" smtClean="0"/>
              <a:t>This </a:t>
            </a:r>
            <a:r>
              <a:rPr lang="en-US" dirty="0"/>
              <a:t>sticking together of like substances </a:t>
            </a:r>
            <a:r>
              <a:rPr lang="en-US" dirty="0" smtClean="0"/>
              <a:t>is called cohesion</a:t>
            </a:r>
          </a:p>
          <a:p>
            <a:r>
              <a:rPr lang="en-US" dirty="0" smtClean="0"/>
              <a:t>Depending </a:t>
            </a:r>
            <a:r>
              <a:rPr lang="en-US" dirty="0"/>
              <a:t>on how attracted molecules of the same substance are to one another</a:t>
            </a:r>
            <a:r>
              <a:rPr lang="en-US" dirty="0" smtClean="0"/>
              <a:t>, the </a:t>
            </a:r>
            <a:r>
              <a:rPr lang="en-US" dirty="0"/>
              <a:t>substance will be more or less </a:t>
            </a:r>
            <a:r>
              <a:rPr lang="en-US" dirty="0" smtClean="0"/>
              <a:t>cohesive</a:t>
            </a:r>
          </a:p>
          <a:p>
            <a:r>
              <a:rPr lang="en-US" dirty="0" smtClean="0"/>
              <a:t>Hydrogen </a:t>
            </a:r>
            <a:r>
              <a:rPr lang="en-US" dirty="0"/>
              <a:t>bonds cause water to be </a:t>
            </a:r>
            <a:r>
              <a:rPr lang="en-US" dirty="0" smtClean="0"/>
              <a:t>exceptionally attracted </a:t>
            </a:r>
            <a:r>
              <a:rPr lang="en-US" dirty="0"/>
              <a:t>to each </a:t>
            </a:r>
            <a:r>
              <a:rPr lang="en-US" dirty="0" smtClean="0"/>
              <a:t>other</a:t>
            </a:r>
          </a:p>
          <a:p>
            <a:r>
              <a:rPr lang="en-US" dirty="0" smtClean="0"/>
              <a:t>Therefore</a:t>
            </a:r>
            <a:r>
              <a:rPr lang="en-US" dirty="0"/>
              <a:t>, water is very </a:t>
            </a:r>
            <a:r>
              <a:rPr lang="en-US" dirty="0" smtClean="0"/>
              <a:t>cohesive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a:bodyPr>
          <a:lstStyle/>
          <a:p>
            <a:pPr>
              <a:buNone/>
            </a:pPr>
            <a:r>
              <a:rPr lang="en-US" i="1" dirty="0" smtClean="0"/>
              <a:t>Students </a:t>
            </a:r>
            <a:r>
              <a:rPr lang="en-US" i="1" dirty="0"/>
              <a:t>will…</a:t>
            </a:r>
            <a:endParaRPr lang="en-US" i="1" dirty="0" smtClean="0"/>
          </a:p>
          <a:p>
            <a:pPr marL="514350" indent="-514350">
              <a:buFont typeface="+mj-lt"/>
              <a:buAutoNum type="arabicPeriod"/>
            </a:pPr>
            <a:r>
              <a:rPr lang="en-US" dirty="0" smtClean="0"/>
              <a:t>Observe </a:t>
            </a:r>
            <a:r>
              <a:rPr lang="en-US" dirty="0"/>
              <a:t>and describe phenomena related to adhesion and cohesion of </a:t>
            </a:r>
            <a:r>
              <a:rPr lang="en-US" dirty="0" smtClean="0"/>
              <a:t>water</a:t>
            </a:r>
            <a:endParaRPr lang="en-US" dirty="0"/>
          </a:p>
          <a:p>
            <a:pPr marL="514350" indent="-514350">
              <a:buFont typeface="+mj-lt"/>
              <a:buAutoNum type="arabicPeriod"/>
            </a:pPr>
            <a:r>
              <a:rPr lang="en-US" dirty="0" smtClean="0"/>
              <a:t>Interpret </a:t>
            </a:r>
            <a:r>
              <a:rPr lang="en-US" dirty="0"/>
              <a:t>evidence of adhesion and cohesion to infer how the water </a:t>
            </a:r>
            <a:r>
              <a:rPr lang="en-US" dirty="0" smtClean="0"/>
              <a:t>molecule behaves</a:t>
            </a:r>
          </a:p>
          <a:p>
            <a:pPr marL="514350" indent="-514350">
              <a:buFont typeface="+mj-lt"/>
              <a:buAutoNum type="arabicPeriod"/>
            </a:pPr>
            <a:r>
              <a:rPr lang="en-US" dirty="0" smtClean="0"/>
              <a:t>Make </a:t>
            </a:r>
            <a:r>
              <a:rPr lang="en-US" dirty="0"/>
              <a:t>connections to other applications of adhesion and </a:t>
            </a:r>
            <a:r>
              <a:rPr lang="en-US" dirty="0" smtClean="0"/>
              <a:t>cohesion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water’s cohesiveness</a:t>
            </a:r>
            <a:endParaRPr lang="en-US" dirty="0"/>
          </a:p>
        </p:txBody>
      </p:sp>
      <p:sp>
        <p:nvSpPr>
          <p:cNvPr id="3" name="Content Placeholder 2"/>
          <p:cNvSpPr>
            <a:spLocks noGrp="1"/>
          </p:cNvSpPr>
          <p:nvPr>
            <p:ph idx="1"/>
          </p:nvPr>
        </p:nvSpPr>
        <p:spPr/>
        <p:txBody>
          <a:bodyPr>
            <a:normAutofit/>
          </a:bodyPr>
          <a:lstStyle/>
          <a:p>
            <a:r>
              <a:rPr lang="en-US" dirty="0"/>
              <a:t>We see evidence</a:t>
            </a:r>
            <a:r>
              <a:rPr lang="en-US" dirty="0" smtClean="0"/>
              <a:t> every </a:t>
            </a:r>
            <a:r>
              <a:rPr lang="en-US" dirty="0"/>
              <a:t>day – in water drops and in streams of </a:t>
            </a:r>
            <a:r>
              <a:rPr lang="en-US" dirty="0" smtClean="0"/>
              <a:t>water</a:t>
            </a:r>
          </a:p>
          <a:p>
            <a:r>
              <a:rPr lang="en-US" dirty="0" smtClean="0"/>
              <a:t>Our experience </a:t>
            </a:r>
            <a:r>
              <a:rPr lang="en-US" dirty="0"/>
              <a:t>with water, however usually involves water touching something else or being acted </a:t>
            </a:r>
            <a:r>
              <a:rPr lang="en-US" dirty="0" smtClean="0"/>
              <a:t>upon by </a:t>
            </a:r>
            <a:r>
              <a:rPr lang="en-US" dirty="0"/>
              <a:t>gravity. To really get a sense of water’s cohesiveness, scientists looked at the behavior of water </a:t>
            </a:r>
            <a:r>
              <a:rPr lang="en-US" dirty="0" smtClean="0"/>
              <a:t>in space </a:t>
            </a:r>
            <a:r>
              <a:rPr lang="en-US" dirty="0"/>
              <a:t>(see Fig. 3-8)</a:t>
            </a:r>
            <a:r>
              <a:rPr lang="en-US" dirty="0" smtClean="0"/>
              <a:t>.</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 3-8 Water drops in space</a:t>
            </a:r>
            <a:endParaRPr lang="en-US" dirty="0"/>
          </a:p>
        </p:txBody>
      </p:sp>
      <p:sp>
        <p:nvSpPr>
          <p:cNvPr id="3" name="Content Placeholder 2"/>
          <p:cNvSpPr>
            <a:spLocks noGrp="1"/>
          </p:cNvSpPr>
          <p:nvPr>
            <p:ph idx="1"/>
          </p:nvPr>
        </p:nvSpPr>
        <p:spPr>
          <a:xfrm>
            <a:off x="0" y="1600200"/>
            <a:ext cx="8686800" cy="2357967"/>
          </a:xfrm>
        </p:spPr>
        <p:txBody>
          <a:bodyPr>
            <a:normAutofit lnSpcReduction="10000"/>
          </a:bodyPr>
          <a:lstStyle/>
          <a:p>
            <a:r>
              <a:rPr lang="en-US" dirty="0" smtClean="0"/>
              <a:t>In space, water is able to form perfectly round spheres because the attraction of water to itself pulls the water into the shape with the least amount of surface area compared to the volume – a sphere.</a:t>
            </a:r>
          </a:p>
        </p:txBody>
      </p:sp>
      <p:pic>
        <p:nvPicPr>
          <p:cNvPr id="4" name="Picture 3"/>
          <p:cNvPicPr>
            <a:picLocks noChangeAspect="1"/>
          </p:cNvPicPr>
          <p:nvPr/>
        </p:nvPicPr>
        <p:blipFill>
          <a:blip r:embed="rId2"/>
          <a:stretch>
            <a:fillRect/>
          </a:stretch>
        </p:blipFill>
        <p:spPr>
          <a:xfrm>
            <a:off x="4656666" y="3462867"/>
            <a:ext cx="4030133" cy="3026135"/>
          </a:xfrm>
          <a:prstGeom prst="rect">
            <a:avLst/>
          </a:prstGeom>
        </p:spPr>
      </p:pic>
      <p:sp>
        <p:nvSpPr>
          <p:cNvPr id="5" name="TextBox 4"/>
          <p:cNvSpPr txBox="1"/>
          <p:nvPr/>
        </p:nvSpPr>
        <p:spPr>
          <a:xfrm>
            <a:off x="457200" y="3958167"/>
            <a:ext cx="3797300" cy="2523768"/>
          </a:xfrm>
          <a:prstGeom prst="rect">
            <a:avLst/>
          </a:prstGeom>
          <a:noFill/>
        </p:spPr>
        <p:txBody>
          <a:bodyPr wrap="square" rtlCol="0">
            <a:spAutoFit/>
          </a:bodyPr>
          <a:lstStyle/>
          <a:p>
            <a:r>
              <a:rPr lang="en-US" sz="2800" dirty="0" smtClean="0"/>
              <a:t>Fig. 3-8: (</a:t>
            </a:r>
            <a:r>
              <a:rPr lang="en-US" sz="2800" dirty="0" err="1" smtClean="0"/>
              <a:t>b</a:t>
            </a:r>
            <a:r>
              <a:rPr lang="en-US" sz="2800" dirty="0" smtClean="0"/>
              <a:t>) A large water sphere made on a 5 cm diameter wire loop by U.S. astronaut Dr. Pettit.</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Adhesion</a:t>
            </a:r>
            <a:endParaRPr lang="en-US" dirty="0"/>
          </a:p>
        </p:txBody>
      </p:sp>
      <p:sp>
        <p:nvSpPr>
          <p:cNvPr id="3" name="Content Placeholder 2"/>
          <p:cNvSpPr>
            <a:spLocks noGrp="1"/>
          </p:cNvSpPr>
          <p:nvPr>
            <p:ph idx="1"/>
          </p:nvPr>
        </p:nvSpPr>
        <p:spPr/>
        <p:txBody>
          <a:bodyPr>
            <a:normAutofit/>
          </a:bodyPr>
          <a:lstStyle/>
          <a:p>
            <a:r>
              <a:rPr lang="en-US" dirty="0" smtClean="0"/>
              <a:t>involves </a:t>
            </a:r>
            <a:r>
              <a:rPr lang="en-US" dirty="0"/>
              <a:t>unlike (i.e. different) substances sticking together.</a:t>
            </a:r>
          </a:p>
          <a:p>
            <a:r>
              <a:rPr lang="en-US" dirty="0"/>
              <a:t>Water is very adhesive; it sticks well to a variety of different </a:t>
            </a:r>
            <a:r>
              <a:rPr lang="en-US" dirty="0" smtClean="0"/>
              <a:t>substances.</a:t>
            </a:r>
          </a:p>
          <a:p>
            <a:r>
              <a:rPr lang="en-US" dirty="0" smtClean="0"/>
              <a:t>Water </a:t>
            </a:r>
            <a:r>
              <a:rPr lang="en-US" dirty="0"/>
              <a:t>sticks to other </a:t>
            </a:r>
            <a:r>
              <a:rPr lang="en-US" dirty="0" smtClean="0"/>
              <a:t>things for </a:t>
            </a:r>
            <a:r>
              <a:rPr lang="en-US" dirty="0"/>
              <a:t>the same reason it sticks to itself – because it is polar so </a:t>
            </a:r>
            <a:r>
              <a:rPr lang="en-US" u="sng" dirty="0"/>
              <a:t>it is attracted to substances that </a:t>
            </a:r>
            <a:r>
              <a:rPr lang="en-US" u="sng" dirty="0" smtClean="0"/>
              <a:t>have charges</a:t>
            </a:r>
            <a:r>
              <a:rPr lang="en-US" dirty="0"/>
              <a:t>.</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Adhesion of Water</a:t>
            </a:r>
            <a:endParaRPr lang="en-US" dirty="0"/>
          </a:p>
        </p:txBody>
      </p:sp>
      <p:sp>
        <p:nvSpPr>
          <p:cNvPr id="3" name="Content Placeholder 2"/>
          <p:cNvSpPr>
            <a:spLocks noGrp="1"/>
          </p:cNvSpPr>
          <p:nvPr>
            <p:ph idx="1"/>
          </p:nvPr>
        </p:nvSpPr>
        <p:spPr>
          <a:xfrm>
            <a:off x="457199" y="1600200"/>
            <a:ext cx="8686801" cy="5257800"/>
          </a:xfrm>
        </p:spPr>
        <p:txBody>
          <a:bodyPr>
            <a:normAutofit lnSpcReduction="10000"/>
          </a:bodyPr>
          <a:lstStyle/>
          <a:p>
            <a:r>
              <a:rPr lang="en-US" dirty="0"/>
              <a:t>Water adheres to many things— it sticks to plants, it sticks to dishes, and it sticks to your </a:t>
            </a:r>
            <a:r>
              <a:rPr lang="en-US" dirty="0" smtClean="0"/>
              <a:t>eyebrows when </a:t>
            </a:r>
            <a:r>
              <a:rPr lang="en-US" dirty="0"/>
              <a:t>you </a:t>
            </a:r>
            <a:r>
              <a:rPr lang="en-US" dirty="0" smtClean="0"/>
              <a:t>sweat.</a:t>
            </a:r>
          </a:p>
          <a:p>
            <a:r>
              <a:rPr lang="en-US" dirty="0" smtClean="0"/>
              <a:t>In </a:t>
            </a:r>
            <a:r>
              <a:rPr lang="en-US" dirty="0"/>
              <a:t>each of these cases water adheres to or wets something because of adhesion.</a:t>
            </a:r>
          </a:p>
          <a:p>
            <a:r>
              <a:rPr lang="en-US" dirty="0"/>
              <a:t>This is why your hair stays wet after you </a:t>
            </a:r>
            <a:r>
              <a:rPr lang="en-US" dirty="0" smtClean="0"/>
              <a:t>shower.</a:t>
            </a:r>
          </a:p>
          <a:p>
            <a:r>
              <a:rPr lang="en-US" dirty="0" smtClean="0"/>
              <a:t>Molecules </a:t>
            </a:r>
            <a:r>
              <a:rPr lang="en-US" dirty="0"/>
              <a:t>of water are actually sticking to your hair</a:t>
            </a:r>
            <a:endParaRPr lang="en-US" dirty="0" smtClean="0"/>
          </a:p>
          <a:p>
            <a:r>
              <a:rPr lang="en-US" dirty="0" smtClean="0"/>
              <a:t>Adhesion </a:t>
            </a:r>
            <a:r>
              <a:rPr lang="en-US" dirty="0"/>
              <a:t>also explains why soil is able to hold water (and form mud).</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 3-9 Child with wet hair</a:t>
            </a:r>
            <a:endParaRPr lang="en-US" dirty="0"/>
          </a:p>
        </p:txBody>
      </p:sp>
      <p:sp>
        <p:nvSpPr>
          <p:cNvPr id="3" name="Content Placeholder 2"/>
          <p:cNvSpPr>
            <a:spLocks noGrp="1"/>
          </p:cNvSpPr>
          <p:nvPr>
            <p:ph idx="1"/>
          </p:nvPr>
        </p:nvSpPr>
        <p:spPr>
          <a:xfrm>
            <a:off x="457200" y="1600200"/>
            <a:ext cx="1976967" cy="4525963"/>
          </a:xfrm>
        </p:spPr>
        <p:txBody>
          <a:bodyPr>
            <a:normAutofit fontScale="92500" lnSpcReduction="20000"/>
          </a:bodyPr>
          <a:lstStyle/>
          <a:p>
            <a:r>
              <a:rPr lang="en-US" dirty="0" smtClean="0"/>
              <a:t>http://www.flickr.com/photos/moriza/2878111422/ Photo courtesy of Mo </a:t>
            </a:r>
            <a:r>
              <a:rPr lang="en-US" dirty="0" err="1" smtClean="0"/>
              <a:t>Riza</a:t>
            </a:r>
            <a:endParaRPr lang="en-US" dirty="0"/>
          </a:p>
        </p:txBody>
      </p:sp>
      <p:pic>
        <p:nvPicPr>
          <p:cNvPr id="4" name="Picture 3"/>
          <p:cNvPicPr>
            <a:picLocks noChangeAspect="1"/>
          </p:cNvPicPr>
          <p:nvPr/>
        </p:nvPicPr>
        <p:blipFill>
          <a:blip r:embed="rId2"/>
          <a:stretch>
            <a:fillRect/>
          </a:stretch>
        </p:blipFill>
        <p:spPr>
          <a:xfrm>
            <a:off x="2857500" y="1600200"/>
            <a:ext cx="5363837" cy="46863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Surface Tension</a:t>
            </a:r>
            <a:endParaRPr lang="en-US" dirty="0"/>
          </a:p>
        </p:txBody>
      </p:sp>
      <p:sp>
        <p:nvSpPr>
          <p:cNvPr id="3" name="Content Placeholder 2"/>
          <p:cNvSpPr>
            <a:spLocks noGrp="1"/>
          </p:cNvSpPr>
          <p:nvPr>
            <p:ph idx="1"/>
          </p:nvPr>
        </p:nvSpPr>
        <p:spPr/>
        <p:txBody>
          <a:bodyPr/>
          <a:lstStyle/>
          <a:p>
            <a:r>
              <a:rPr lang="en-US" dirty="0" smtClean="0"/>
              <a:t>The </a:t>
            </a:r>
            <a:r>
              <a:rPr lang="en-US" dirty="0"/>
              <a:t>cohesion of water creates surface tension where air and water </a:t>
            </a:r>
            <a:r>
              <a:rPr lang="en-US" dirty="0" smtClean="0"/>
              <a:t>meet.</a:t>
            </a:r>
          </a:p>
          <a:p>
            <a:r>
              <a:rPr lang="en-US" dirty="0" smtClean="0"/>
              <a:t>We </a:t>
            </a:r>
            <a:r>
              <a:rPr lang="en-US" dirty="0"/>
              <a:t>observed this in </a:t>
            </a:r>
            <a:r>
              <a:rPr lang="en-US" dirty="0" smtClean="0"/>
              <a:t>Activity 2</a:t>
            </a:r>
          </a:p>
          <a:p>
            <a:pPr lvl="1"/>
            <a:r>
              <a:rPr lang="en-US" dirty="0" smtClean="0"/>
              <a:t>looked </a:t>
            </a:r>
            <a:r>
              <a:rPr lang="en-US" dirty="0"/>
              <a:t>at the ability of water to pile on top of a penny without spilling over (see Fig. 3-11).</a:t>
            </a:r>
          </a:p>
        </p:txBody>
      </p:sp>
      <p:pic>
        <p:nvPicPr>
          <p:cNvPr id="4" name="Picture 3"/>
          <p:cNvPicPr>
            <a:picLocks noChangeAspect="1"/>
          </p:cNvPicPr>
          <p:nvPr/>
        </p:nvPicPr>
        <p:blipFill>
          <a:blip r:embed="rId2"/>
          <a:stretch>
            <a:fillRect/>
          </a:stretch>
        </p:blipFill>
        <p:spPr>
          <a:xfrm>
            <a:off x="952500" y="1016000"/>
            <a:ext cx="7239000" cy="4826000"/>
          </a:xfrm>
          <a:prstGeom prst="rect">
            <a:avLst/>
          </a:prstGeom>
        </p:spPr>
      </p:pic>
      <p:pic>
        <p:nvPicPr>
          <p:cNvPr id="5" name="Picture 4"/>
          <p:cNvPicPr>
            <a:picLocks noChangeAspect="1"/>
          </p:cNvPicPr>
          <p:nvPr/>
        </p:nvPicPr>
        <p:blipFill>
          <a:blip r:embed="rId2"/>
          <a:stretch>
            <a:fillRect/>
          </a:stretch>
        </p:blipFill>
        <p:spPr>
          <a:xfrm>
            <a:off x="1104900" y="1168400"/>
            <a:ext cx="7239000" cy="48260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OLPs</a:t>
            </a:r>
            <a:r>
              <a:rPr lang="en-US" dirty="0" smtClean="0"/>
              <a:t> Addressed</a:t>
            </a:r>
            <a:endParaRPr lang="en-US" dirty="0"/>
          </a:p>
        </p:txBody>
      </p:sp>
      <p:sp>
        <p:nvSpPr>
          <p:cNvPr id="3" name="Content Placeholder 2"/>
          <p:cNvSpPr>
            <a:spLocks noGrp="1"/>
          </p:cNvSpPr>
          <p:nvPr>
            <p:ph idx="1"/>
          </p:nvPr>
        </p:nvSpPr>
        <p:spPr>
          <a:xfrm>
            <a:off x="457200" y="1600200"/>
            <a:ext cx="8229600" cy="4879653"/>
          </a:xfrm>
        </p:spPr>
        <p:txBody>
          <a:bodyPr>
            <a:normAutofit/>
          </a:bodyPr>
          <a:lstStyle/>
          <a:p>
            <a:pPr>
              <a:buNone/>
            </a:pPr>
            <a:r>
              <a:rPr lang="en-US" dirty="0" smtClean="0"/>
              <a:t>Principle 1: </a:t>
            </a:r>
            <a:r>
              <a:rPr lang="en-US" i="1" dirty="0" smtClean="0"/>
              <a:t>The earth has one big ocean with many features</a:t>
            </a:r>
          </a:p>
          <a:p>
            <a:r>
              <a:rPr lang="en-US" dirty="0" smtClean="0"/>
              <a:t>Most of Earth’s water (97%) is in the ocean. Seawater has unique properties:</a:t>
            </a:r>
          </a:p>
          <a:p>
            <a:pPr lvl="1"/>
            <a:r>
              <a:rPr lang="en-US" dirty="0" smtClean="0"/>
              <a:t>it is saline</a:t>
            </a:r>
          </a:p>
          <a:p>
            <a:pPr lvl="1"/>
            <a:r>
              <a:rPr lang="en-US" dirty="0" smtClean="0"/>
              <a:t>its freezing point is slightly lower than fresh water</a:t>
            </a:r>
          </a:p>
          <a:p>
            <a:pPr lvl="1"/>
            <a:r>
              <a:rPr lang="en-US" dirty="0" smtClean="0"/>
              <a:t>its density is slightly higher</a:t>
            </a:r>
          </a:p>
          <a:p>
            <a:pPr lvl="1"/>
            <a:r>
              <a:rPr lang="en-US" dirty="0" smtClean="0"/>
              <a:t>its electrical conductivity is much higher</a:t>
            </a:r>
          </a:p>
          <a:p>
            <a:pPr lvl="1"/>
            <a:r>
              <a:rPr lang="en-US" dirty="0" smtClean="0"/>
              <a:t>it is slightly basic</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OLP #1 (cont.)</a:t>
            </a:r>
            <a:endParaRPr lang="en-US" dirty="0"/>
          </a:p>
        </p:txBody>
      </p:sp>
      <p:sp>
        <p:nvSpPr>
          <p:cNvPr id="3" name="Content Placeholder 2"/>
          <p:cNvSpPr>
            <a:spLocks noGrp="1"/>
          </p:cNvSpPr>
          <p:nvPr>
            <p:ph idx="1"/>
          </p:nvPr>
        </p:nvSpPr>
        <p:spPr/>
        <p:txBody>
          <a:bodyPr/>
          <a:lstStyle/>
          <a:p>
            <a:r>
              <a:rPr lang="en-US" dirty="0" smtClean="0"/>
              <a:t>The salt in seawater comes from eroding land, volcanic emissions, reactions at the seafloor, and atmospheric deposition. (OLP 1e)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Adhesion and Cohesion</a:t>
            </a:r>
            <a:endParaRPr lang="en-US" dirty="0"/>
          </a:p>
        </p:txBody>
      </p:sp>
      <p:sp>
        <p:nvSpPr>
          <p:cNvPr id="3" name="Content Placeholder 2"/>
          <p:cNvSpPr>
            <a:spLocks noGrp="1"/>
          </p:cNvSpPr>
          <p:nvPr>
            <p:ph idx="1"/>
          </p:nvPr>
        </p:nvSpPr>
        <p:spPr>
          <a:xfrm>
            <a:off x="457200" y="1600200"/>
            <a:ext cx="8229600" cy="4973023"/>
          </a:xfrm>
        </p:spPr>
        <p:txBody>
          <a:bodyPr>
            <a:normAutofit fontScale="92500" lnSpcReduction="20000"/>
          </a:bodyPr>
          <a:lstStyle/>
          <a:p>
            <a:r>
              <a:rPr lang="en-US" u="sng" dirty="0">
                <a:solidFill>
                  <a:srgbClr val="FF0000"/>
                </a:solidFill>
              </a:rPr>
              <a:t>Adhesion</a:t>
            </a:r>
            <a:r>
              <a:rPr lang="en-US" dirty="0">
                <a:solidFill>
                  <a:srgbClr val="FF0000"/>
                </a:solidFill>
              </a:rPr>
              <a:t> </a:t>
            </a:r>
            <a:r>
              <a:rPr lang="en-US" dirty="0"/>
              <a:t>and </a:t>
            </a:r>
            <a:r>
              <a:rPr lang="en-US" u="sng" dirty="0">
                <a:solidFill>
                  <a:srgbClr val="FF0000"/>
                </a:solidFill>
              </a:rPr>
              <a:t>cohesion</a:t>
            </a:r>
            <a:r>
              <a:rPr lang="en-US" dirty="0">
                <a:solidFill>
                  <a:srgbClr val="FF0000"/>
                </a:solidFill>
              </a:rPr>
              <a:t> </a:t>
            </a:r>
            <a:r>
              <a:rPr lang="en-US" dirty="0"/>
              <a:t>are two properties of water molecules that make water </a:t>
            </a:r>
            <a:r>
              <a:rPr lang="en-US" dirty="0" smtClean="0"/>
              <a:t>particularly unique.</a:t>
            </a:r>
          </a:p>
          <a:p>
            <a:r>
              <a:rPr lang="en-US" dirty="0" smtClean="0"/>
              <a:t>These </a:t>
            </a:r>
            <a:r>
              <a:rPr lang="en-US" dirty="0"/>
              <a:t>properties have many implications for life on </a:t>
            </a:r>
            <a:r>
              <a:rPr lang="en-US" dirty="0" smtClean="0"/>
              <a:t>earth.</a:t>
            </a:r>
          </a:p>
          <a:p>
            <a:r>
              <a:rPr lang="en-US" dirty="0" smtClean="0"/>
              <a:t>For </a:t>
            </a:r>
            <a:r>
              <a:rPr lang="en-US" dirty="0"/>
              <a:t>any pure substance,</a:t>
            </a:r>
            <a:endParaRPr lang="en-US" dirty="0" smtClean="0"/>
          </a:p>
          <a:p>
            <a:pPr lvl="1"/>
            <a:r>
              <a:rPr lang="en-US" sz="3243" u="sng" dirty="0" smtClean="0">
                <a:solidFill>
                  <a:srgbClr val="FF0000"/>
                </a:solidFill>
              </a:rPr>
              <a:t>cohesion</a:t>
            </a:r>
            <a:r>
              <a:rPr lang="en-US" sz="3243" dirty="0" smtClean="0"/>
              <a:t> is </a:t>
            </a:r>
            <a:r>
              <a:rPr lang="en-US" sz="3243" dirty="0"/>
              <a:t>the tendency of molecules of that substance </a:t>
            </a:r>
            <a:r>
              <a:rPr lang="en-US" sz="3243" u="sng" dirty="0"/>
              <a:t>to be attracted to each </a:t>
            </a:r>
            <a:r>
              <a:rPr lang="en-US" sz="3243" u="sng" dirty="0" smtClean="0"/>
              <a:t>other</a:t>
            </a:r>
          </a:p>
          <a:p>
            <a:pPr lvl="1"/>
            <a:r>
              <a:rPr lang="en-US" sz="3243" u="sng" dirty="0" smtClean="0">
                <a:solidFill>
                  <a:srgbClr val="FF0000"/>
                </a:solidFill>
              </a:rPr>
              <a:t>adhesion</a:t>
            </a:r>
            <a:r>
              <a:rPr lang="en-US" sz="3243" dirty="0" smtClean="0"/>
              <a:t> </a:t>
            </a:r>
            <a:r>
              <a:rPr lang="en-US" sz="3243" dirty="0"/>
              <a:t>is the tendency of molecules of one substance </a:t>
            </a:r>
            <a:r>
              <a:rPr lang="en-US" sz="3243" u="sng" dirty="0"/>
              <a:t>to be attracted to molecules </a:t>
            </a:r>
            <a:r>
              <a:rPr lang="en-US" sz="3243" u="sng" dirty="0" smtClean="0"/>
              <a:t>of another substance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a:t>
            </a:r>
            <a:endParaRPr lang="en-US" dirty="0"/>
          </a:p>
        </p:txBody>
      </p:sp>
      <p:sp>
        <p:nvSpPr>
          <p:cNvPr id="3" name="Content Placeholder 2"/>
          <p:cNvSpPr>
            <a:spLocks noGrp="1"/>
          </p:cNvSpPr>
          <p:nvPr>
            <p:ph idx="1"/>
          </p:nvPr>
        </p:nvSpPr>
        <p:spPr>
          <a:xfrm>
            <a:off x="457200" y="1600200"/>
            <a:ext cx="8686800" cy="5257800"/>
          </a:xfrm>
        </p:spPr>
        <p:txBody>
          <a:bodyPr>
            <a:normAutofit/>
          </a:bodyPr>
          <a:lstStyle/>
          <a:p>
            <a:r>
              <a:rPr lang="en-US" dirty="0"/>
              <a:t>Water is </a:t>
            </a:r>
            <a:r>
              <a:rPr lang="en-US" u="sng" dirty="0"/>
              <a:t>particularly </a:t>
            </a:r>
            <a:r>
              <a:rPr lang="en-US" u="sng" dirty="0" smtClean="0"/>
              <a:t>cohesive</a:t>
            </a:r>
            <a:r>
              <a:rPr lang="en-US" dirty="0" smtClean="0"/>
              <a:t>.</a:t>
            </a:r>
          </a:p>
          <a:p>
            <a:r>
              <a:rPr lang="en-US" dirty="0" smtClean="0"/>
              <a:t>Water </a:t>
            </a:r>
            <a:r>
              <a:rPr lang="en-US" dirty="0"/>
              <a:t>is </a:t>
            </a:r>
            <a:r>
              <a:rPr lang="en-US" u="sng" dirty="0"/>
              <a:t>also quite adhesive</a:t>
            </a:r>
            <a:r>
              <a:rPr lang="en-US" dirty="0"/>
              <a:t> to </a:t>
            </a:r>
            <a:r>
              <a:rPr lang="en-US" dirty="0" smtClean="0"/>
              <a:t>many different substances.</a:t>
            </a:r>
          </a:p>
          <a:p>
            <a:r>
              <a:rPr lang="en-US" dirty="0" smtClean="0"/>
              <a:t>Cohesion </a:t>
            </a:r>
            <a:r>
              <a:rPr lang="en-US" dirty="0"/>
              <a:t>and adhesion of water are often found acting in tandem </a:t>
            </a:r>
            <a:r>
              <a:rPr lang="en-US" dirty="0" smtClean="0"/>
              <a:t>in nature.</a:t>
            </a:r>
          </a:p>
          <a:p>
            <a:pPr lvl="1"/>
            <a:r>
              <a:rPr lang="en-US" sz="3000" dirty="0"/>
              <a:t>W</a:t>
            </a:r>
            <a:r>
              <a:rPr lang="en-US" sz="3000" dirty="0" smtClean="0"/>
              <a:t>ater </a:t>
            </a:r>
            <a:r>
              <a:rPr lang="en-US" sz="3000" dirty="0"/>
              <a:t>is able to wick its way up a paper towel because the </a:t>
            </a:r>
            <a:r>
              <a:rPr lang="en-US" sz="3000" dirty="0" smtClean="0"/>
              <a:t>water molecules </a:t>
            </a:r>
            <a:r>
              <a:rPr lang="en-US" sz="3000" dirty="0"/>
              <a:t>are attracted to the paper material (adhesion) and as water molecules travel up </a:t>
            </a:r>
            <a:r>
              <a:rPr lang="en-US" sz="3000" dirty="0" smtClean="0"/>
              <a:t>the paper </a:t>
            </a:r>
            <a:r>
              <a:rPr lang="en-US" sz="3000" dirty="0"/>
              <a:t>towel, they pull other water molecules along with them (cohesion).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Hydrogen Bonds</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a:t>The extraordinary cohesive and adhesive properties of the water molecule are due to </a:t>
            </a:r>
            <a:r>
              <a:rPr lang="en-US" u="sng" dirty="0" smtClean="0">
                <a:solidFill>
                  <a:srgbClr val="FF0000"/>
                </a:solidFill>
              </a:rPr>
              <a:t>hydrogen bonding</a:t>
            </a:r>
            <a:r>
              <a:rPr lang="en-US" dirty="0" smtClean="0"/>
              <a:t>.</a:t>
            </a:r>
          </a:p>
          <a:p>
            <a:r>
              <a:rPr lang="en-US" dirty="0" smtClean="0"/>
              <a:t>Hydrogen </a:t>
            </a:r>
            <a:r>
              <a:rPr lang="en-US" dirty="0"/>
              <a:t>bonds are one type of </a:t>
            </a:r>
            <a:r>
              <a:rPr lang="en-US" u="sng" dirty="0"/>
              <a:t>force that acts between molecules</a:t>
            </a:r>
            <a:r>
              <a:rPr lang="en-US" dirty="0"/>
              <a:t>, called </a:t>
            </a:r>
            <a:r>
              <a:rPr lang="en-US" dirty="0" smtClean="0"/>
              <a:t>an intermolecular </a:t>
            </a:r>
            <a:r>
              <a:rPr lang="en-US" dirty="0"/>
              <a:t>force</a:t>
            </a:r>
            <a:r>
              <a:rPr lang="en-US" dirty="0" smtClean="0"/>
              <a:t>.</a:t>
            </a:r>
          </a:p>
          <a:p>
            <a:r>
              <a:rPr lang="en-US" dirty="0" smtClean="0"/>
              <a:t>Unlike </a:t>
            </a:r>
            <a:r>
              <a:rPr lang="en-US" dirty="0"/>
              <a:t>true bonds (</a:t>
            </a:r>
            <a:r>
              <a:rPr lang="en-US" dirty="0" err="1"/>
              <a:t>intramolecular</a:t>
            </a:r>
            <a:r>
              <a:rPr lang="en-US" dirty="0"/>
              <a:t> forces), which hold together </a:t>
            </a:r>
            <a:r>
              <a:rPr lang="en-US" dirty="0" smtClean="0"/>
              <a:t>atoms within </a:t>
            </a:r>
            <a:r>
              <a:rPr lang="en-US" dirty="0"/>
              <a:t>molecules or ionic networks, </a:t>
            </a:r>
            <a:r>
              <a:rPr lang="en-US" i="1" dirty="0"/>
              <a:t>intermolecular forces like hydrogen bonds are forces </a:t>
            </a:r>
            <a:r>
              <a:rPr lang="en-US" i="1" dirty="0" smtClean="0"/>
              <a:t>of attraction </a:t>
            </a:r>
            <a:r>
              <a:rPr lang="en-US" i="1" dirty="0"/>
              <a:t>between </a:t>
            </a:r>
            <a:r>
              <a:rPr lang="en-US" i="1" dirty="0" smtClean="0"/>
              <a:t>molecules</a:t>
            </a:r>
            <a:r>
              <a:rPr lang="en-US" dirty="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 of Hydrogen bonds</a:t>
            </a:r>
            <a:endParaRPr lang="en-US" dirty="0"/>
          </a:p>
        </p:txBody>
      </p:sp>
      <p:sp>
        <p:nvSpPr>
          <p:cNvPr id="3" name="Content Placeholder 2"/>
          <p:cNvSpPr>
            <a:spLocks noGrp="1"/>
          </p:cNvSpPr>
          <p:nvPr>
            <p:ph idx="1"/>
          </p:nvPr>
        </p:nvSpPr>
        <p:spPr/>
        <p:txBody>
          <a:bodyPr>
            <a:normAutofit fontScale="92500" lnSpcReduction="10000"/>
          </a:bodyPr>
          <a:lstStyle/>
          <a:p>
            <a:r>
              <a:rPr lang="en-US" dirty="0"/>
              <a:t>Hydrogen bonds are able to form when hydrogen atoms </a:t>
            </a:r>
            <a:r>
              <a:rPr lang="en-US" dirty="0" smtClean="0"/>
              <a:t>are covalently </a:t>
            </a:r>
            <a:r>
              <a:rPr lang="en-US" dirty="0"/>
              <a:t>(</a:t>
            </a:r>
            <a:r>
              <a:rPr lang="en-US" dirty="0" err="1"/>
              <a:t>intramolecularly</a:t>
            </a:r>
            <a:r>
              <a:rPr lang="en-US" dirty="0"/>
              <a:t>) bonded to either </a:t>
            </a:r>
            <a:r>
              <a:rPr lang="en-US" dirty="0">
                <a:solidFill>
                  <a:srgbClr val="FF0000"/>
                </a:solidFill>
              </a:rPr>
              <a:t>nitrogen (N), oxygen (O), or fluorine (F) </a:t>
            </a:r>
            <a:r>
              <a:rPr lang="en-US" dirty="0"/>
              <a:t>atoms.</a:t>
            </a:r>
          </a:p>
          <a:p>
            <a:r>
              <a:rPr lang="en-US" dirty="0"/>
              <a:t>Due to the large difference in </a:t>
            </a:r>
            <a:r>
              <a:rPr lang="en-US" dirty="0" err="1"/>
              <a:t>electronegativity</a:t>
            </a:r>
            <a:r>
              <a:rPr lang="en-US" dirty="0"/>
              <a:t> between H and the elements </a:t>
            </a:r>
            <a:r>
              <a:rPr lang="en-US" dirty="0">
                <a:solidFill>
                  <a:srgbClr val="FF0000"/>
                </a:solidFill>
              </a:rPr>
              <a:t>N, O, and F</a:t>
            </a:r>
            <a:r>
              <a:rPr lang="en-US" dirty="0"/>
              <a:t>, a </a:t>
            </a:r>
            <a:r>
              <a:rPr lang="en-US" dirty="0" smtClean="0"/>
              <a:t>small separation </a:t>
            </a:r>
            <a:r>
              <a:rPr lang="en-US" dirty="0"/>
              <a:t>of charge occurs in the covalent compounds, leaving hydrogen with a partial </a:t>
            </a:r>
            <a:r>
              <a:rPr lang="en-US" dirty="0" smtClean="0"/>
              <a:t>positive charge </a:t>
            </a:r>
            <a:r>
              <a:rPr lang="en-US" dirty="0"/>
              <a:t>and N, O, or F with a partial negative charge.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Hydrogen bonds (cont.)</a:t>
            </a:r>
            <a:endParaRPr lang="en-US" dirty="0"/>
          </a:p>
        </p:txBody>
      </p:sp>
      <p:sp>
        <p:nvSpPr>
          <p:cNvPr id="3" name="Content Placeholder 2"/>
          <p:cNvSpPr>
            <a:spLocks noGrp="1"/>
          </p:cNvSpPr>
          <p:nvPr>
            <p:ph idx="1"/>
          </p:nvPr>
        </p:nvSpPr>
        <p:spPr/>
        <p:txBody>
          <a:bodyPr>
            <a:normAutofit/>
          </a:bodyPr>
          <a:lstStyle/>
          <a:p>
            <a:r>
              <a:rPr lang="en-US" dirty="0"/>
              <a:t>The partially charged atoms within </a:t>
            </a:r>
            <a:r>
              <a:rPr lang="en-US" dirty="0" smtClean="0"/>
              <a:t>the molecules </a:t>
            </a:r>
            <a:r>
              <a:rPr lang="en-US" dirty="0"/>
              <a:t>are then attracted to partially charged atoms of other molecules, allowing </a:t>
            </a:r>
            <a:r>
              <a:rPr lang="en-US" dirty="0" smtClean="0"/>
              <a:t>the formation </a:t>
            </a:r>
            <a:r>
              <a:rPr lang="en-US" dirty="0"/>
              <a:t>of hydrogen bonds between the molecules (intermolecular)</a:t>
            </a:r>
            <a:r>
              <a:rPr lang="en-US" dirty="0" smtClean="0"/>
              <a:t>.</a:t>
            </a:r>
          </a:p>
          <a:p>
            <a:r>
              <a:rPr lang="en-US" dirty="0" smtClean="0"/>
              <a:t>While </a:t>
            </a:r>
            <a:r>
              <a:rPr lang="en-US" dirty="0"/>
              <a:t>hydrogen </a:t>
            </a:r>
            <a:r>
              <a:rPr lang="en-US" dirty="0" smtClean="0"/>
              <a:t>bonds are </a:t>
            </a:r>
            <a:r>
              <a:rPr lang="en-US" dirty="0"/>
              <a:t>not true bonds, they are very strong intermolecular </a:t>
            </a:r>
            <a:r>
              <a:rPr lang="en-US" dirty="0" smtClean="0"/>
              <a:t>forces </a:t>
            </a:r>
            <a:r>
              <a:rPr lang="en-US" b="1" dirty="0" smtClean="0"/>
              <a:t>(</a:t>
            </a:r>
            <a:r>
              <a:rPr lang="en-US" b="1" dirty="0" smtClean="0"/>
              <a:t>T-CA Fig 3.2)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343</TotalTime>
  <Words>1501</Words>
  <Application>Microsoft Macintosh PowerPoint</Application>
  <PresentationFormat>On-screen Show (4:3)</PresentationFormat>
  <Paragraphs>104</Paragraphs>
  <Slides>27</Slides>
  <Notes>0</Notes>
  <HiddenSlides>0</HiddenSlides>
  <MMClips>0</MMClips>
  <ScaleCrop>false</ScaleCrop>
  <HeadingPairs>
    <vt:vector size="4" baseType="variant">
      <vt:variant>
        <vt:lpstr>Design Template</vt:lpstr>
      </vt:variant>
      <vt:variant>
        <vt:i4>1</vt:i4>
      </vt:variant>
      <vt:variant>
        <vt:lpstr>Slide Titles</vt:lpstr>
      </vt:variant>
      <vt:variant>
        <vt:i4>27</vt:i4>
      </vt:variant>
    </vt:vector>
  </HeadingPairs>
  <TitlesOfParts>
    <vt:vector size="28" baseType="lpstr">
      <vt:lpstr>Office Theme</vt:lpstr>
      <vt:lpstr>Properties of Water</vt:lpstr>
      <vt:lpstr>Goals</vt:lpstr>
      <vt:lpstr>OLPs Addressed</vt:lpstr>
      <vt:lpstr>OLP #1 (cont.)</vt:lpstr>
      <vt:lpstr>Adhesion and Cohesion</vt:lpstr>
      <vt:lpstr>Water</vt:lpstr>
      <vt:lpstr>Hydrogen Bonds</vt:lpstr>
      <vt:lpstr>Formation of Hydrogen bonds</vt:lpstr>
      <vt:lpstr>Hydrogen bonds (cont.)</vt:lpstr>
      <vt:lpstr>Hydrogen bonding in water</vt:lpstr>
      <vt:lpstr>Activity: Properties of Water – Part A</vt:lpstr>
      <vt:lpstr>Activity: Properties of Water – Part A</vt:lpstr>
      <vt:lpstr>Activity: Properties of Water – Part A</vt:lpstr>
      <vt:lpstr>Properties of Water – Part B</vt:lpstr>
      <vt:lpstr>Properties of Water – Part B</vt:lpstr>
      <vt:lpstr>Properties of Water – Part B</vt:lpstr>
      <vt:lpstr>More on Hydrogen Bonds</vt:lpstr>
      <vt:lpstr>Hydrogen bonds in molecules</vt:lpstr>
      <vt:lpstr>Cohesion</vt:lpstr>
      <vt:lpstr>Evidence of water’s cohesiveness</vt:lpstr>
      <vt:lpstr>Fig. 3-8 Water drops in space</vt:lpstr>
      <vt:lpstr>Adhesion</vt:lpstr>
      <vt:lpstr>Adhesion of Water</vt:lpstr>
      <vt:lpstr>Fig. 3-9 Child with wet hair</vt:lpstr>
      <vt:lpstr>Surface Tension</vt:lpstr>
      <vt:lpstr>Slide 26</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Properties of Water</dc:title>
  <dc:creator>Student</dc:creator>
  <cp:lastModifiedBy>Student</cp:lastModifiedBy>
  <cp:revision>4</cp:revision>
  <dcterms:created xsi:type="dcterms:W3CDTF">2012-11-26T19:58:22Z</dcterms:created>
  <dcterms:modified xsi:type="dcterms:W3CDTF">2012-11-27T01:41:50Z</dcterms:modified>
</cp:coreProperties>
</file>