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D91FD0-F47B-4F63-B227-2D028687D645}" type="slidenum">
              <a:rPr lang="en-US"/>
              <a:pPr>
                <a:defRPr/>
              </a:pPr>
              <a:t>‹#›</a:t>
            </a:fld>
            <a:endParaRPr lang="en-US"/>
          </a:p>
        </p:txBody>
      </p:sp>
    </p:spTree>
    <p:extLst>
      <p:ext uri="{BB962C8B-B14F-4D97-AF65-F5344CB8AC3E}">
        <p14:creationId xmlns:p14="http://schemas.microsoft.com/office/powerpoint/2010/main" val="3425727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2E5247-1FF4-475C-8088-CA6473E8E9E9}" type="slidenum">
              <a:rPr lang="en-US"/>
              <a:pPr>
                <a:defRPr/>
              </a:pPr>
              <a:t>‹#›</a:t>
            </a:fld>
            <a:endParaRPr lang="en-US"/>
          </a:p>
        </p:txBody>
      </p:sp>
    </p:spTree>
    <p:extLst>
      <p:ext uri="{BB962C8B-B14F-4D97-AF65-F5344CB8AC3E}">
        <p14:creationId xmlns:p14="http://schemas.microsoft.com/office/powerpoint/2010/main" val="2548639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058974-7E99-4D27-98EB-4696E3BEB65C}" type="slidenum">
              <a:rPr lang="en-US"/>
              <a:pPr>
                <a:defRPr/>
              </a:pPr>
              <a:t>‹#›</a:t>
            </a:fld>
            <a:endParaRPr lang="en-US"/>
          </a:p>
        </p:txBody>
      </p:sp>
    </p:spTree>
    <p:extLst>
      <p:ext uri="{BB962C8B-B14F-4D97-AF65-F5344CB8AC3E}">
        <p14:creationId xmlns:p14="http://schemas.microsoft.com/office/powerpoint/2010/main" val="14028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768FE4B-714D-4BA1-BB26-58D443357ED5}" type="slidenum">
              <a:rPr lang="en-US"/>
              <a:pPr>
                <a:defRPr/>
              </a:pPr>
              <a:t>‹#›</a:t>
            </a:fld>
            <a:endParaRPr lang="en-US"/>
          </a:p>
        </p:txBody>
      </p:sp>
    </p:spTree>
    <p:extLst>
      <p:ext uri="{BB962C8B-B14F-4D97-AF65-F5344CB8AC3E}">
        <p14:creationId xmlns:p14="http://schemas.microsoft.com/office/powerpoint/2010/main" val="272100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105DFD-8C19-4A8F-AB47-6C709D9ED1F2}" type="slidenum">
              <a:rPr lang="en-US"/>
              <a:pPr>
                <a:defRPr/>
              </a:pPr>
              <a:t>‹#›</a:t>
            </a:fld>
            <a:endParaRPr lang="en-US"/>
          </a:p>
        </p:txBody>
      </p:sp>
    </p:spTree>
    <p:extLst>
      <p:ext uri="{BB962C8B-B14F-4D97-AF65-F5344CB8AC3E}">
        <p14:creationId xmlns:p14="http://schemas.microsoft.com/office/powerpoint/2010/main" val="2863057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DD4AAC-D0EF-4690-9632-96D060E0FAFA}" type="slidenum">
              <a:rPr lang="en-US"/>
              <a:pPr>
                <a:defRPr/>
              </a:pPr>
              <a:t>‹#›</a:t>
            </a:fld>
            <a:endParaRPr lang="en-US"/>
          </a:p>
        </p:txBody>
      </p:sp>
    </p:spTree>
    <p:extLst>
      <p:ext uri="{BB962C8B-B14F-4D97-AF65-F5344CB8AC3E}">
        <p14:creationId xmlns:p14="http://schemas.microsoft.com/office/powerpoint/2010/main" val="2663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6DE222-A8C7-4A9D-8B54-8FB1FBAA4B6D}" type="slidenum">
              <a:rPr lang="en-US"/>
              <a:pPr>
                <a:defRPr/>
              </a:pPr>
              <a:t>‹#›</a:t>
            </a:fld>
            <a:endParaRPr lang="en-US"/>
          </a:p>
        </p:txBody>
      </p:sp>
    </p:spTree>
    <p:extLst>
      <p:ext uri="{BB962C8B-B14F-4D97-AF65-F5344CB8AC3E}">
        <p14:creationId xmlns:p14="http://schemas.microsoft.com/office/powerpoint/2010/main" val="2723220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3BAFCA-6227-4F0E-95EE-2DD0DD9E7D98}" type="slidenum">
              <a:rPr lang="en-US"/>
              <a:pPr>
                <a:defRPr/>
              </a:pPr>
              <a:t>‹#›</a:t>
            </a:fld>
            <a:endParaRPr lang="en-US"/>
          </a:p>
        </p:txBody>
      </p:sp>
    </p:spTree>
    <p:extLst>
      <p:ext uri="{BB962C8B-B14F-4D97-AF65-F5344CB8AC3E}">
        <p14:creationId xmlns:p14="http://schemas.microsoft.com/office/powerpoint/2010/main" val="420301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3521DB-14DE-41AE-9668-2C259B3FD58D}" type="slidenum">
              <a:rPr lang="en-US"/>
              <a:pPr>
                <a:defRPr/>
              </a:pPr>
              <a:t>‹#›</a:t>
            </a:fld>
            <a:endParaRPr lang="en-US"/>
          </a:p>
        </p:txBody>
      </p:sp>
    </p:spTree>
    <p:extLst>
      <p:ext uri="{BB962C8B-B14F-4D97-AF65-F5344CB8AC3E}">
        <p14:creationId xmlns:p14="http://schemas.microsoft.com/office/powerpoint/2010/main" val="3186831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34F5F0C-9B3D-4A1F-B559-36BC777A53A1}" type="slidenum">
              <a:rPr lang="en-US"/>
              <a:pPr>
                <a:defRPr/>
              </a:pPr>
              <a:t>‹#›</a:t>
            </a:fld>
            <a:endParaRPr lang="en-US"/>
          </a:p>
        </p:txBody>
      </p:sp>
    </p:spTree>
    <p:extLst>
      <p:ext uri="{BB962C8B-B14F-4D97-AF65-F5344CB8AC3E}">
        <p14:creationId xmlns:p14="http://schemas.microsoft.com/office/powerpoint/2010/main" val="974659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B0B9C40-469C-41B3-921D-91A3E9ADEB86}" type="slidenum">
              <a:rPr lang="en-US"/>
              <a:pPr>
                <a:defRPr/>
              </a:pPr>
              <a:t>‹#›</a:t>
            </a:fld>
            <a:endParaRPr lang="en-US"/>
          </a:p>
        </p:txBody>
      </p:sp>
    </p:spTree>
    <p:extLst>
      <p:ext uri="{BB962C8B-B14F-4D97-AF65-F5344CB8AC3E}">
        <p14:creationId xmlns:p14="http://schemas.microsoft.com/office/powerpoint/2010/main" val="102083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D78504-8376-4396-917C-153567703BE7}" type="slidenum">
              <a:rPr lang="en-US"/>
              <a:pPr>
                <a:defRPr/>
              </a:pPr>
              <a:t>‹#›</a:t>
            </a:fld>
            <a:endParaRPr lang="en-US"/>
          </a:p>
        </p:txBody>
      </p:sp>
    </p:spTree>
    <p:extLst>
      <p:ext uri="{BB962C8B-B14F-4D97-AF65-F5344CB8AC3E}">
        <p14:creationId xmlns:p14="http://schemas.microsoft.com/office/powerpoint/2010/main" val="3144753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5A9BF7-2E15-400A-8B26-D727D2B98E0A}" type="slidenum">
              <a:rPr lang="en-US"/>
              <a:pPr>
                <a:defRPr/>
              </a:pPr>
              <a:t>‹#›</a:t>
            </a:fld>
            <a:endParaRPr lang="en-US"/>
          </a:p>
        </p:txBody>
      </p:sp>
    </p:spTree>
    <p:extLst>
      <p:ext uri="{BB962C8B-B14F-4D97-AF65-F5344CB8AC3E}">
        <p14:creationId xmlns:p14="http://schemas.microsoft.com/office/powerpoint/2010/main" val="319927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553A3D-6099-4C52-9184-2EEDDE95CE38}" type="slidenum">
              <a:rPr lang="en-US"/>
              <a:pPr>
                <a:defRPr/>
              </a:pPr>
              <a:t>‹#›</a:t>
            </a:fld>
            <a:endParaRPr lang="en-US"/>
          </a:p>
        </p:txBody>
      </p:sp>
    </p:spTree>
    <p:extLst>
      <p:ext uri="{BB962C8B-B14F-4D97-AF65-F5344CB8AC3E}">
        <p14:creationId xmlns:p14="http://schemas.microsoft.com/office/powerpoint/2010/main" val="3174294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solidFill>
                  <a:srgbClr val="000000"/>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mn-lt"/>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mn-lt"/>
                <a:cs typeface="+mn-cs"/>
              </a:defRPr>
            </a:lvl1pPr>
          </a:lstStyle>
          <a:p>
            <a:pPr fontAlgn="base">
              <a:spcBef>
                <a:spcPct val="0"/>
              </a:spcBef>
              <a:spcAft>
                <a:spcPct val="0"/>
              </a:spcAft>
              <a:defRPr/>
            </a:pPr>
            <a:fld id="{06A14F48-98C1-46D0-A380-B27000EBAD7F}"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23176143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Line 2"/>
          <p:cNvSpPr>
            <a:spLocks noChangeShapeType="1"/>
          </p:cNvSpPr>
          <p:nvPr/>
        </p:nvSpPr>
        <p:spPr bwMode="auto">
          <a:xfrm>
            <a:off x="1066800" y="11113"/>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1" name="Line 3"/>
          <p:cNvSpPr>
            <a:spLocks noChangeShapeType="1"/>
          </p:cNvSpPr>
          <p:nvPr/>
        </p:nvSpPr>
        <p:spPr bwMode="auto">
          <a:xfrm>
            <a:off x="0" y="685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2" name="Text Box 4"/>
          <p:cNvSpPr txBox="1">
            <a:spLocks noChangeArrowheads="1"/>
          </p:cNvSpPr>
          <p:nvPr/>
        </p:nvSpPr>
        <p:spPr bwMode="auto">
          <a:xfrm>
            <a:off x="-76200" y="-1588"/>
            <a:ext cx="1295400" cy="1492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300" b="1">
                <a:solidFill>
                  <a:srgbClr val="000000"/>
                </a:solidFill>
                <a:latin typeface="Maiandra GD" pitchFamily="34" charset="0"/>
              </a:rPr>
              <a:t>Topic: Models of Micro-Evolution +</a:t>
            </a:r>
            <a:endParaRPr lang="en-US" sz="1300" b="1" i="1">
              <a:solidFill>
                <a:srgbClr val="000000"/>
              </a:solidFill>
              <a:latin typeface="Maiandra GD" pitchFamily="34" charset="0"/>
            </a:endParaRPr>
          </a:p>
          <a:p>
            <a:pPr eaLnBrk="1" fontAlgn="base" hangingPunct="1">
              <a:spcBef>
                <a:spcPct val="0"/>
              </a:spcBef>
              <a:spcAft>
                <a:spcPct val="0"/>
              </a:spcAft>
            </a:pPr>
            <a:r>
              <a:rPr lang="en-US" sz="1300" b="1" i="1">
                <a:solidFill>
                  <a:srgbClr val="000000"/>
                </a:solidFill>
                <a:latin typeface="Maiandra GD" pitchFamily="34" charset="0"/>
              </a:rPr>
              <a:t>Fossils</a:t>
            </a:r>
          </a:p>
          <a:p>
            <a:pPr eaLnBrk="1" fontAlgn="base" hangingPunct="1">
              <a:spcBef>
                <a:spcPct val="0"/>
              </a:spcBef>
              <a:spcAft>
                <a:spcPct val="0"/>
              </a:spcAft>
            </a:pPr>
            <a:r>
              <a:rPr lang="en-US" sz="1300" b="1">
                <a:solidFill>
                  <a:srgbClr val="000000"/>
                </a:solidFill>
                <a:latin typeface="Maiandra GD" pitchFamily="34" charset="0"/>
              </a:rPr>
              <a:t>Source:  </a:t>
            </a:r>
          </a:p>
          <a:p>
            <a:pPr eaLnBrk="1" fontAlgn="base" hangingPunct="1">
              <a:spcBef>
                <a:spcPct val="0"/>
              </a:spcBef>
              <a:spcAft>
                <a:spcPct val="0"/>
              </a:spcAft>
            </a:pPr>
            <a:r>
              <a:rPr lang="en-US" sz="1300" b="1">
                <a:solidFill>
                  <a:srgbClr val="000000"/>
                </a:solidFill>
                <a:latin typeface="Maiandra GD" pitchFamily="34" charset="0"/>
              </a:rPr>
              <a:t>TSI Aquatics</a:t>
            </a:r>
          </a:p>
          <a:p>
            <a:pPr eaLnBrk="1" fontAlgn="base" hangingPunct="1">
              <a:spcBef>
                <a:spcPct val="0"/>
              </a:spcBef>
              <a:spcAft>
                <a:spcPct val="0"/>
              </a:spcAft>
            </a:pPr>
            <a:r>
              <a:rPr lang="en-US" sz="1300" b="1">
                <a:solidFill>
                  <a:srgbClr val="000000"/>
                </a:solidFill>
                <a:latin typeface="Maiandra GD" pitchFamily="34" charset="0"/>
              </a:rPr>
              <a:t>             </a:t>
            </a:r>
          </a:p>
        </p:txBody>
      </p:sp>
      <p:sp>
        <p:nvSpPr>
          <p:cNvPr id="171013" name="Text Box 5"/>
          <p:cNvSpPr txBox="1">
            <a:spLocks noChangeArrowheads="1"/>
          </p:cNvSpPr>
          <p:nvPr/>
        </p:nvSpPr>
        <p:spPr bwMode="auto">
          <a:xfrm>
            <a:off x="1066800" y="1588"/>
            <a:ext cx="81534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b="1">
                <a:solidFill>
                  <a:srgbClr val="000000"/>
                </a:solidFill>
                <a:latin typeface="Maiandra GD" pitchFamily="34" charset="0"/>
              </a:rPr>
              <a:t>Date: 2/22/13</a:t>
            </a:r>
          </a:p>
          <a:p>
            <a:pPr eaLnBrk="1" fontAlgn="base" hangingPunct="1">
              <a:spcBef>
                <a:spcPct val="0"/>
              </a:spcBef>
              <a:spcAft>
                <a:spcPct val="0"/>
              </a:spcAft>
            </a:pPr>
            <a:r>
              <a:rPr lang="en-US" sz="1400" b="1">
                <a:solidFill>
                  <a:srgbClr val="000000"/>
                </a:solidFill>
                <a:latin typeface="Maiandra GD" pitchFamily="34" charset="0"/>
              </a:rPr>
              <a:t>Standard: 8.8.1  I can illustrate the rock cycle &amp; explain how igneous, sedimentary &amp; metamorphic rocks are formed  8.8.2 I can compare the characteristics of the three main types of rocks</a:t>
            </a:r>
          </a:p>
        </p:txBody>
      </p:sp>
      <p:sp>
        <p:nvSpPr>
          <p:cNvPr id="171014" name="Text Box 6"/>
          <p:cNvSpPr txBox="1">
            <a:spLocks noChangeArrowheads="1"/>
          </p:cNvSpPr>
          <p:nvPr/>
        </p:nvSpPr>
        <p:spPr bwMode="auto">
          <a:xfrm>
            <a:off x="7908925" y="11113"/>
            <a:ext cx="4873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a:solidFill>
                  <a:srgbClr val="000000"/>
                </a:solidFill>
                <a:latin typeface="Maiandra GD" pitchFamily="34" charset="0"/>
              </a:rPr>
              <a:t>P36</a:t>
            </a:r>
          </a:p>
        </p:txBody>
      </p:sp>
      <p:sp>
        <p:nvSpPr>
          <p:cNvPr id="2" name="TextBox 1"/>
          <p:cNvSpPr txBox="1"/>
          <p:nvPr/>
        </p:nvSpPr>
        <p:spPr>
          <a:xfrm>
            <a:off x="1016000" y="660400"/>
            <a:ext cx="8204200" cy="2078038"/>
          </a:xfrm>
          <a:prstGeom prst="rect">
            <a:avLst/>
          </a:prstGeom>
          <a:noFill/>
        </p:spPr>
        <p:txBody>
          <a:bodyPr>
            <a:spAutoFit/>
          </a:bodyPr>
          <a:lstStyle/>
          <a:p>
            <a:pPr fontAlgn="base">
              <a:spcBef>
                <a:spcPct val="0"/>
              </a:spcBef>
              <a:spcAft>
                <a:spcPct val="0"/>
              </a:spcAft>
              <a:defRPr/>
            </a:pPr>
            <a:r>
              <a:rPr lang="en-US" sz="1200" b="1" dirty="0">
                <a:solidFill>
                  <a:srgbClr val="000000"/>
                </a:solidFill>
                <a:latin typeface="Maiandra GD" pitchFamily="34" charset="0"/>
                <a:cs typeface="Arial" pitchFamily="34" charset="0"/>
              </a:rPr>
              <a:t>Q: Why do sedimentary rocks sometimes contain fossil remains of species that are no longer found living on Earth?</a:t>
            </a:r>
          </a:p>
          <a:p>
            <a:pPr fontAlgn="base">
              <a:spcBef>
                <a:spcPct val="0"/>
              </a:spcBef>
              <a:spcAft>
                <a:spcPct val="0"/>
              </a:spcAft>
              <a:defRPr/>
            </a:pPr>
            <a:r>
              <a:rPr lang="en-US" sz="1400" b="1" dirty="0">
                <a:solidFill>
                  <a:srgbClr val="000000"/>
                </a:solidFill>
                <a:latin typeface="Maiandra GD" pitchFamily="34" charset="0"/>
                <a:cs typeface="Arial" pitchFamily="34" charset="0"/>
              </a:rPr>
              <a:t>A: </a:t>
            </a:r>
          </a:p>
          <a:p>
            <a:pPr marL="285750" indent="-285750" fontAlgn="base">
              <a:spcBef>
                <a:spcPct val="0"/>
              </a:spcBef>
              <a:spcAft>
                <a:spcPct val="0"/>
              </a:spcAft>
              <a:buFont typeface="Wingdings" pitchFamily="2" charset="2"/>
              <a:buChar char="Ø"/>
              <a:defRPr/>
            </a:pPr>
            <a:r>
              <a:rPr lang="en-US" sz="1200" dirty="0">
                <a:solidFill>
                  <a:srgbClr val="003300"/>
                </a:solidFill>
                <a:latin typeface="Maiandra GD" pitchFamily="34" charset="0"/>
                <a:cs typeface="Arial" pitchFamily="34" charset="0"/>
              </a:rPr>
              <a:t>Bacteria go through many generations in a fairly short time, so they are often used to model life cycles &amp; evolution. </a:t>
            </a:r>
          </a:p>
          <a:p>
            <a:pPr marL="285750" indent="-285750" fontAlgn="base">
              <a:spcBef>
                <a:spcPct val="0"/>
              </a:spcBef>
              <a:spcAft>
                <a:spcPct val="0"/>
              </a:spcAft>
              <a:buFont typeface="Wingdings" pitchFamily="2" charset="2"/>
              <a:buChar char="Ø"/>
              <a:defRPr/>
            </a:pPr>
            <a:r>
              <a:rPr lang="en-US" sz="1200" dirty="0">
                <a:solidFill>
                  <a:srgbClr val="003300"/>
                </a:solidFill>
                <a:latin typeface="Maiandra GD" pitchFamily="34" charset="0"/>
                <a:cs typeface="Arial" pitchFamily="34" charset="0"/>
              </a:rPr>
              <a:t>You will model how a bacteria population is affected by exposure to an antibiotic such as penicillin. </a:t>
            </a:r>
          </a:p>
          <a:p>
            <a:pPr marL="285750" indent="-285750" fontAlgn="base">
              <a:spcBef>
                <a:spcPct val="0"/>
              </a:spcBef>
              <a:spcAft>
                <a:spcPct val="0"/>
              </a:spcAft>
              <a:buFont typeface="Wingdings" pitchFamily="2" charset="2"/>
              <a:buChar char="Ø"/>
              <a:defRPr/>
            </a:pPr>
            <a:r>
              <a:rPr lang="en-US" sz="1200" dirty="0">
                <a:solidFill>
                  <a:srgbClr val="003300"/>
                </a:solidFill>
                <a:latin typeface="Maiandra GD" pitchFamily="34" charset="0"/>
                <a:cs typeface="Arial" pitchFamily="34" charset="0"/>
              </a:rPr>
              <a:t>Some bacteria are resistant to antibiotics and are able to survive, some are not. </a:t>
            </a:r>
          </a:p>
          <a:p>
            <a:pPr marL="285750" indent="-285750" fontAlgn="base">
              <a:spcBef>
                <a:spcPct val="0"/>
              </a:spcBef>
              <a:spcAft>
                <a:spcPct val="0"/>
              </a:spcAft>
              <a:buFont typeface="Wingdings" pitchFamily="2" charset="2"/>
              <a:buChar char="Ø"/>
              <a:defRPr/>
            </a:pPr>
            <a:r>
              <a:rPr lang="en-US" sz="1200" dirty="0">
                <a:solidFill>
                  <a:srgbClr val="003300"/>
                </a:solidFill>
                <a:latin typeface="Maiandra GD" pitchFamily="34" charset="0"/>
                <a:cs typeface="Arial" pitchFamily="34" charset="0"/>
              </a:rPr>
              <a:t>The primary cause of antibiotic resistance in bacteria is genetic mutation. </a:t>
            </a:r>
          </a:p>
          <a:p>
            <a:pPr marL="285750" indent="-285750" fontAlgn="base">
              <a:spcBef>
                <a:spcPct val="0"/>
              </a:spcBef>
              <a:spcAft>
                <a:spcPct val="0"/>
              </a:spcAft>
              <a:buFont typeface="Wingdings" pitchFamily="2" charset="2"/>
              <a:buChar char="Ø"/>
              <a:defRPr/>
            </a:pPr>
            <a:r>
              <a:rPr lang="en-US" sz="1200" dirty="0">
                <a:solidFill>
                  <a:srgbClr val="003300"/>
                </a:solidFill>
                <a:latin typeface="Maiandra GD" pitchFamily="34" charset="0"/>
                <a:cs typeface="Arial" pitchFamily="34" charset="0"/>
              </a:rPr>
              <a:t>If a mutation allows a bacterium to survive in the presence of an antibiotic, the surviving bacteria pass along their antibiotic resistance mutation when they reproduce. </a:t>
            </a:r>
          </a:p>
          <a:p>
            <a:pPr marL="285750" indent="-285750" fontAlgn="base">
              <a:spcBef>
                <a:spcPct val="0"/>
              </a:spcBef>
              <a:spcAft>
                <a:spcPct val="0"/>
              </a:spcAft>
              <a:buFont typeface="Wingdings" pitchFamily="2" charset="2"/>
              <a:buChar char="Ø"/>
              <a:defRPr/>
            </a:pPr>
            <a:r>
              <a:rPr lang="en-US" sz="1200" dirty="0">
                <a:solidFill>
                  <a:srgbClr val="003300"/>
                </a:solidFill>
                <a:latin typeface="Maiandra GD" pitchFamily="34" charset="0"/>
                <a:cs typeface="Arial" pitchFamily="34" charset="0"/>
              </a:rPr>
              <a:t>If the mutation is absent, bacteria may become extinct.</a:t>
            </a:r>
          </a:p>
          <a:p>
            <a:pPr marL="742950" lvl="1" indent="-285750" fontAlgn="base">
              <a:spcBef>
                <a:spcPct val="0"/>
              </a:spcBef>
              <a:spcAft>
                <a:spcPct val="0"/>
              </a:spcAft>
              <a:buFont typeface="Wingdings" pitchFamily="2" charset="2"/>
              <a:buChar char="Ø"/>
              <a:defRPr/>
            </a:pPr>
            <a:endParaRPr lang="en-US" sz="1400" dirty="0">
              <a:solidFill>
                <a:srgbClr val="003300"/>
              </a:solidFill>
              <a:latin typeface="Maiandra GD" pitchFamily="34" charset="0"/>
              <a:cs typeface="Arial" pitchFamily="34" charset="0"/>
            </a:endParaRPr>
          </a:p>
          <a:p>
            <a:pPr fontAlgn="base">
              <a:spcBef>
                <a:spcPct val="0"/>
              </a:spcBef>
              <a:spcAft>
                <a:spcPct val="0"/>
              </a:spcAft>
              <a:defRPr/>
            </a:pPr>
            <a:endParaRPr lang="en-US" sz="500" b="1" dirty="0">
              <a:solidFill>
                <a:srgbClr val="0070C0"/>
              </a:solidFill>
              <a:latin typeface="Maiandra GD" pitchFamily="34" charset="0"/>
              <a:cs typeface="Arial" pitchFamily="34" charset="0"/>
            </a:endParaRPr>
          </a:p>
        </p:txBody>
      </p:sp>
      <p:sp>
        <p:nvSpPr>
          <p:cNvPr id="3" name="Rectangle 2"/>
          <p:cNvSpPr/>
          <p:nvPr/>
        </p:nvSpPr>
        <p:spPr>
          <a:xfrm>
            <a:off x="1016000" y="2362200"/>
            <a:ext cx="8077200" cy="4432300"/>
          </a:xfrm>
          <a:prstGeom prst="rect">
            <a:avLst/>
          </a:prstGeom>
        </p:spPr>
        <p:txBody>
          <a:bodyPr>
            <a:spAutoFit/>
          </a:bodyPr>
          <a:lstStyle/>
          <a:p>
            <a:pPr fontAlgn="base">
              <a:spcBef>
                <a:spcPct val="0"/>
              </a:spcBef>
              <a:spcAft>
                <a:spcPct val="0"/>
              </a:spcAft>
              <a:defRPr/>
            </a:pPr>
            <a:r>
              <a:rPr lang="en-US" sz="1400" b="1" u="sng" dirty="0">
                <a:solidFill>
                  <a:srgbClr val="000000"/>
                </a:solidFill>
                <a:latin typeface="Maiandra GD" pitchFamily="34" charset="0"/>
                <a:cs typeface="Arial" pitchFamily="34" charset="0"/>
              </a:rPr>
              <a:t>Procedure</a:t>
            </a:r>
          </a:p>
          <a:p>
            <a:pPr marL="228600" indent="-228600" fontAlgn="base">
              <a:spcBef>
                <a:spcPct val="0"/>
              </a:spcBef>
              <a:spcAft>
                <a:spcPct val="0"/>
              </a:spcAft>
              <a:buFont typeface="+mj-lt"/>
              <a:buAutoNum type="arabicPeriod"/>
              <a:defRPr/>
            </a:pPr>
            <a:r>
              <a:rPr lang="en-US" sz="1200" dirty="0">
                <a:solidFill>
                  <a:srgbClr val="000000"/>
                </a:solidFill>
                <a:latin typeface="Maiandra GD" pitchFamily="34" charset="0"/>
                <a:cs typeface="Arial" pitchFamily="34" charset="0"/>
              </a:rPr>
              <a:t>Start with a population of 20 bacteria, 18 typical and 2 mutated bacteria. </a:t>
            </a:r>
          </a:p>
          <a:p>
            <a:pPr marL="228600" indent="-228600" fontAlgn="base">
              <a:spcBef>
                <a:spcPct val="0"/>
              </a:spcBef>
              <a:spcAft>
                <a:spcPct val="0"/>
              </a:spcAft>
              <a:buFont typeface="+mj-lt"/>
              <a:buAutoNum type="arabicPeriod"/>
              <a:defRPr/>
            </a:pPr>
            <a:r>
              <a:rPr lang="en-US" sz="1200" dirty="0">
                <a:solidFill>
                  <a:srgbClr val="000000"/>
                </a:solidFill>
                <a:latin typeface="Maiandra GD" pitchFamily="34" charset="0"/>
                <a:cs typeface="Arial" pitchFamily="34" charset="0"/>
              </a:rPr>
              <a:t>Record the starting bacteria population for both typical and mutated bacteria in Table 1.2 in the column labeled “At start of generation”. </a:t>
            </a:r>
          </a:p>
          <a:p>
            <a:pPr marL="228600" indent="-228600" fontAlgn="base">
              <a:spcBef>
                <a:spcPct val="0"/>
              </a:spcBef>
              <a:spcAft>
                <a:spcPct val="0"/>
              </a:spcAft>
              <a:buFont typeface="+mj-lt"/>
              <a:buAutoNum type="arabicPeriod"/>
              <a:defRPr/>
            </a:pPr>
            <a:r>
              <a:rPr lang="en-US" sz="1200" dirty="0">
                <a:solidFill>
                  <a:srgbClr val="000000"/>
                </a:solidFill>
                <a:latin typeface="Maiandra GD" pitchFamily="34" charset="0"/>
                <a:cs typeface="Arial" pitchFamily="34" charset="0"/>
              </a:rPr>
              <a:t>The entire population of bacteria will be exposed to an antibiotic. You will simulate this event by rolling the dice FOR EACH INDIVIDUAL BACTERIUM (paperclip) to see if the bacterium survives antibiotic treatment.</a:t>
            </a:r>
          </a:p>
          <a:p>
            <a:pPr lvl="1" fontAlgn="base">
              <a:spcBef>
                <a:spcPct val="0"/>
              </a:spcBef>
              <a:spcAft>
                <a:spcPct val="0"/>
              </a:spcAft>
              <a:defRPr/>
            </a:pPr>
            <a:r>
              <a:rPr lang="en-US" sz="1200" dirty="0">
                <a:solidFill>
                  <a:srgbClr val="000000"/>
                </a:solidFill>
                <a:latin typeface="Maiandra GD" pitchFamily="34" charset="0"/>
                <a:cs typeface="Arial" pitchFamily="34" charset="0"/>
              </a:rPr>
              <a:t>Q1: What happens to a typical bacteria if you roll a </a:t>
            </a:r>
            <a:r>
              <a:rPr lang="en-US" sz="1400" b="1" dirty="0">
                <a:solidFill>
                  <a:srgbClr val="000000"/>
                </a:solidFill>
                <a:latin typeface="Maiandra GD" pitchFamily="34" charset="0"/>
                <a:cs typeface="Arial" pitchFamily="34" charset="0"/>
              </a:rPr>
              <a:t>1</a:t>
            </a:r>
            <a:r>
              <a:rPr lang="en-US" sz="1200" dirty="0">
                <a:solidFill>
                  <a:srgbClr val="000000"/>
                </a:solidFill>
                <a:latin typeface="Maiandra GD" pitchFamily="34" charset="0"/>
                <a:cs typeface="Arial" pitchFamily="34" charset="0"/>
              </a:rPr>
              <a:t>? 		a </a:t>
            </a:r>
            <a:r>
              <a:rPr lang="en-US" sz="1400" b="1" dirty="0">
                <a:solidFill>
                  <a:srgbClr val="000000"/>
                </a:solidFill>
                <a:latin typeface="Maiandra GD" pitchFamily="34" charset="0"/>
                <a:cs typeface="Arial" pitchFamily="34" charset="0"/>
              </a:rPr>
              <a:t>3</a:t>
            </a:r>
            <a:r>
              <a:rPr lang="en-US" sz="1200" dirty="0">
                <a:solidFill>
                  <a:srgbClr val="000000"/>
                </a:solidFill>
                <a:latin typeface="Maiandra GD" pitchFamily="34" charset="0"/>
                <a:cs typeface="Arial" pitchFamily="34" charset="0"/>
              </a:rPr>
              <a:t>? 		a </a:t>
            </a:r>
            <a:r>
              <a:rPr lang="en-US" sz="1400" b="1" dirty="0">
                <a:solidFill>
                  <a:srgbClr val="000000"/>
                </a:solidFill>
                <a:latin typeface="Maiandra GD" pitchFamily="34" charset="0"/>
                <a:cs typeface="Arial" pitchFamily="34" charset="0"/>
              </a:rPr>
              <a:t>5</a:t>
            </a:r>
            <a:r>
              <a:rPr lang="en-US" sz="1200" dirty="0">
                <a:solidFill>
                  <a:srgbClr val="000000"/>
                </a:solidFill>
                <a:latin typeface="Maiandra GD" pitchFamily="34" charset="0"/>
                <a:cs typeface="Arial" pitchFamily="34" charset="0"/>
              </a:rPr>
              <a:t>? </a:t>
            </a:r>
          </a:p>
          <a:p>
            <a:pPr lvl="1" fontAlgn="base">
              <a:spcBef>
                <a:spcPct val="0"/>
              </a:spcBef>
              <a:spcAft>
                <a:spcPct val="0"/>
              </a:spcAft>
              <a:defRPr/>
            </a:pPr>
            <a:r>
              <a:rPr lang="en-US" sz="1200" dirty="0">
                <a:solidFill>
                  <a:srgbClr val="000000"/>
                </a:solidFill>
                <a:latin typeface="Maiandra GD" pitchFamily="34" charset="0"/>
                <a:cs typeface="Arial" pitchFamily="34" charset="0"/>
              </a:rPr>
              <a:t>Q2: What happens to a mutated bacteria if you roll a </a:t>
            </a:r>
            <a:r>
              <a:rPr lang="en-US" sz="1400" b="1" dirty="0">
                <a:solidFill>
                  <a:srgbClr val="000000"/>
                </a:solidFill>
                <a:latin typeface="Maiandra GD" pitchFamily="34" charset="0"/>
                <a:cs typeface="Arial" pitchFamily="34" charset="0"/>
              </a:rPr>
              <a:t>1</a:t>
            </a:r>
            <a:r>
              <a:rPr lang="en-US" sz="1200" dirty="0">
                <a:solidFill>
                  <a:srgbClr val="000000"/>
                </a:solidFill>
                <a:latin typeface="Maiandra GD" pitchFamily="34" charset="0"/>
                <a:cs typeface="Arial" pitchFamily="34" charset="0"/>
              </a:rPr>
              <a:t>? 		a </a:t>
            </a:r>
            <a:r>
              <a:rPr lang="en-US" sz="1400" b="1" dirty="0">
                <a:solidFill>
                  <a:srgbClr val="000000"/>
                </a:solidFill>
                <a:latin typeface="Maiandra GD" pitchFamily="34" charset="0"/>
                <a:cs typeface="Arial" pitchFamily="34" charset="0"/>
              </a:rPr>
              <a:t>3</a:t>
            </a:r>
            <a:r>
              <a:rPr lang="en-US" sz="1200" dirty="0">
                <a:solidFill>
                  <a:srgbClr val="000000"/>
                </a:solidFill>
                <a:latin typeface="Maiandra GD" pitchFamily="34" charset="0"/>
                <a:cs typeface="Arial" pitchFamily="34" charset="0"/>
              </a:rPr>
              <a:t>? 		a </a:t>
            </a:r>
            <a:r>
              <a:rPr lang="en-US" sz="1400" b="1" dirty="0">
                <a:solidFill>
                  <a:srgbClr val="000000"/>
                </a:solidFill>
                <a:latin typeface="Maiandra GD" pitchFamily="34" charset="0"/>
                <a:cs typeface="Arial" pitchFamily="34" charset="0"/>
              </a:rPr>
              <a:t>5</a:t>
            </a:r>
            <a:r>
              <a:rPr lang="en-US" sz="1200" dirty="0">
                <a:solidFill>
                  <a:srgbClr val="000000"/>
                </a:solidFill>
                <a:latin typeface="Maiandra GD" pitchFamily="34" charset="0"/>
                <a:cs typeface="Arial" pitchFamily="34" charset="0"/>
              </a:rPr>
              <a:t>?</a:t>
            </a:r>
          </a:p>
          <a:p>
            <a:pPr marL="228600" indent="-228600" fontAlgn="base">
              <a:spcBef>
                <a:spcPct val="0"/>
              </a:spcBef>
              <a:spcAft>
                <a:spcPct val="0"/>
              </a:spcAft>
              <a:buFont typeface="+mj-lt"/>
              <a:buAutoNum type="arabicPeriod"/>
              <a:defRPr/>
            </a:pPr>
            <a:r>
              <a:rPr lang="en-US" sz="1200" dirty="0">
                <a:solidFill>
                  <a:srgbClr val="000000"/>
                </a:solidFill>
                <a:latin typeface="Maiandra GD" pitchFamily="34" charset="0"/>
                <a:cs typeface="Arial" pitchFamily="34" charset="0"/>
              </a:rPr>
              <a:t>Predict the number of typical and mutated bacteria that will constitute your population of bacteria at the end of five generations:	</a:t>
            </a:r>
            <a:r>
              <a:rPr lang="en-US" sz="1200" b="1" dirty="0">
                <a:solidFill>
                  <a:srgbClr val="000000"/>
                </a:solidFill>
                <a:latin typeface="Maiandra GD" pitchFamily="34" charset="0"/>
                <a:cs typeface="Arial" pitchFamily="34" charset="0"/>
              </a:rPr>
              <a:t>IF</a:t>
            </a:r>
          </a:p>
          <a:p>
            <a:pPr lvl="3" fontAlgn="base">
              <a:spcBef>
                <a:spcPct val="0"/>
              </a:spcBef>
              <a:spcAft>
                <a:spcPct val="0"/>
              </a:spcAft>
              <a:defRPr/>
            </a:pPr>
            <a:r>
              <a:rPr lang="en-US" sz="1200" b="1" dirty="0">
                <a:solidFill>
                  <a:srgbClr val="000000"/>
                </a:solidFill>
                <a:latin typeface="Maiandra GD" pitchFamily="34" charset="0"/>
                <a:cs typeface="Arial" pitchFamily="34" charset="0"/>
              </a:rPr>
              <a:t>	THEN</a:t>
            </a:r>
          </a:p>
          <a:p>
            <a:pPr lvl="3" fontAlgn="base">
              <a:spcBef>
                <a:spcPct val="0"/>
              </a:spcBef>
              <a:spcAft>
                <a:spcPct val="0"/>
              </a:spcAft>
              <a:defRPr/>
            </a:pPr>
            <a:r>
              <a:rPr lang="en-US" sz="1200" b="1" dirty="0">
                <a:solidFill>
                  <a:srgbClr val="000000"/>
                </a:solidFill>
                <a:latin typeface="Maiandra GD" pitchFamily="34" charset="0"/>
                <a:cs typeface="Arial" pitchFamily="34" charset="0"/>
              </a:rPr>
              <a:t>	BECAUSE</a:t>
            </a:r>
            <a:endParaRPr lang="en-US" sz="1200" dirty="0">
              <a:solidFill>
                <a:srgbClr val="000000"/>
              </a:solidFill>
              <a:latin typeface="Maiandra GD" pitchFamily="34" charset="0"/>
              <a:cs typeface="Arial" pitchFamily="34" charset="0"/>
            </a:endParaRPr>
          </a:p>
          <a:p>
            <a:pPr marL="228600" indent="-228600" fontAlgn="base">
              <a:spcBef>
                <a:spcPct val="0"/>
              </a:spcBef>
              <a:spcAft>
                <a:spcPct val="0"/>
              </a:spcAft>
              <a:buFont typeface="+mj-lt"/>
              <a:buAutoNum type="arabicPeriod"/>
              <a:defRPr/>
            </a:pPr>
            <a:r>
              <a:rPr lang="en-US" sz="1200" dirty="0">
                <a:solidFill>
                  <a:srgbClr val="000000"/>
                </a:solidFill>
                <a:latin typeface="Maiandra GD" pitchFamily="34" charset="0"/>
                <a:cs typeface="Arial" pitchFamily="34" charset="0"/>
              </a:rPr>
              <a:t>For each individual bacterium, roll the die.</a:t>
            </a:r>
          </a:p>
          <a:p>
            <a:pPr fontAlgn="base">
              <a:spcBef>
                <a:spcPct val="0"/>
              </a:spcBef>
              <a:spcAft>
                <a:spcPct val="0"/>
              </a:spcAft>
              <a:defRPr/>
            </a:pPr>
            <a:r>
              <a:rPr lang="en-US" sz="1200" dirty="0">
                <a:solidFill>
                  <a:srgbClr val="000000"/>
                </a:solidFill>
                <a:latin typeface="Maiandra GD" pitchFamily="34" charset="0"/>
                <a:cs typeface="Arial" pitchFamily="34" charset="0"/>
              </a:rPr>
              <a:t>	a. Use T1.1 to decide if the bacterium survive or die.  If it dies, set it aside, away from the population.</a:t>
            </a:r>
          </a:p>
          <a:p>
            <a:pPr fontAlgn="base">
              <a:spcBef>
                <a:spcPct val="0"/>
              </a:spcBef>
              <a:spcAft>
                <a:spcPct val="0"/>
              </a:spcAft>
              <a:defRPr/>
            </a:pPr>
            <a:r>
              <a:rPr lang="en-US" sz="1200" dirty="0">
                <a:solidFill>
                  <a:srgbClr val="000000"/>
                </a:solidFill>
                <a:latin typeface="Maiandra GD" pitchFamily="34" charset="0"/>
                <a:cs typeface="Arial" pitchFamily="34" charset="0"/>
              </a:rPr>
              <a:t>	b. Record the number of bacteria that died after antibiotic treatment in the “Dead” column in Table 1.2.</a:t>
            </a:r>
          </a:p>
          <a:p>
            <a:pPr fontAlgn="base">
              <a:spcBef>
                <a:spcPct val="0"/>
              </a:spcBef>
              <a:spcAft>
                <a:spcPct val="0"/>
              </a:spcAft>
              <a:defRPr/>
            </a:pPr>
            <a:r>
              <a:rPr lang="en-US" sz="1200" dirty="0">
                <a:solidFill>
                  <a:srgbClr val="000000"/>
                </a:solidFill>
                <a:latin typeface="Maiandra GD" pitchFamily="34" charset="0"/>
                <a:cs typeface="Arial" pitchFamily="34" charset="0"/>
              </a:rPr>
              <a:t>	c. Record the number of bacteria that survived after antibiotic treatment in the “Survivors” column.</a:t>
            </a:r>
          </a:p>
          <a:p>
            <a:pPr marL="228600" indent="-228600" fontAlgn="base">
              <a:spcBef>
                <a:spcPct val="0"/>
              </a:spcBef>
              <a:spcAft>
                <a:spcPct val="0"/>
              </a:spcAft>
              <a:buFont typeface="+mj-lt"/>
              <a:buAutoNum type="arabicPeriod" startAt="6"/>
              <a:defRPr/>
            </a:pPr>
            <a:r>
              <a:rPr lang="en-US" sz="1200" dirty="0">
                <a:solidFill>
                  <a:srgbClr val="000000"/>
                </a:solidFill>
                <a:latin typeface="Maiandra GD" pitchFamily="34" charset="0"/>
                <a:cs typeface="Arial" pitchFamily="34" charset="0"/>
              </a:rPr>
              <a:t>SURVIVING BACTERIA REPRODUCE ASEXUALLY. Bacteria divide in half when they reproduce, in a process called BINARY FISSION. Each 1 surviving bacteria becomes 2 bacteria. </a:t>
            </a:r>
          </a:p>
          <a:p>
            <a:pPr marL="228600" indent="-228600" fontAlgn="base">
              <a:spcBef>
                <a:spcPct val="0"/>
              </a:spcBef>
              <a:spcAft>
                <a:spcPct val="0"/>
              </a:spcAft>
              <a:buFont typeface="+mj-lt"/>
              <a:buAutoNum type="arabicPeriod" startAt="6"/>
              <a:defRPr/>
            </a:pPr>
            <a:r>
              <a:rPr lang="en-US" sz="1200" dirty="0">
                <a:solidFill>
                  <a:srgbClr val="000000"/>
                </a:solidFill>
                <a:latin typeface="Maiandra GD" pitchFamily="34" charset="0"/>
                <a:cs typeface="Arial" pitchFamily="34" charset="0"/>
              </a:rPr>
              <a:t>In Table 1.2, use the number of survivors from Gen 1 to calculate the number of bacteria after “Reproduction”.</a:t>
            </a:r>
          </a:p>
          <a:p>
            <a:pPr marL="228600" indent="-228600" fontAlgn="base">
              <a:spcBef>
                <a:spcPct val="0"/>
              </a:spcBef>
              <a:spcAft>
                <a:spcPct val="0"/>
              </a:spcAft>
              <a:buFont typeface="+mj-lt"/>
              <a:buAutoNum type="arabicPeriod" startAt="6"/>
              <a:defRPr/>
            </a:pPr>
            <a:r>
              <a:rPr lang="en-US" sz="1200" dirty="0">
                <a:solidFill>
                  <a:srgbClr val="000000"/>
                </a:solidFill>
                <a:latin typeface="Maiandra GD" pitchFamily="34" charset="0"/>
                <a:cs typeface="Arial" pitchFamily="34" charset="0"/>
              </a:rPr>
              <a:t>Write the number of bacteria in your “Reproduction” column at the end of Gen 1  as the Gen 2 start number.</a:t>
            </a:r>
          </a:p>
          <a:p>
            <a:pPr marL="228600" indent="-228600" fontAlgn="base">
              <a:spcBef>
                <a:spcPct val="0"/>
              </a:spcBef>
              <a:spcAft>
                <a:spcPct val="0"/>
              </a:spcAft>
              <a:buFont typeface="+mj-lt"/>
              <a:buAutoNum type="arabicPeriod" startAt="6"/>
              <a:defRPr/>
            </a:pPr>
            <a:r>
              <a:rPr lang="en-US" sz="1200" dirty="0">
                <a:solidFill>
                  <a:srgbClr val="000000"/>
                </a:solidFill>
                <a:latin typeface="Maiandra GD" pitchFamily="34" charset="0"/>
                <a:cs typeface="Arial" pitchFamily="34" charset="0"/>
              </a:rPr>
              <a:t>Repeat steps 2-4, filling in Table 1.2 for another four generations.</a:t>
            </a:r>
          </a:p>
          <a:p>
            <a:pPr marL="228600" indent="-228600" fontAlgn="base">
              <a:spcBef>
                <a:spcPct val="0"/>
              </a:spcBef>
              <a:spcAft>
                <a:spcPct val="0"/>
              </a:spcAft>
              <a:buFont typeface="+mj-lt"/>
              <a:buAutoNum type="arabicPeriod" startAt="6"/>
              <a:defRPr/>
            </a:pPr>
            <a:r>
              <a:rPr lang="en-US" sz="1200" dirty="0">
                <a:solidFill>
                  <a:srgbClr val="000000"/>
                </a:solidFill>
                <a:latin typeface="Maiandra GD" pitchFamily="34" charset="0"/>
                <a:cs typeface="Arial" pitchFamily="34" charset="0"/>
              </a:rPr>
              <a:t>Graph your results for both typical and mutated bacteria.  </a:t>
            </a:r>
            <a:r>
              <a:rPr lang="en-US" sz="1200" b="1" dirty="0">
                <a:solidFill>
                  <a:srgbClr val="000000"/>
                </a:solidFill>
                <a:latin typeface="Maiandra GD" pitchFamily="34" charset="0"/>
                <a:cs typeface="Arial" pitchFamily="34" charset="0"/>
              </a:rPr>
              <a:t>Use the numbers in the “At start of generation” column. </a:t>
            </a:r>
            <a:r>
              <a:rPr lang="en-US" sz="1200" dirty="0">
                <a:solidFill>
                  <a:srgbClr val="000000"/>
                </a:solidFill>
                <a:latin typeface="Maiandra GD" pitchFamily="34" charset="0"/>
                <a:cs typeface="Arial" pitchFamily="34" charset="0"/>
              </a:rPr>
              <a:t>Use a different color for each type of bacteria.</a:t>
            </a:r>
          </a:p>
        </p:txBody>
      </p:sp>
    </p:spTree>
    <p:extLst>
      <p:ext uri="{BB962C8B-B14F-4D97-AF65-F5344CB8AC3E}">
        <p14:creationId xmlns:p14="http://schemas.microsoft.com/office/powerpoint/2010/main" val="1510296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01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012">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1012">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1012">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1012">
                                            <p:txEl>
                                              <p:pRg st="4" end="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1013">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1013">
                                            <p:txEl>
                                              <p:pRg st="1" end="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animBg="1"/>
      <p:bldP spid="171011" grpId="0" animBg="1"/>
      <p:bldP spid="171012" grpId="0" build="p"/>
      <p:bldP spid="171013" grpId="0" build="p"/>
      <p:bldP spid="171014" grpId="0"/>
      <p:bldP spid="2"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Line 2"/>
          <p:cNvSpPr>
            <a:spLocks noChangeShapeType="1"/>
          </p:cNvSpPr>
          <p:nvPr/>
        </p:nvSpPr>
        <p:spPr bwMode="auto">
          <a:xfrm>
            <a:off x="1066800" y="11113"/>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1" name="Line 3"/>
          <p:cNvSpPr>
            <a:spLocks noChangeShapeType="1"/>
          </p:cNvSpPr>
          <p:nvPr/>
        </p:nvSpPr>
        <p:spPr bwMode="auto">
          <a:xfrm>
            <a:off x="0" y="685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2" name="Text Box 4"/>
          <p:cNvSpPr txBox="1">
            <a:spLocks noChangeArrowheads="1"/>
          </p:cNvSpPr>
          <p:nvPr/>
        </p:nvSpPr>
        <p:spPr bwMode="auto">
          <a:xfrm>
            <a:off x="-76200" y="-1588"/>
            <a:ext cx="1295400" cy="1492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300" b="1">
                <a:solidFill>
                  <a:srgbClr val="000000"/>
                </a:solidFill>
                <a:latin typeface="Maiandra GD" pitchFamily="34" charset="0"/>
              </a:rPr>
              <a:t>Topic: Models of Micro-Evolution +</a:t>
            </a:r>
            <a:endParaRPr lang="en-US" sz="1300" b="1" i="1">
              <a:solidFill>
                <a:srgbClr val="000000"/>
              </a:solidFill>
              <a:latin typeface="Maiandra GD" pitchFamily="34" charset="0"/>
            </a:endParaRPr>
          </a:p>
          <a:p>
            <a:pPr eaLnBrk="1" fontAlgn="base" hangingPunct="1">
              <a:spcBef>
                <a:spcPct val="0"/>
              </a:spcBef>
              <a:spcAft>
                <a:spcPct val="0"/>
              </a:spcAft>
            </a:pPr>
            <a:r>
              <a:rPr lang="en-US" sz="1300" b="1" i="1">
                <a:solidFill>
                  <a:srgbClr val="000000"/>
                </a:solidFill>
                <a:latin typeface="Maiandra GD" pitchFamily="34" charset="0"/>
              </a:rPr>
              <a:t>Fossils</a:t>
            </a:r>
          </a:p>
          <a:p>
            <a:pPr eaLnBrk="1" fontAlgn="base" hangingPunct="1">
              <a:spcBef>
                <a:spcPct val="0"/>
              </a:spcBef>
              <a:spcAft>
                <a:spcPct val="0"/>
              </a:spcAft>
            </a:pPr>
            <a:r>
              <a:rPr lang="en-US" sz="1300" b="1">
                <a:solidFill>
                  <a:srgbClr val="000000"/>
                </a:solidFill>
                <a:latin typeface="Maiandra GD" pitchFamily="34" charset="0"/>
              </a:rPr>
              <a:t>Source:  </a:t>
            </a:r>
          </a:p>
          <a:p>
            <a:pPr eaLnBrk="1" fontAlgn="base" hangingPunct="1">
              <a:spcBef>
                <a:spcPct val="0"/>
              </a:spcBef>
              <a:spcAft>
                <a:spcPct val="0"/>
              </a:spcAft>
            </a:pPr>
            <a:r>
              <a:rPr lang="en-US" sz="1300" b="1">
                <a:solidFill>
                  <a:srgbClr val="000000"/>
                </a:solidFill>
                <a:latin typeface="Maiandra GD" pitchFamily="34" charset="0"/>
              </a:rPr>
              <a:t>TSI Aquatics</a:t>
            </a:r>
          </a:p>
          <a:p>
            <a:pPr eaLnBrk="1" fontAlgn="base" hangingPunct="1">
              <a:spcBef>
                <a:spcPct val="0"/>
              </a:spcBef>
              <a:spcAft>
                <a:spcPct val="0"/>
              </a:spcAft>
            </a:pPr>
            <a:r>
              <a:rPr lang="en-US" sz="1300" b="1">
                <a:solidFill>
                  <a:srgbClr val="000000"/>
                </a:solidFill>
                <a:latin typeface="Maiandra GD" pitchFamily="34" charset="0"/>
              </a:rPr>
              <a:t>             </a:t>
            </a:r>
          </a:p>
        </p:txBody>
      </p:sp>
      <p:sp>
        <p:nvSpPr>
          <p:cNvPr id="171013" name="Text Box 5"/>
          <p:cNvSpPr txBox="1">
            <a:spLocks noChangeArrowheads="1"/>
          </p:cNvSpPr>
          <p:nvPr/>
        </p:nvSpPr>
        <p:spPr bwMode="auto">
          <a:xfrm>
            <a:off x="1066800" y="1588"/>
            <a:ext cx="81534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b="1">
                <a:solidFill>
                  <a:srgbClr val="000000"/>
                </a:solidFill>
                <a:latin typeface="Maiandra GD" pitchFamily="34" charset="0"/>
              </a:rPr>
              <a:t>Date: 2/21/13</a:t>
            </a:r>
          </a:p>
          <a:p>
            <a:pPr eaLnBrk="1" fontAlgn="base" hangingPunct="1">
              <a:spcBef>
                <a:spcPct val="0"/>
              </a:spcBef>
              <a:spcAft>
                <a:spcPct val="0"/>
              </a:spcAft>
            </a:pPr>
            <a:r>
              <a:rPr lang="en-US" sz="1400" b="1">
                <a:solidFill>
                  <a:srgbClr val="000000"/>
                </a:solidFill>
                <a:latin typeface="Maiandra GD" pitchFamily="34" charset="0"/>
              </a:rPr>
              <a:t>Standard: 8.8.1  I can illustrate the rock cycle &amp; explain how igneous, sedimentary &amp; metamorphic rocks are formed  8.8.2 I can compare the characteristics of the three main types of rocks</a:t>
            </a:r>
          </a:p>
        </p:txBody>
      </p:sp>
      <p:sp>
        <p:nvSpPr>
          <p:cNvPr id="171014" name="Text Box 6"/>
          <p:cNvSpPr txBox="1">
            <a:spLocks noChangeArrowheads="1"/>
          </p:cNvSpPr>
          <p:nvPr/>
        </p:nvSpPr>
        <p:spPr bwMode="auto">
          <a:xfrm>
            <a:off x="7908925" y="11113"/>
            <a:ext cx="4873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a:solidFill>
                  <a:srgbClr val="000000"/>
                </a:solidFill>
                <a:latin typeface="Maiandra GD" pitchFamily="34" charset="0"/>
              </a:rPr>
              <a:t>P36</a:t>
            </a:r>
          </a:p>
        </p:txBody>
      </p:sp>
      <p:graphicFrame>
        <p:nvGraphicFramePr>
          <p:cNvPr id="4" name="Table 3"/>
          <p:cNvGraphicFramePr>
            <a:graphicFrameLocks noGrp="1"/>
          </p:cNvGraphicFramePr>
          <p:nvPr/>
        </p:nvGraphicFramePr>
        <p:xfrm>
          <a:off x="1066800" y="685800"/>
          <a:ext cx="8000999" cy="6094411"/>
        </p:xfrm>
        <a:graphic>
          <a:graphicData uri="http://schemas.openxmlformats.org/drawingml/2006/table">
            <a:tbl>
              <a:tblPr firstRow="1" bandRow="1"/>
              <a:tblGrid>
                <a:gridCol w="450871"/>
                <a:gridCol w="1279452"/>
                <a:gridCol w="737276"/>
                <a:gridCol w="523430"/>
                <a:gridCol w="448654"/>
                <a:gridCol w="872382"/>
                <a:gridCol w="249253"/>
                <a:gridCol w="672982"/>
                <a:gridCol w="922232"/>
                <a:gridCol w="124628"/>
                <a:gridCol w="822533"/>
                <a:gridCol w="897306"/>
              </a:tblGrid>
              <a:tr h="352731">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Copperplate Gothic Light" pitchFamily="34" charset="0"/>
                          <a:ea typeface="+mn-ea"/>
                          <a:cs typeface="Arial" pitchFamily="34" charset="0"/>
                        </a:rPr>
                        <a:t>Table 1.1. Dice roll determining bacteria survival</a:t>
                      </a:r>
                    </a:p>
                  </a:txBody>
                  <a:tcPr marT="45724" marB="45724"/>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352731">
                <a:tc gridSpan="3">
                  <a:txBody>
                    <a:bodyPr/>
                    <a:lstStyle/>
                    <a:p>
                      <a:r>
                        <a:rPr kumimoji="0" lang="en-US" sz="1000" b="1" i="0" u="none" strike="noStrike" kern="1200" cap="none" spc="0" normalizeH="0" baseline="0" noProof="0" dirty="0" smtClean="0">
                          <a:ln>
                            <a:noFill/>
                          </a:ln>
                          <a:solidFill>
                            <a:srgbClr val="000000"/>
                          </a:solidFill>
                          <a:effectLst/>
                          <a:uLnTx/>
                          <a:uFillTx/>
                          <a:latin typeface="Copperplate Gothic Light" pitchFamily="34" charset="0"/>
                          <a:ea typeface="+mn-ea"/>
                          <a:cs typeface="Arial" pitchFamily="34" charset="0"/>
                        </a:rPr>
                        <a:t>Bacteria Dice Roll </a:t>
                      </a:r>
                      <a:endParaRPr lang="en-US" sz="1000" i="0" dirty="0">
                        <a:latin typeface="Copperplate Gothic Light" pitchFamily="34" charset="0"/>
                      </a:endParaRPr>
                    </a:p>
                  </a:txBody>
                  <a:tcPr marT="45724" marB="45724"/>
                </a:tc>
                <a:tc hMerge="1">
                  <a:txBody>
                    <a:bodyPr/>
                    <a:lstStyle/>
                    <a:p>
                      <a:endParaRPr lang="en-US"/>
                    </a:p>
                  </a:txBody>
                  <a:tcPr/>
                </a:tc>
                <a:tc hMerge="1">
                  <a:txBody>
                    <a:bodyPr/>
                    <a:lstStyle/>
                    <a:p>
                      <a:endParaRPr lang="en-US" sz="1200" b="1" dirty="0">
                        <a:latin typeface="Maiandra GD" pitchFamily="34" charset="0"/>
                      </a:endParaRPr>
                    </a:p>
                  </a:txBody>
                  <a:tcPr/>
                </a:tc>
                <a:tc gridSpan="2">
                  <a:txBody>
                    <a:bodyPr/>
                    <a:lstStyle/>
                    <a:p>
                      <a:r>
                        <a:rPr lang="en-US" sz="1000" b="1" i="0" dirty="0" smtClean="0">
                          <a:latin typeface="Copperplate Gothic Light" pitchFamily="34" charset="0"/>
                        </a:rPr>
                        <a:t>1</a:t>
                      </a:r>
                      <a:endParaRPr lang="en-US" sz="1000" b="1" i="0" dirty="0">
                        <a:latin typeface="Copperplate Gothic Light" pitchFamily="34" charset="0"/>
                      </a:endParaRPr>
                    </a:p>
                  </a:txBody>
                  <a:tcPr marT="45724" marB="45724"/>
                </a:tc>
                <a:tc hMerge="1">
                  <a:txBody>
                    <a:bodyPr/>
                    <a:lstStyle/>
                    <a:p>
                      <a:endParaRPr lang="en-US"/>
                    </a:p>
                  </a:txBody>
                  <a:tcPr/>
                </a:tc>
                <a:tc>
                  <a:txBody>
                    <a:bodyPr/>
                    <a:lstStyle/>
                    <a:p>
                      <a:r>
                        <a:rPr lang="en-US" sz="1000" b="1" i="0" dirty="0" smtClean="0">
                          <a:latin typeface="Copperplate Gothic Light" pitchFamily="34" charset="0"/>
                        </a:rPr>
                        <a:t>2</a:t>
                      </a:r>
                      <a:endParaRPr lang="en-US" sz="1000" b="1" i="0" dirty="0">
                        <a:latin typeface="Copperplate Gothic Light" pitchFamily="34" charset="0"/>
                      </a:endParaRPr>
                    </a:p>
                  </a:txBody>
                  <a:tcPr marT="45724" marB="45724"/>
                </a:tc>
                <a:tc gridSpan="2">
                  <a:txBody>
                    <a:bodyPr/>
                    <a:lstStyle/>
                    <a:p>
                      <a:r>
                        <a:rPr lang="en-US" sz="1000" b="1" i="0" dirty="0" smtClean="0">
                          <a:latin typeface="Copperplate Gothic Light" pitchFamily="34" charset="0"/>
                        </a:rPr>
                        <a:t>3</a:t>
                      </a:r>
                      <a:endParaRPr lang="en-US" sz="1000" b="1" i="0" dirty="0">
                        <a:latin typeface="Copperplate Gothic Light" pitchFamily="34" charset="0"/>
                      </a:endParaRPr>
                    </a:p>
                  </a:txBody>
                  <a:tcPr marT="45724" marB="45724"/>
                </a:tc>
                <a:tc hMerge="1">
                  <a:txBody>
                    <a:bodyPr/>
                    <a:lstStyle/>
                    <a:p>
                      <a:endParaRPr lang="en-US"/>
                    </a:p>
                  </a:txBody>
                  <a:tcPr/>
                </a:tc>
                <a:tc>
                  <a:txBody>
                    <a:bodyPr/>
                    <a:lstStyle/>
                    <a:p>
                      <a:r>
                        <a:rPr lang="en-US" sz="1000" b="1" i="0" dirty="0" smtClean="0">
                          <a:latin typeface="Copperplate Gothic Light" pitchFamily="34" charset="0"/>
                        </a:rPr>
                        <a:t>4</a:t>
                      </a:r>
                      <a:endParaRPr lang="en-US" sz="1000" b="1" i="0" dirty="0">
                        <a:latin typeface="Copperplate Gothic Light" pitchFamily="34" charset="0"/>
                      </a:endParaRPr>
                    </a:p>
                  </a:txBody>
                  <a:tcPr marT="45724" marB="45724"/>
                </a:tc>
                <a:tc gridSpan="2">
                  <a:txBody>
                    <a:bodyPr/>
                    <a:lstStyle/>
                    <a:p>
                      <a:r>
                        <a:rPr lang="en-US" sz="1000" b="1" i="0" dirty="0" smtClean="0">
                          <a:latin typeface="Copperplate Gothic Light" pitchFamily="34" charset="0"/>
                        </a:rPr>
                        <a:t>5</a:t>
                      </a:r>
                      <a:endParaRPr lang="en-US" sz="1000" b="1" i="0" dirty="0">
                        <a:latin typeface="Copperplate Gothic Light" pitchFamily="34" charset="0"/>
                      </a:endParaRPr>
                    </a:p>
                  </a:txBody>
                  <a:tcPr marT="45724" marB="45724"/>
                </a:tc>
                <a:tc hMerge="1">
                  <a:txBody>
                    <a:bodyPr/>
                    <a:lstStyle/>
                    <a:p>
                      <a:endParaRPr lang="en-US"/>
                    </a:p>
                  </a:txBody>
                  <a:tcPr/>
                </a:tc>
                <a:tc>
                  <a:txBody>
                    <a:bodyPr/>
                    <a:lstStyle/>
                    <a:p>
                      <a:r>
                        <a:rPr lang="en-US" sz="1000" b="1" i="0" dirty="0" smtClean="0">
                          <a:latin typeface="Copperplate Gothic Light" pitchFamily="34" charset="0"/>
                        </a:rPr>
                        <a:t>6</a:t>
                      </a:r>
                      <a:endParaRPr lang="en-US" sz="1000" b="1" i="0" dirty="0">
                        <a:latin typeface="Copperplate Gothic Light" pitchFamily="34" charset="0"/>
                      </a:endParaRPr>
                    </a:p>
                  </a:txBody>
                  <a:tcPr marT="45724" marB="45724"/>
                </a:tc>
              </a:tr>
              <a:tr h="352731">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Copperplate Gothic Light" pitchFamily="34" charset="0"/>
                          <a:ea typeface="+mn-ea"/>
                          <a:cs typeface="Arial" pitchFamily="34" charset="0"/>
                        </a:rPr>
                        <a:t>Typical (Coated Paperclip)</a:t>
                      </a:r>
                    </a:p>
                  </a:txBody>
                  <a:tcPr marT="45724" marB="45724"/>
                </a:tc>
                <a:tc hMerge="1">
                  <a:txBody>
                    <a:bodyPr/>
                    <a:lstStyle/>
                    <a:p>
                      <a:endParaRPr lang="en-US"/>
                    </a:p>
                  </a:txBody>
                  <a:tcPr/>
                </a:tc>
                <a:tc hMerge="1">
                  <a:txBody>
                    <a:bodyPr/>
                    <a:lstStyle/>
                    <a:p>
                      <a:endParaRPr lang="en-US" sz="1200" b="0" dirty="0">
                        <a:latin typeface="Maiandra GD" pitchFamily="34" charset="0"/>
                      </a:endParaRPr>
                    </a:p>
                  </a:txBody>
                  <a:tcPr/>
                </a:tc>
                <a:tc gridSpan="2">
                  <a:txBody>
                    <a:bodyPr/>
                    <a:lstStyle/>
                    <a:p>
                      <a:r>
                        <a:rPr lang="en-US" sz="1000" b="0" i="0" dirty="0" smtClean="0">
                          <a:latin typeface="Copperplate Gothic Light" pitchFamily="34" charset="0"/>
                        </a:rPr>
                        <a:t>Survive</a:t>
                      </a:r>
                      <a:endParaRPr lang="en-US" sz="1000" b="0" i="0" dirty="0">
                        <a:latin typeface="Copperplate Gothic Light" pitchFamily="34" charset="0"/>
                      </a:endParaRPr>
                    </a:p>
                  </a:txBody>
                  <a:tcPr marT="45724" marB="45724"/>
                </a:tc>
                <a:tc hMerge="1">
                  <a:txBody>
                    <a:bodyPr/>
                    <a:lstStyle/>
                    <a:p>
                      <a:endParaRPr lang="en-US"/>
                    </a:p>
                  </a:txBody>
                  <a:tcPr/>
                </a:tc>
                <a:tc>
                  <a:txBody>
                    <a:bodyPr/>
                    <a:lstStyle/>
                    <a:p>
                      <a:r>
                        <a:rPr lang="en-US" sz="1000" b="0" i="0" dirty="0" smtClean="0">
                          <a:latin typeface="Copperplate Gothic Light" pitchFamily="34" charset="0"/>
                        </a:rPr>
                        <a:t>Die</a:t>
                      </a:r>
                      <a:endParaRPr lang="en-US" sz="1000" b="0" i="0" dirty="0">
                        <a:latin typeface="Copperplate Gothic Light" pitchFamily="34" charset="0"/>
                      </a:endParaRPr>
                    </a:p>
                  </a:txBody>
                  <a:tcPr marT="45724" marB="45724"/>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Die</a:t>
                      </a:r>
                      <a:endParaRPr kumimoji="0" lang="en-US" sz="1000" b="0" i="0" u="none" strike="noStrike" kern="1200" cap="none" spc="0" normalizeH="0" baseline="0" noProof="0" dirty="0">
                        <a:ln>
                          <a:noFill/>
                        </a:ln>
                        <a:solidFill>
                          <a:srgbClr val="000000"/>
                        </a:solidFill>
                        <a:effectLst/>
                        <a:uLnTx/>
                        <a:uFillTx/>
                        <a:latin typeface="Copperplate Gothic Light" pitchFamily="34" charset="0"/>
                        <a:ea typeface="+mn-ea"/>
                        <a:cs typeface="+mn-cs"/>
                      </a:endParaRPr>
                    </a:p>
                  </a:txBody>
                  <a:tcPr marT="45724" marB="45724"/>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Die</a:t>
                      </a:r>
                    </a:p>
                  </a:txBody>
                  <a:tcPr marT="45724" marB="45724"/>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Die</a:t>
                      </a:r>
                    </a:p>
                  </a:txBody>
                  <a:tcPr marT="45724" marB="45724"/>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Die</a:t>
                      </a:r>
                    </a:p>
                  </a:txBody>
                  <a:tcPr marT="45724" marB="45724"/>
                </a:tc>
              </a:tr>
              <a:tr h="352731">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Copperplate Gothic Light" pitchFamily="34" charset="0"/>
                          <a:ea typeface="+mn-ea"/>
                          <a:cs typeface="Arial" pitchFamily="34" charset="0"/>
                        </a:rPr>
                        <a:t>Mutated (Silver Paperclip)</a:t>
                      </a:r>
                    </a:p>
                  </a:txBody>
                  <a:tcPr marT="45724" marB="45724"/>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Maiandra GD" pitchFamily="34" charset="0"/>
                        <a:ea typeface="+mn-ea"/>
                        <a:cs typeface="+mn-cs"/>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Survive</a:t>
                      </a:r>
                      <a:endParaRPr kumimoji="0" lang="en-US" sz="1000" b="0" i="0" u="none" strike="noStrike" kern="1200" cap="none" spc="0" normalizeH="0" baseline="0" noProof="0" dirty="0">
                        <a:ln>
                          <a:noFill/>
                        </a:ln>
                        <a:solidFill>
                          <a:srgbClr val="000000"/>
                        </a:solidFill>
                        <a:effectLst/>
                        <a:uLnTx/>
                        <a:uFillTx/>
                        <a:latin typeface="Copperplate Gothic Light" pitchFamily="34" charset="0"/>
                        <a:ea typeface="+mn-ea"/>
                        <a:cs typeface="+mn-cs"/>
                      </a:endParaRPr>
                    </a:p>
                  </a:txBody>
                  <a:tcPr marT="45724" marB="45724"/>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Survive</a:t>
                      </a:r>
                    </a:p>
                  </a:txBody>
                  <a:tcPr marT="45724" marB="45724"/>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Survive</a:t>
                      </a:r>
                    </a:p>
                  </a:txBody>
                  <a:tcPr marT="45724" marB="45724"/>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Survive</a:t>
                      </a:r>
                    </a:p>
                  </a:txBody>
                  <a:tcPr marT="45724" marB="45724"/>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Survive</a:t>
                      </a:r>
                    </a:p>
                  </a:txBody>
                  <a:tcPr marT="45724" marB="45724"/>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Copperplate Gothic Light" pitchFamily="34" charset="0"/>
                          <a:ea typeface="+mn-ea"/>
                          <a:cs typeface="+mn-cs"/>
                        </a:rPr>
                        <a:t>Die</a:t>
                      </a:r>
                    </a:p>
                  </a:txBody>
                  <a:tcPr marT="45724" marB="45724"/>
                </a:tc>
              </a:tr>
              <a:tr h="274346">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TABLE 1.2 BACTERIA SURVIVAL OVER GENERATIONS</a:t>
                      </a:r>
                    </a:p>
                  </a:txBody>
                  <a:tcPr marT="45724" marB="45724"/>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b="1" dirty="0">
                        <a:latin typeface="Maiandra GD" pitchFamily="34" charset="0"/>
                      </a:endParaRPr>
                    </a:p>
                  </a:txBody>
                  <a:tcPr/>
                </a:tc>
                <a:tc hMerge="1">
                  <a:txBody>
                    <a:bodyPr/>
                    <a:lstStyle/>
                    <a:p>
                      <a:endParaRPr lang="en-US"/>
                    </a:p>
                  </a:txBody>
                  <a:tcPr/>
                </a:tc>
                <a:tc hMerge="1">
                  <a:txBody>
                    <a:bodyPr/>
                    <a:lstStyle/>
                    <a:p>
                      <a:endParaRPr lang="en-US" sz="1200" b="1" dirty="0">
                        <a:latin typeface="Maiandra GD" pitchFamily="34" charset="0"/>
                      </a:endParaRPr>
                    </a:p>
                  </a:txBody>
                  <a:tcPr/>
                </a:tc>
                <a:tc hMerge="1">
                  <a:txBody>
                    <a:bodyPr/>
                    <a:lstStyle/>
                    <a:p>
                      <a:endParaRPr lang="en-US" sz="1200" b="1" dirty="0">
                        <a:latin typeface="Maiandra GD" pitchFamily="34" charset="0"/>
                      </a:endParaRPr>
                    </a:p>
                  </a:txBody>
                  <a:tcPr/>
                </a:tc>
                <a:tc hMerge="1">
                  <a:txBody>
                    <a:bodyPr/>
                    <a:lstStyle/>
                    <a:p>
                      <a:endParaRPr lang="en-US"/>
                    </a:p>
                  </a:txBody>
                  <a:tcPr/>
                </a:tc>
                <a:tc hMerge="1">
                  <a:txBody>
                    <a:bodyPr/>
                    <a:lstStyle/>
                    <a:p>
                      <a:endParaRPr lang="en-US" sz="1200" b="1" dirty="0">
                        <a:latin typeface="Maiandra GD" pitchFamily="34" charset="0"/>
                      </a:endParaRPr>
                    </a:p>
                  </a:txBody>
                  <a:tcPr/>
                </a:tc>
              </a:tr>
              <a:tr h="352731">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8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Generation</a:t>
                      </a:r>
                      <a:r>
                        <a:rPr kumimoji="0" lang="en-US" sz="12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 </a:t>
                      </a:r>
                    </a:p>
                  </a:txBody>
                  <a:tcPr marT="45724" marB="45724"/>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BACTERIA</a:t>
                      </a:r>
                    </a:p>
                  </a:txBody>
                  <a:tcPr marT="45724" marB="45724"/>
                </a:tc>
                <a:tc gridSpan="10">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NUMBER OF BACTERIA</a:t>
                      </a:r>
                    </a:p>
                  </a:txBody>
                  <a:tcPr marT="45724" marB="45724"/>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a:tc>
                <a:tc hMerge="1">
                  <a:txBody>
                    <a:bodyPr/>
                    <a:lstStyle/>
                    <a:p>
                      <a:endParaRPr lang="en-US"/>
                    </a:p>
                  </a:txBody>
                  <a:tcPr/>
                </a:tc>
              </a:tr>
              <a:tr h="293942">
                <a:tc vMerge="1">
                  <a:txBody>
                    <a:bodyPr/>
                    <a:lstStyle/>
                    <a:p>
                      <a:endParaRPr lang="en-US"/>
                    </a:p>
                  </a:txBody>
                  <a:tcPr/>
                </a:tc>
                <a:tc v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At start of generation</a:t>
                      </a:r>
                    </a:p>
                  </a:txBody>
                  <a:tcPr marT="45724" marB="45724"/>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Dead- (end of generation)</a:t>
                      </a:r>
                    </a:p>
                  </a:txBody>
                  <a:tcPr marT="45724" marB="45724"/>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a:tc>
                <a:tc hMerge="1">
                  <a:txBody>
                    <a:bodyPr/>
                    <a:lstStyle/>
                    <a:p>
                      <a:endParaRPr lang="en-US"/>
                    </a:p>
                  </a:txBody>
                  <a:tcPr/>
                </a:tc>
                <a:tc gridSpan="3">
                  <a:txBody>
                    <a:bodyPr/>
                    <a:lstStyle/>
                    <a:p>
                      <a:r>
                        <a:rPr lang="en-US" sz="900" b="1" dirty="0" smtClean="0">
                          <a:latin typeface="Maiandra GD" pitchFamily="34" charset="0"/>
                        </a:rPr>
                        <a:t>Survivors- (end of</a:t>
                      </a:r>
                      <a:r>
                        <a:rPr lang="en-US" sz="900" b="1" baseline="0" dirty="0" smtClean="0">
                          <a:latin typeface="Maiandra GD" pitchFamily="34" charset="0"/>
                        </a:rPr>
                        <a:t> </a:t>
                      </a:r>
                      <a:r>
                        <a:rPr lang="en-US" sz="900" b="1" dirty="0" smtClean="0">
                          <a:latin typeface="Maiandra GD" pitchFamily="34" charset="0"/>
                        </a:rPr>
                        <a:t>generation)</a:t>
                      </a:r>
                    </a:p>
                  </a:txBody>
                  <a:tcPr marT="45724" marB="45724"/>
                </a:tc>
                <a:tc hMerge="1">
                  <a:txBody>
                    <a:bodyPr/>
                    <a:lstStyle/>
                    <a:p>
                      <a:endParaRPr lang="en-US" sz="900" b="1" dirty="0" smtClean="0">
                        <a:latin typeface="Maiandra GD" pitchFamily="34" charset="0"/>
                      </a:endParaRPr>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Reproduction- (survivors  x2)</a:t>
                      </a:r>
                    </a:p>
                  </a:txBody>
                  <a:tcPr marT="45724" marB="45724"/>
                </a:tc>
                <a:tc hMerge="1">
                  <a:txBody>
                    <a:bodyPr/>
                    <a:lstStyle/>
                    <a:p>
                      <a:endParaRPr lang="en-US"/>
                    </a:p>
                  </a:txBody>
                  <a:tcPr/>
                </a:tc>
              </a:tr>
              <a:tr h="31353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1</a:t>
                      </a:r>
                    </a:p>
                  </a:txBody>
                  <a:tcPr marT="45724" marB="45724"/>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Typical(coated)</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Mutated (silver)</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2</a:t>
                      </a:r>
                    </a:p>
                  </a:txBody>
                  <a:tcPr marT="45724" marB="45724"/>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Typical(coated)</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Mutated (silver)</a:t>
                      </a:r>
                    </a:p>
                  </a:txBody>
                  <a:tcPr marT="45724" marB="45724"/>
                </a:tc>
                <a:tc gridSpan="2">
                  <a:txBody>
                    <a:bodyPr/>
                    <a:lstStyle/>
                    <a:p>
                      <a:endParaRPr lang="en-US" sz="1000" dirty="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3</a:t>
                      </a:r>
                    </a:p>
                  </a:txBody>
                  <a:tcPr marT="45724" marB="45724"/>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Typical(coated)</a:t>
                      </a:r>
                    </a:p>
                  </a:txBody>
                  <a:tcPr marT="45724" marB="45724"/>
                </a:tc>
                <a:tc gridSpan="2">
                  <a:txBody>
                    <a:bodyPr/>
                    <a:lstStyle/>
                    <a:p>
                      <a:endParaRPr lang="en-US" sz="1000" dirty="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Mutated (silver)</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dirty="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4</a:t>
                      </a:r>
                    </a:p>
                  </a:txBody>
                  <a:tcPr marT="45724" marB="45724"/>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Typical(coated)</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dirty="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dirty="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Mutated (silver)</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dirty="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5</a:t>
                      </a:r>
                    </a:p>
                  </a:txBody>
                  <a:tcPr marT="45724" marB="45724"/>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Typical(coated)</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dirty="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Mutated (silver)</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6</a:t>
                      </a:r>
                    </a:p>
                  </a:txBody>
                  <a:tcPr marT="45724" marB="45724"/>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Typical(coated)</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r h="313539">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rPr>
                        <a:t>Mutated (silver)</a:t>
                      </a:r>
                    </a:p>
                  </a:txBody>
                  <a:tcPr marT="45724" marB="45724"/>
                </a:tc>
                <a:tc gridSpan="2">
                  <a:txBody>
                    <a:bodyPr/>
                    <a:lstStyle/>
                    <a:p>
                      <a:endParaRPr lang="en-US" sz="1000">
                        <a:latin typeface="Maiandra GD" pitchFamily="34" charset="0"/>
                      </a:endParaRPr>
                    </a:p>
                  </a:txBody>
                  <a:tcPr marT="45724" marB="45724"/>
                </a:tc>
                <a:tc hMerge="1">
                  <a:txBody>
                    <a:bodyPr/>
                    <a:lstStyle/>
                    <a:p>
                      <a:endParaRPr lang="en-US"/>
                    </a:p>
                  </a:txBody>
                  <a:tcPr/>
                </a:tc>
                <a:tc gridSpan="3">
                  <a:txBody>
                    <a:bodyPr/>
                    <a:lstStyle/>
                    <a:p>
                      <a:endParaRPr lang="en-US" sz="1000" dirty="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3">
                  <a:txBody>
                    <a:bodyPr/>
                    <a:lstStyle/>
                    <a:p>
                      <a:endParaRPr lang="en-US" sz="1000">
                        <a:latin typeface="Maiandra GD" pitchFamily="34" charset="0"/>
                      </a:endParaRPr>
                    </a:p>
                  </a:txBody>
                  <a:tcPr marT="45724" marB="45724"/>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aiandra GD" pitchFamily="34" charset="0"/>
                        <a:ea typeface="+mn-ea"/>
                        <a:cs typeface="Arial" pitchFamily="34" charset="0"/>
                      </a:endParaRPr>
                    </a:p>
                  </a:txBody>
                  <a:tcPr marT="45724" marB="45724"/>
                </a:tc>
                <a:tc hMerge="1">
                  <a:txBody>
                    <a:bodyPr/>
                    <a:lstStyle/>
                    <a:p>
                      <a:endParaRPr lang="en-US"/>
                    </a:p>
                  </a:txBody>
                  <a:tcPr/>
                </a:tc>
              </a:tr>
            </a:tbl>
          </a:graphicData>
        </a:graphic>
      </p:graphicFrame>
    </p:spTree>
    <p:extLst>
      <p:ext uri="{BB962C8B-B14F-4D97-AF65-F5344CB8AC3E}">
        <p14:creationId xmlns:p14="http://schemas.microsoft.com/office/powerpoint/2010/main" val="5707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01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012">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1012">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1012">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1012">
                                            <p:txEl>
                                              <p:pRg st="4" end="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1013">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10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animBg="1"/>
      <p:bldP spid="171011" grpId="0" animBg="1"/>
      <p:bldP spid="171012" grpId="0" build="p"/>
      <p:bldP spid="171013" grpId="0" build="p"/>
      <p:bldP spid="1710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Line 2"/>
          <p:cNvSpPr>
            <a:spLocks noChangeShapeType="1"/>
          </p:cNvSpPr>
          <p:nvPr/>
        </p:nvSpPr>
        <p:spPr bwMode="auto">
          <a:xfrm>
            <a:off x="1066800" y="11113"/>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1" name="Line 3"/>
          <p:cNvSpPr>
            <a:spLocks noChangeShapeType="1"/>
          </p:cNvSpPr>
          <p:nvPr/>
        </p:nvSpPr>
        <p:spPr bwMode="auto">
          <a:xfrm>
            <a:off x="0" y="685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2" name="Text Box 4"/>
          <p:cNvSpPr txBox="1">
            <a:spLocks noChangeArrowheads="1"/>
          </p:cNvSpPr>
          <p:nvPr/>
        </p:nvSpPr>
        <p:spPr bwMode="auto">
          <a:xfrm>
            <a:off x="-76200" y="-1588"/>
            <a:ext cx="1295400" cy="1492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300" b="1">
                <a:solidFill>
                  <a:srgbClr val="000000"/>
                </a:solidFill>
                <a:latin typeface="Maiandra GD" pitchFamily="34" charset="0"/>
              </a:rPr>
              <a:t>Topic: Models of Micro-Evolution +</a:t>
            </a:r>
            <a:endParaRPr lang="en-US" sz="1300" b="1" i="1">
              <a:solidFill>
                <a:srgbClr val="000000"/>
              </a:solidFill>
              <a:latin typeface="Maiandra GD" pitchFamily="34" charset="0"/>
            </a:endParaRPr>
          </a:p>
          <a:p>
            <a:pPr eaLnBrk="1" fontAlgn="base" hangingPunct="1">
              <a:spcBef>
                <a:spcPct val="0"/>
              </a:spcBef>
              <a:spcAft>
                <a:spcPct val="0"/>
              </a:spcAft>
            </a:pPr>
            <a:r>
              <a:rPr lang="en-US" sz="1300" b="1" i="1">
                <a:solidFill>
                  <a:srgbClr val="000000"/>
                </a:solidFill>
                <a:latin typeface="Maiandra GD" pitchFamily="34" charset="0"/>
              </a:rPr>
              <a:t>Fossils</a:t>
            </a:r>
          </a:p>
          <a:p>
            <a:pPr eaLnBrk="1" fontAlgn="base" hangingPunct="1">
              <a:spcBef>
                <a:spcPct val="0"/>
              </a:spcBef>
              <a:spcAft>
                <a:spcPct val="0"/>
              </a:spcAft>
            </a:pPr>
            <a:r>
              <a:rPr lang="en-US" sz="1300" b="1">
                <a:solidFill>
                  <a:srgbClr val="000000"/>
                </a:solidFill>
                <a:latin typeface="Maiandra GD" pitchFamily="34" charset="0"/>
              </a:rPr>
              <a:t>Source:  </a:t>
            </a:r>
          </a:p>
          <a:p>
            <a:pPr eaLnBrk="1" fontAlgn="base" hangingPunct="1">
              <a:spcBef>
                <a:spcPct val="0"/>
              </a:spcBef>
              <a:spcAft>
                <a:spcPct val="0"/>
              </a:spcAft>
            </a:pPr>
            <a:r>
              <a:rPr lang="en-US" sz="1300" b="1">
                <a:solidFill>
                  <a:srgbClr val="000000"/>
                </a:solidFill>
                <a:latin typeface="Maiandra GD" pitchFamily="34" charset="0"/>
              </a:rPr>
              <a:t>TSI Aquatics</a:t>
            </a:r>
          </a:p>
          <a:p>
            <a:pPr eaLnBrk="1" fontAlgn="base" hangingPunct="1">
              <a:spcBef>
                <a:spcPct val="0"/>
              </a:spcBef>
              <a:spcAft>
                <a:spcPct val="0"/>
              </a:spcAft>
            </a:pPr>
            <a:r>
              <a:rPr lang="en-US" sz="1300" b="1">
                <a:solidFill>
                  <a:srgbClr val="000000"/>
                </a:solidFill>
                <a:latin typeface="Maiandra GD" pitchFamily="34" charset="0"/>
              </a:rPr>
              <a:t>             </a:t>
            </a:r>
          </a:p>
        </p:txBody>
      </p:sp>
      <p:sp>
        <p:nvSpPr>
          <p:cNvPr id="171013" name="Text Box 5"/>
          <p:cNvSpPr txBox="1">
            <a:spLocks noChangeArrowheads="1"/>
          </p:cNvSpPr>
          <p:nvPr/>
        </p:nvSpPr>
        <p:spPr bwMode="auto">
          <a:xfrm>
            <a:off x="1066800" y="1588"/>
            <a:ext cx="81534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b="1">
                <a:solidFill>
                  <a:srgbClr val="000000"/>
                </a:solidFill>
                <a:latin typeface="Maiandra GD" pitchFamily="34" charset="0"/>
              </a:rPr>
              <a:t>Date: 2/21/13</a:t>
            </a:r>
          </a:p>
          <a:p>
            <a:pPr eaLnBrk="1" fontAlgn="base" hangingPunct="1">
              <a:spcBef>
                <a:spcPct val="0"/>
              </a:spcBef>
              <a:spcAft>
                <a:spcPct val="0"/>
              </a:spcAft>
            </a:pPr>
            <a:r>
              <a:rPr lang="en-US" sz="1400" b="1">
                <a:solidFill>
                  <a:srgbClr val="000000"/>
                </a:solidFill>
                <a:latin typeface="Maiandra GD" pitchFamily="34" charset="0"/>
              </a:rPr>
              <a:t>Standard: 8.8.1  I can illustrate the rock cycle &amp; explain how igneous, sedimentary &amp; metamorphic rocks are formed  8.8.2 I can compare the characteristics of the three main types of rocks</a:t>
            </a:r>
          </a:p>
        </p:txBody>
      </p:sp>
      <p:sp>
        <p:nvSpPr>
          <p:cNvPr id="171014" name="Text Box 6"/>
          <p:cNvSpPr txBox="1">
            <a:spLocks noChangeArrowheads="1"/>
          </p:cNvSpPr>
          <p:nvPr/>
        </p:nvSpPr>
        <p:spPr bwMode="auto">
          <a:xfrm>
            <a:off x="7908925" y="11113"/>
            <a:ext cx="4873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a:solidFill>
                  <a:srgbClr val="000000"/>
                </a:solidFill>
                <a:latin typeface="Maiandra GD" pitchFamily="34" charset="0"/>
              </a:rPr>
              <a:t>P36</a:t>
            </a:r>
          </a:p>
        </p:txBody>
      </p:sp>
      <p:pic>
        <p:nvPicPr>
          <p:cNvPr id="128007"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090613" y="744538"/>
            <a:ext cx="6834187" cy="603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8008" name="TextBox 2"/>
          <p:cNvSpPr txBox="1">
            <a:spLocks noChangeArrowheads="1"/>
          </p:cNvSpPr>
          <p:nvPr/>
        </p:nvSpPr>
        <p:spPr bwMode="auto">
          <a:xfrm>
            <a:off x="7924800" y="2362200"/>
            <a:ext cx="933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b="1" u="sng">
                <a:solidFill>
                  <a:srgbClr val="000000"/>
                </a:solidFill>
                <a:latin typeface="Copperplate Gothic Light" pitchFamily="34" charset="0"/>
              </a:rPr>
              <a:t>Key</a:t>
            </a:r>
          </a:p>
          <a:p>
            <a:pPr eaLnBrk="1" fontAlgn="base" hangingPunct="1">
              <a:spcBef>
                <a:spcPct val="0"/>
              </a:spcBef>
              <a:spcAft>
                <a:spcPct val="0"/>
              </a:spcAft>
            </a:pPr>
            <a:r>
              <a:rPr lang="en-US" b="1">
                <a:solidFill>
                  <a:srgbClr val="000000"/>
                </a:solidFill>
                <a:latin typeface="Copperplate Gothic Light" pitchFamily="34" charset="0"/>
                <a:sym typeface="Wingdings 2" pitchFamily="18" charset="2"/>
              </a:rPr>
              <a:t></a:t>
            </a:r>
          </a:p>
          <a:p>
            <a:pPr eaLnBrk="1" fontAlgn="base" hangingPunct="1">
              <a:spcBef>
                <a:spcPct val="0"/>
              </a:spcBef>
              <a:spcAft>
                <a:spcPct val="0"/>
              </a:spcAft>
            </a:pPr>
            <a:r>
              <a:rPr lang="en-US" b="1">
                <a:solidFill>
                  <a:srgbClr val="000000"/>
                </a:solidFill>
                <a:latin typeface="Copperplate Gothic Light" pitchFamily="34" charset="0"/>
                <a:sym typeface="Wingdings 2" pitchFamily="18" charset="2"/>
              </a:rPr>
              <a:t></a:t>
            </a:r>
            <a:endParaRPr lang="en-US" b="1">
              <a:solidFill>
                <a:srgbClr val="000000"/>
              </a:solidFill>
              <a:latin typeface="Copperplate Gothic Light" pitchFamily="34" charset="0"/>
            </a:endParaRPr>
          </a:p>
        </p:txBody>
      </p:sp>
      <p:sp>
        <p:nvSpPr>
          <p:cNvPr id="128009" name="TextBox 11"/>
          <p:cNvSpPr txBox="1">
            <a:spLocks noChangeArrowheads="1"/>
          </p:cNvSpPr>
          <p:nvPr/>
        </p:nvSpPr>
        <p:spPr bwMode="auto">
          <a:xfrm>
            <a:off x="1371600" y="685800"/>
            <a:ext cx="933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a:solidFill>
                  <a:srgbClr val="000000"/>
                </a:solidFill>
                <a:latin typeface="Copperplate Gothic Light" pitchFamily="34" charset="0"/>
              </a:rPr>
              <a:t>Fig 1:</a:t>
            </a:r>
          </a:p>
        </p:txBody>
      </p:sp>
      <p:sp>
        <p:nvSpPr>
          <p:cNvPr id="128010" name="Rectangle 4"/>
          <p:cNvSpPr>
            <a:spLocks noChangeArrowheads="1"/>
          </p:cNvSpPr>
          <p:nvPr/>
        </p:nvSpPr>
        <p:spPr bwMode="auto">
          <a:xfrm>
            <a:off x="1371600" y="2133600"/>
            <a:ext cx="304800" cy="3048000"/>
          </a:xfrm>
          <a:prstGeom prst="rect">
            <a:avLst/>
          </a:prstGeom>
          <a:solidFill>
            <a:schemeClr val="bg1"/>
          </a:solidFill>
          <a:ln w="28575" algn="ctr">
            <a:solidFill>
              <a:schemeClr val="tx1"/>
            </a:solidFill>
            <a:round/>
            <a:headEnd/>
            <a:tailEnd/>
          </a:ln>
        </p:spPr>
        <p:txBody>
          <a:bodyPr/>
          <a:lstStyle/>
          <a:p>
            <a:pPr fontAlgn="base">
              <a:spcBef>
                <a:spcPct val="0"/>
              </a:spcBef>
              <a:spcAft>
                <a:spcPct val="0"/>
              </a:spcAft>
            </a:pPr>
            <a:endParaRPr lang="en-US" sz="800" b="1">
              <a:solidFill>
                <a:srgbClr val="000000"/>
              </a:solidFill>
              <a:latin typeface="Maiandra GD" pitchFamily="34" charset="0"/>
              <a:cs typeface="Arial" pitchFamily="34" charset="0"/>
            </a:endParaRPr>
          </a:p>
        </p:txBody>
      </p:sp>
      <p:sp>
        <p:nvSpPr>
          <p:cNvPr id="128011" name="Rectangle 13"/>
          <p:cNvSpPr>
            <a:spLocks noChangeArrowheads="1"/>
          </p:cNvSpPr>
          <p:nvPr/>
        </p:nvSpPr>
        <p:spPr bwMode="auto">
          <a:xfrm>
            <a:off x="3505200" y="6477000"/>
            <a:ext cx="3276600" cy="304800"/>
          </a:xfrm>
          <a:prstGeom prst="rect">
            <a:avLst/>
          </a:prstGeom>
          <a:solidFill>
            <a:schemeClr val="bg1"/>
          </a:solidFill>
          <a:ln w="28575" algn="ctr">
            <a:solidFill>
              <a:schemeClr val="tx1"/>
            </a:solidFill>
            <a:round/>
            <a:headEnd/>
            <a:tailEnd/>
          </a:ln>
        </p:spPr>
        <p:txBody>
          <a:bodyPr/>
          <a:lstStyle/>
          <a:p>
            <a:pPr fontAlgn="base">
              <a:spcBef>
                <a:spcPct val="0"/>
              </a:spcBef>
              <a:spcAft>
                <a:spcPct val="0"/>
              </a:spcAft>
            </a:pPr>
            <a:endParaRPr lang="en-US" sz="800" b="1">
              <a:solidFill>
                <a:srgbClr val="000000"/>
              </a:solidFill>
              <a:latin typeface="Maiandra GD" pitchFamily="34" charset="0"/>
              <a:cs typeface="Arial" pitchFamily="34" charset="0"/>
            </a:endParaRPr>
          </a:p>
        </p:txBody>
      </p:sp>
    </p:spTree>
    <p:extLst>
      <p:ext uri="{BB962C8B-B14F-4D97-AF65-F5344CB8AC3E}">
        <p14:creationId xmlns:p14="http://schemas.microsoft.com/office/powerpoint/2010/main" val="4861465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01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012">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1012">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1012">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1012">
                                            <p:txEl>
                                              <p:pRg st="4" end="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1013">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10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animBg="1"/>
      <p:bldP spid="171011" grpId="0" animBg="1"/>
      <p:bldP spid="171012" grpId="0" build="p"/>
      <p:bldP spid="171013" grpId="0" build="p"/>
      <p:bldP spid="1710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Line 2"/>
          <p:cNvSpPr>
            <a:spLocks noChangeShapeType="1"/>
          </p:cNvSpPr>
          <p:nvPr/>
        </p:nvSpPr>
        <p:spPr bwMode="auto">
          <a:xfrm>
            <a:off x="1066800" y="11113"/>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1" name="Line 3"/>
          <p:cNvSpPr>
            <a:spLocks noChangeShapeType="1"/>
          </p:cNvSpPr>
          <p:nvPr/>
        </p:nvSpPr>
        <p:spPr bwMode="auto">
          <a:xfrm>
            <a:off x="0" y="685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cs typeface="Arial" pitchFamily="34" charset="0"/>
            </a:endParaRPr>
          </a:p>
        </p:txBody>
      </p:sp>
      <p:sp>
        <p:nvSpPr>
          <p:cNvPr id="171012" name="Text Box 4"/>
          <p:cNvSpPr txBox="1">
            <a:spLocks noChangeArrowheads="1"/>
          </p:cNvSpPr>
          <p:nvPr/>
        </p:nvSpPr>
        <p:spPr bwMode="auto">
          <a:xfrm>
            <a:off x="-76200" y="-1588"/>
            <a:ext cx="1295400" cy="1492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300" b="1">
                <a:solidFill>
                  <a:srgbClr val="000000"/>
                </a:solidFill>
                <a:latin typeface="Maiandra GD" pitchFamily="34" charset="0"/>
              </a:rPr>
              <a:t>Topic: Models of Micro-Evolution +</a:t>
            </a:r>
            <a:endParaRPr lang="en-US" sz="1300" b="1" i="1">
              <a:solidFill>
                <a:srgbClr val="000000"/>
              </a:solidFill>
              <a:latin typeface="Maiandra GD" pitchFamily="34" charset="0"/>
            </a:endParaRPr>
          </a:p>
          <a:p>
            <a:pPr eaLnBrk="1" fontAlgn="base" hangingPunct="1">
              <a:spcBef>
                <a:spcPct val="0"/>
              </a:spcBef>
              <a:spcAft>
                <a:spcPct val="0"/>
              </a:spcAft>
            </a:pPr>
            <a:r>
              <a:rPr lang="en-US" sz="1300" b="1" i="1">
                <a:solidFill>
                  <a:srgbClr val="000000"/>
                </a:solidFill>
                <a:latin typeface="Maiandra GD" pitchFamily="34" charset="0"/>
              </a:rPr>
              <a:t>Fossils</a:t>
            </a:r>
          </a:p>
          <a:p>
            <a:pPr eaLnBrk="1" fontAlgn="base" hangingPunct="1">
              <a:spcBef>
                <a:spcPct val="0"/>
              </a:spcBef>
              <a:spcAft>
                <a:spcPct val="0"/>
              </a:spcAft>
            </a:pPr>
            <a:r>
              <a:rPr lang="en-US" sz="1300" b="1">
                <a:solidFill>
                  <a:srgbClr val="000000"/>
                </a:solidFill>
                <a:latin typeface="Maiandra GD" pitchFamily="34" charset="0"/>
              </a:rPr>
              <a:t>Source:  </a:t>
            </a:r>
          </a:p>
          <a:p>
            <a:pPr eaLnBrk="1" fontAlgn="base" hangingPunct="1">
              <a:spcBef>
                <a:spcPct val="0"/>
              </a:spcBef>
              <a:spcAft>
                <a:spcPct val="0"/>
              </a:spcAft>
            </a:pPr>
            <a:r>
              <a:rPr lang="en-US" sz="1300" b="1">
                <a:solidFill>
                  <a:srgbClr val="000000"/>
                </a:solidFill>
                <a:latin typeface="Maiandra GD" pitchFamily="34" charset="0"/>
              </a:rPr>
              <a:t>TSI Aquatics</a:t>
            </a:r>
          </a:p>
          <a:p>
            <a:pPr eaLnBrk="1" fontAlgn="base" hangingPunct="1">
              <a:spcBef>
                <a:spcPct val="0"/>
              </a:spcBef>
              <a:spcAft>
                <a:spcPct val="0"/>
              </a:spcAft>
            </a:pPr>
            <a:r>
              <a:rPr lang="en-US" sz="1300" b="1">
                <a:solidFill>
                  <a:srgbClr val="000000"/>
                </a:solidFill>
                <a:latin typeface="Maiandra GD" pitchFamily="34" charset="0"/>
              </a:rPr>
              <a:t>             </a:t>
            </a:r>
          </a:p>
        </p:txBody>
      </p:sp>
      <p:sp>
        <p:nvSpPr>
          <p:cNvPr id="171013" name="Text Box 5"/>
          <p:cNvSpPr txBox="1">
            <a:spLocks noChangeArrowheads="1"/>
          </p:cNvSpPr>
          <p:nvPr/>
        </p:nvSpPr>
        <p:spPr bwMode="auto">
          <a:xfrm>
            <a:off x="1066800" y="1588"/>
            <a:ext cx="81534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b="1">
                <a:solidFill>
                  <a:srgbClr val="000000"/>
                </a:solidFill>
                <a:latin typeface="Maiandra GD" pitchFamily="34" charset="0"/>
              </a:rPr>
              <a:t>Date: 2/21/13</a:t>
            </a:r>
          </a:p>
          <a:p>
            <a:pPr eaLnBrk="1" fontAlgn="base" hangingPunct="1">
              <a:spcBef>
                <a:spcPct val="0"/>
              </a:spcBef>
              <a:spcAft>
                <a:spcPct val="0"/>
              </a:spcAft>
            </a:pPr>
            <a:r>
              <a:rPr lang="en-US" sz="1400" b="1">
                <a:solidFill>
                  <a:srgbClr val="000000"/>
                </a:solidFill>
                <a:latin typeface="Maiandra GD" pitchFamily="34" charset="0"/>
              </a:rPr>
              <a:t>Standard: 8.8.1  I can illustrate the rock cycle &amp; explain how igneous, sedimentary &amp; metamorphic rocks are formed  8.8.2 I can compare the characteristics of the three main types of rocks</a:t>
            </a:r>
          </a:p>
        </p:txBody>
      </p:sp>
      <p:sp>
        <p:nvSpPr>
          <p:cNvPr id="171014" name="Text Box 6"/>
          <p:cNvSpPr txBox="1">
            <a:spLocks noChangeArrowheads="1"/>
          </p:cNvSpPr>
          <p:nvPr/>
        </p:nvSpPr>
        <p:spPr bwMode="auto">
          <a:xfrm>
            <a:off x="7908925" y="11113"/>
            <a:ext cx="4873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en-US" sz="1400">
                <a:solidFill>
                  <a:srgbClr val="000000"/>
                </a:solidFill>
                <a:latin typeface="Maiandra GD" pitchFamily="34" charset="0"/>
              </a:rPr>
              <a:t>P36</a:t>
            </a:r>
          </a:p>
        </p:txBody>
      </p:sp>
      <p:sp>
        <p:nvSpPr>
          <p:cNvPr id="129031" name="Rectangle 1"/>
          <p:cNvSpPr>
            <a:spLocks noChangeArrowheads="1"/>
          </p:cNvSpPr>
          <p:nvPr/>
        </p:nvSpPr>
        <p:spPr bwMode="auto">
          <a:xfrm>
            <a:off x="1066800" y="685800"/>
            <a:ext cx="8077200"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US" sz="1600" b="1" u="sng" dirty="0">
                <a:solidFill>
                  <a:srgbClr val="000000"/>
                </a:solidFill>
                <a:latin typeface="Maiandra GD" pitchFamily="34" charset="0"/>
                <a:cs typeface="Arial" pitchFamily="34" charset="0"/>
              </a:rPr>
              <a:t>Activity Questions (</a:t>
            </a:r>
            <a:r>
              <a:rPr lang="en-US" sz="1200" i="1" u="sng" dirty="0">
                <a:solidFill>
                  <a:srgbClr val="000000"/>
                </a:solidFill>
                <a:latin typeface="Maiandra GD" pitchFamily="34" charset="0"/>
                <a:cs typeface="Arial" pitchFamily="34" charset="0"/>
              </a:rPr>
              <a:t>answer in complete sentences with evidence and explanations!</a:t>
            </a:r>
            <a:r>
              <a:rPr lang="en-US" sz="1600" b="1" u="sng" dirty="0">
                <a:solidFill>
                  <a:srgbClr val="000000"/>
                </a:solidFill>
                <a:latin typeface="Maiandra GD" pitchFamily="34" charset="0"/>
                <a:cs typeface="Arial" pitchFamily="34" charset="0"/>
              </a:rPr>
              <a:t>):</a:t>
            </a:r>
          </a:p>
          <a:p>
            <a:pPr fontAlgn="base">
              <a:spcBef>
                <a:spcPct val="0"/>
              </a:spcBef>
              <a:spcAft>
                <a:spcPct val="0"/>
              </a:spcAft>
            </a:pPr>
            <a:endParaRPr lang="en-US" sz="500" b="1" u="sng"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 Compare your final typical and mutant bacteria numbers with your class. Why are your findings similar or different? </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Did your prediction match your observations? Why or why not?</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On average, how do the proportions of typical and mutated bacteria change in the population over time? </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What would have happened if you only had one mutated bacterium and it died during the first generation? </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What do you think might happen to a population of bacteria that is exposed frequently to antibiotics, such as if a person was prescribed antibiotics multiple times a year? </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What was necessary to simulate microevolution? (Hint: Think about how the game would work if all the paperclip bacteria looked the same.)</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Explain why genetic evolution happens to a whole population rather than to a single individual.</a:t>
            </a: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endParaRPr lang="en-US" sz="1200" dirty="0">
              <a:solidFill>
                <a:srgbClr val="000000"/>
              </a:solidFill>
              <a:latin typeface="Maiandra GD" pitchFamily="34" charset="0"/>
              <a:cs typeface="Arial" pitchFamily="34" charset="0"/>
            </a:endParaRPr>
          </a:p>
          <a:p>
            <a:pPr fontAlgn="base">
              <a:spcBef>
                <a:spcPct val="0"/>
              </a:spcBef>
              <a:spcAft>
                <a:spcPct val="0"/>
              </a:spcAft>
              <a:buFont typeface="Arial" pitchFamily="34" charset="0"/>
              <a:buAutoNum type="arabicPeriod"/>
            </a:pPr>
            <a:r>
              <a:rPr lang="en-US" sz="1200" dirty="0">
                <a:solidFill>
                  <a:srgbClr val="000000"/>
                </a:solidFill>
                <a:latin typeface="Maiandra GD" pitchFamily="34" charset="0"/>
                <a:cs typeface="Arial" pitchFamily="34" charset="0"/>
              </a:rPr>
              <a:t> How does genetic evolution in bacteria help us understand the fossils found in sedimentary rocks better?</a:t>
            </a:r>
          </a:p>
        </p:txBody>
      </p:sp>
    </p:spTree>
    <p:extLst>
      <p:ext uri="{BB962C8B-B14F-4D97-AF65-F5344CB8AC3E}">
        <p14:creationId xmlns:p14="http://schemas.microsoft.com/office/powerpoint/2010/main" val="2969941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01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012">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1012">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1012">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1012">
                                            <p:txEl>
                                              <p:pRg st="4" end="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1013">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10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animBg="1"/>
      <p:bldP spid="171011" grpId="0" animBg="1"/>
      <p:bldP spid="171012" grpId="0" build="p"/>
      <p:bldP spid="171013" grpId="0" build="p"/>
      <p:bldP spid="171014" grpId="0"/>
    </p:bld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smtClean="0">
            <a:ln>
              <a:noFill/>
            </a:ln>
            <a:solidFill>
              <a:schemeClr val="tx1"/>
            </a:solidFill>
            <a:effectLst/>
            <a:latin typeface="Maiandra GD"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smtClean="0">
            <a:ln>
              <a:noFill/>
            </a:ln>
            <a:solidFill>
              <a:schemeClr val="tx1"/>
            </a:solidFill>
            <a:effectLst/>
            <a:latin typeface="Maiandra GD"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TotalTime>
  <Words>711</Words>
  <Application>Microsoft Office PowerPoint</Application>
  <PresentationFormat>On-screen Show (4:3)</PresentationFormat>
  <Paragraphs>141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1_Default Design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1</cp:revision>
  <dcterms:created xsi:type="dcterms:W3CDTF">2013-02-25T07:02:13Z</dcterms:created>
  <dcterms:modified xsi:type="dcterms:W3CDTF">2013-02-25T07:06:48Z</dcterms:modified>
</cp:coreProperties>
</file>