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7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0883-D572-41B5-B396-1BA833CE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0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EE4B-6FDB-4FA3-B004-35114E285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2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86183-2E59-4497-8B2D-54B0A936B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2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585C-75FD-444F-A99C-90576B91B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95E8-175E-4223-A8BC-8D3C6DE2B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6C10-FB85-4598-8981-96364D10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9AAE-1E09-4ABB-B564-1A37E7658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FF78-BF1F-4C67-9577-8B40C362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1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3474-F734-4CBE-9BC4-1DC8D0247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87811-0103-41A7-95AD-F010B275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67AB-4262-418B-A664-603D40737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8A4E-D529-4CDA-BDD4-F5A96FD5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6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5C2D4-5F06-41C1-A9C9-159DE07BD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88E9-289B-48BA-9586-36DE324D5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04013-F1D3-4F14-A3F6-41FBA89158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6648" r="1405" b="3603"/>
          <a:stretch>
            <a:fillRect/>
          </a:stretch>
        </p:blipFill>
        <p:spPr bwMode="auto">
          <a:xfrm>
            <a:off x="1752600" y="3124200"/>
            <a:ext cx="556260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12700" y="1524000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Homework Procedure: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 1. Choose a type of fish. Think of its shape in your mind. Use a pencil to draw on the fish form to complete the outside of the fish. </a:t>
            </a:r>
            <a:r>
              <a:rPr lang="en-US" sz="1400" i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(You may also draw your fish freeform on the back to have more control over the body shape.)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 2. Include all of the external anatomy that you can remember for your type of fish.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 3. Label the fish parts you drew with any names you know.</a:t>
            </a:r>
          </a:p>
        </p:txBody>
      </p:sp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0" y="301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Sedimentary Rocks: Draw a Fish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Sedimentary rocks are often rich in FOSSILS because the remains of dead organisms – bone, shell, stems, etc. fall to  the bottoms of rivers, lakes and oceans where they are gradually covered over by sediment.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i="1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Driving Questions: 	What does the external anatomy of a fish look like?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		Which parts might you see preserved as a fossil in a sedimentary rock?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-12700" y="5943600"/>
            <a:ext cx="915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Classwork: </a:t>
            </a:r>
            <a:r>
              <a:rPr lang="en-US" sz="14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Observe your classmates’ fish drawings.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*What are 3 similarities and 3 differences between your fish drawing and your classmates’?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70750" y="-381000"/>
          <a:ext cx="1873250" cy="860425"/>
        </p:xfrm>
        <a:graphic>
          <a:graphicData uri="http://schemas.openxmlformats.org/drawingml/2006/table">
            <a:tbl>
              <a:tblPr/>
              <a:tblGrid>
                <a:gridCol w="1710642"/>
                <a:gridCol w="162608"/>
              </a:tblGrid>
              <a:tr h="262640">
                <a:tc gridSpan="2">
                  <a:txBody>
                    <a:bodyPr/>
                    <a:lstStyle/>
                    <a:p>
                      <a:pPr algn="ctr"/>
                      <a:endParaRPr lang="en-US" sz="1100" cap="non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57150" marR="57150" marT="47500" marB="47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785">
                <a:tc>
                  <a:txBody>
                    <a:bodyPr/>
                    <a:lstStyle/>
                    <a:p>
                      <a:pPr algn="l"/>
                      <a:r>
                        <a:rPr lang="en-US" sz="1100" b="1" cap="non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Name:</a:t>
                      </a:r>
                    </a:p>
                    <a:p>
                      <a:pPr algn="l"/>
                      <a:r>
                        <a:rPr lang="en-US" sz="1100" b="1" cap="non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Date:</a:t>
                      </a:r>
                      <a:r>
                        <a:rPr lang="en-US" sz="1100" b="1" cap="none" baseline="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               </a:t>
                      </a:r>
                      <a:r>
                        <a:rPr lang="en-US" sz="1100" b="1" cap="none" dirty="0" err="1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Pd</a:t>
                      </a:r>
                      <a:r>
                        <a:rPr lang="en-US" sz="1100" b="1" cap="non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  <a:endParaRPr lang="en-US" sz="1100" cap="non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57150" marR="57150" marT="47500" marB="47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cap="non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57150" marR="57150" marT="47500" marB="47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1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90600"/>
            <a:ext cx="91313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400" y="0"/>
            <a:ext cx="6554788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Fish Rubbing Procedure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Place paper over the rubber fish, hold firmly so the paper won’t slide!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Lightly rub ALL surfaces with the side of a crayon to create a copy of the fish</a:t>
            </a:r>
            <a:r>
              <a:rPr lang="en-US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Label the parts in pen.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743200"/>
            <a:ext cx="9144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1.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800600"/>
            <a:ext cx="9144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2.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10400" y="1600200"/>
            <a:ext cx="16764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4.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2133600"/>
            <a:ext cx="23622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3.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" y="1600200"/>
            <a:ext cx="16764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5.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1143000"/>
            <a:ext cx="18288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6.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143000"/>
            <a:ext cx="18288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7.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02500" y="4648200"/>
            <a:ext cx="18288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8.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05600" y="5334000"/>
            <a:ext cx="16764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9.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5334000"/>
            <a:ext cx="10668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11.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400" y="5715000"/>
            <a:ext cx="16764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10.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33800" y="5410200"/>
            <a:ext cx="10668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12.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62088" y="6019800"/>
            <a:ext cx="1281112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13.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09588" y="5410200"/>
            <a:ext cx="1471612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14.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33463"/>
            <a:ext cx="9131300" cy="5934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Fossil Formation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0"/>
            <a:ext cx="455453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 flipH="1">
            <a:off x="0" y="-80963"/>
            <a:ext cx="4584700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0000FF"/>
                </a:solidFill>
                <a:latin typeface="Maiandra GD" pitchFamily="34" charset="0"/>
                <a:cs typeface="Arial" pitchFamily="34" charset="0"/>
              </a:rPr>
              <a:t>HOW FOSSILS FORM</a:t>
            </a: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Fossils of fish (and other species) were formed as follows: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The organism dies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It is quickly buried after death (by sinking in muddy sediments, being buried in a sand storm, etc.).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Over time, more and more sediment covers the remains.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The parts of the animals that escape rot (usually the harder parts likes scales, stems, bones and teeth) are encased in the newly-formed sediment.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In the right circumstances (no scavengers, quick burial, not much weathering), remaining parts of the animal turn into fossils over time.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After a long time, as the bone slowly decays, water carrying dissolved minerals seeps into the bone and replaces the chemicals in the bone with rock-like minerals. The process of fossilization involves either: 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 the dissolving and replacement of the original minerals in the object with other minerals  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permineralization, the filling up of spaces in fossils with minerals, 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Recrystallization where mineral crystals change form.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This process results in a heavy, rock-like copy of the original object - a fossil. The fossil has the same shape as the original object, but is chemically more like a rock! Some of the original hydroxy-apatite (a major bone constituent) remains, although it is saturated with silica (rock).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73732" name="Picture 3" descr="http://www.enchantedlearning.com/sgifs/Stegocer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295400"/>
            <a:ext cx="638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9300" y="3565525"/>
            <a:ext cx="457200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dirty="0">
                <a:solidFill>
                  <a:srgbClr val="333399"/>
                </a:solidFill>
                <a:latin typeface="Maiandra GD" pitchFamily="34" charset="0"/>
                <a:cs typeface="Arial" pitchFamily="34" charset="0"/>
              </a:rPr>
              <a:t>6 WAYS ORGANISMS TURN INTO FOSSILS: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Unaltered Preservation </a:t>
            </a: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- like insects or plant parts trapped in amber, a hardened form of tree sap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Permineralization/petrification </a:t>
            </a: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 - in which rock-like minerals dissolved in water seep slowly into the cells and fill and replace the original organic tissues with silica, calcite or pyrite, forming a rock-like fossil - can preserve hard and soft parts - most bone and wood fossils are permineralized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Replacement</a:t>
            </a: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  - An organism's hard parts dissolve and are replaced by other minerals, like calcite, silica, pyrite, or iron)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Carbonization</a:t>
            </a: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 - in which only the carbon remains in the specimen, other elements, like hydrogen, oxygen, and nitrogen are removed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Recrystallization</a:t>
            </a: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 - hard parts either revert to more stable minerals or small crystals turn into larger crystals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Authigenic preservation </a:t>
            </a:r>
            <a:r>
              <a:rPr lang="en-US" sz="1200" dirty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- molds and casts of organisms that have been destroyed or dissolved </a:t>
            </a:r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0" y="5202238"/>
            <a:ext cx="4572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333399"/>
                </a:solidFill>
                <a:latin typeface="Maiandra GD" pitchFamily="34" charset="0"/>
                <a:cs typeface="Arial" pitchFamily="34" charset="0"/>
              </a:rPr>
              <a:t>4 TYPES OF FOSSILS: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MOLD FOSSILS </a:t>
            </a:r>
            <a:r>
              <a:rPr lang="en-US" sz="12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(a fossilized impression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made in the substrate - a negative image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of the organism)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CAST FOSSILS </a:t>
            </a:r>
            <a:r>
              <a:rPr lang="en-US" sz="12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(formed when a mold is filled in)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TRACE FOSSILS </a:t>
            </a:r>
            <a:r>
              <a:rPr lang="en-US" sz="12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= ichnofossils (fossilized nests, gastroliths, burrows, footprints, etc.)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TRUE FORM FOSSILS </a:t>
            </a:r>
            <a:r>
              <a:rPr lang="en-US" sz="120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(fossils of the actual animal or animal part). </a:t>
            </a: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0963" r="4666" b="22894"/>
          <a:stretch>
            <a:fillRect/>
          </a:stretch>
        </p:blipFill>
        <p:spPr bwMode="auto">
          <a:xfrm>
            <a:off x="4551363" y="2286000"/>
            <a:ext cx="2382837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6" name="Rectangle 2"/>
          <p:cNvSpPr>
            <a:spLocks noChangeArrowheads="1"/>
          </p:cNvSpPr>
          <p:nvPr/>
        </p:nvSpPr>
        <p:spPr bwMode="auto">
          <a:xfrm>
            <a:off x="4287838" y="0"/>
            <a:ext cx="257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333399"/>
                </a:solidFill>
                <a:latin typeface="Maiandra GD" pitchFamily="34" charset="0"/>
                <a:cs typeface="Arial" pitchFamily="34" charset="0"/>
              </a:rPr>
              <a:t>WHY ARE FOSSILS RARE? </a:t>
            </a:r>
          </a:p>
        </p:txBody>
      </p:sp>
      <p:pic>
        <p:nvPicPr>
          <p:cNvPr id="7373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6021" r="3934" b="22076"/>
          <a:stretch>
            <a:fillRect/>
          </a:stretch>
        </p:blipFill>
        <p:spPr bwMode="auto">
          <a:xfrm>
            <a:off x="2949575" y="4745038"/>
            <a:ext cx="1601788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6953" r="15833" b="8667"/>
          <a:stretch>
            <a:fillRect/>
          </a:stretch>
        </p:blipFill>
        <p:spPr bwMode="auto">
          <a:xfrm>
            <a:off x="7620000" y="2109788"/>
            <a:ext cx="15240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465</Words>
  <Application>Microsoft Office PowerPoint</Application>
  <PresentationFormat>On-screen Show (4:3)</PresentationFormat>
  <Paragraphs>58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1_Default Design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created xsi:type="dcterms:W3CDTF">2013-02-06T16:21:38Z</dcterms:created>
  <dcterms:modified xsi:type="dcterms:W3CDTF">2013-02-06T16:25:33Z</dcterms:modified>
</cp:coreProperties>
</file>