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1" r:id="rId1"/>
  </p:sldMasterIdLst>
  <p:notesMasterIdLst>
    <p:notesMasterId r:id="rId3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9" r:id="rId12"/>
    <p:sldId id="281" r:id="rId13"/>
    <p:sldId id="280" r:id="rId14"/>
    <p:sldId id="279" r:id="rId15"/>
    <p:sldId id="277" r:id="rId16"/>
    <p:sldId id="278" r:id="rId17"/>
    <p:sldId id="282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33BDC-65C7-BE40-B961-D0EFCE4508FC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274E-5981-7C4E-8A80-308E0DB3B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274E-5981-7C4E-8A80-308E0DB3B9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274E-5981-7C4E-8A80-308E0DB3B95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079C5CC-54F6-9041-AD74-8EF58BE8C0D2}" type="datetimeFigureOut">
              <a:rPr lang="en-US" smtClean="0"/>
              <a:pPr/>
              <a:t>11/7/12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CB0652-BDA6-964A-B6E8-D4AEB6C2E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tremescience.com/dead-sea.htm" TargetMode="External"/><Relationship Id="rId3" Type="http://schemas.openxmlformats.org/officeDocument/2006/relationships/hyperlink" Target="http://news.nationalgeographic.com/news/2011/09/110928-new-life-dead-sea-bacteria-underwater-craters-science/?source=link_fb20110928news-lifeformsdeadse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ews/2011/110628/full/news.2011.388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9MlEZxZhnMQ&amp;feature=relat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6T63i4h1YM" TargetMode="Externa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learn.org.nz/Contexts/Icy-Ecosystems/Sci-Media/Video/Measuring-salinit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3642906" TargetMode="External"/><Relationship Id="rId4" Type="http://schemas.openxmlformats.org/officeDocument/2006/relationships/hyperlink" Target="http://www.youtube.com/watch?v=xxNfJLMNS4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cJXGIJA9Wo&amp;feature=relat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 2-3</a:t>
            </a:r>
            <a:br>
              <a:rPr lang="en-US" dirty="0" smtClean="0"/>
            </a:br>
            <a:r>
              <a:rPr lang="en-US" dirty="0" smtClean="0"/>
              <a:t>Measuring Salinity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This environment is too salty for most organisms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Only specially adapted bacteria and fungi have been found living in the Dead Sea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 Science: Salty Lakes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4829436" cy="470857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The Dead Sea is so dense that it is hard to swim because people are </a:t>
            </a:r>
            <a:r>
              <a:rPr lang="en-US" sz="3200" u="sng" dirty="0" smtClean="0">
                <a:solidFill>
                  <a:prstClr val="black"/>
                </a:solidFill>
              </a:rPr>
              <a:t>so buoyant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Most people who swim on their backs in the Dead Sea look like they are reclining on underwater chairs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 Science: Salty Lakes</a:t>
            </a:r>
            <a:endParaRPr lang="en-US" dirty="0"/>
          </a:p>
        </p:txBody>
      </p:sp>
      <p:pic>
        <p:nvPicPr>
          <p:cNvPr id="4" name="Picture 3" descr="101_02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38" y="1417638"/>
            <a:ext cx="3517362" cy="2555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9438" y="4220131"/>
            <a:ext cx="35173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Christina </a:t>
            </a:r>
            <a:r>
              <a:rPr lang="en-US" sz="1200" dirty="0" err="1" smtClean="0"/>
              <a:t>Roeschel</a:t>
            </a:r>
            <a:r>
              <a:rPr lang="en-US" sz="1200" dirty="0" smtClean="0"/>
              <a:t> and Valerie </a:t>
            </a:r>
            <a:r>
              <a:rPr lang="en-US" sz="1200" dirty="0" err="1" smtClean="0"/>
              <a:t>Blaisdell</a:t>
            </a:r>
            <a:r>
              <a:rPr lang="en-US" sz="1200" dirty="0" smtClean="0"/>
              <a:t> </a:t>
            </a:r>
            <a:r>
              <a:rPr lang="en-US" sz="1200" dirty="0" err="1" smtClean="0"/>
              <a:t>Presdee</a:t>
            </a:r>
            <a:r>
              <a:rPr lang="en-US" sz="1200" dirty="0" smtClean="0"/>
              <a:t>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SF. Fig. 2.3</a:t>
            </a:r>
            <a:r>
              <a:rPr lang="en-US" sz="1600" dirty="0" smtClean="0"/>
              <a:t>. Catching up on the news in the Dead Sea. Try doing this in the ocean or a fresh water lake!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357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Surface is &gt;1,300 feet below sea level.</a:t>
            </a:r>
          </a:p>
          <a:p>
            <a:r>
              <a:rPr lang="en-US" sz="3200" dirty="0" smtClean="0"/>
              <a:t>The deepest part is &gt;2,300 feet below sea level</a:t>
            </a:r>
          </a:p>
          <a:p>
            <a:r>
              <a:rPr lang="en-US" sz="3200" dirty="0" smtClean="0"/>
              <a:t>Down to ~130 feet</a:t>
            </a:r>
          </a:p>
          <a:p>
            <a:pPr lvl="1"/>
            <a:r>
              <a:rPr lang="en-US" sz="3200" dirty="0" smtClean="0"/>
              <a:t>300 </a:t>
            </a:r>
            <a:r>
              <a:rPr lang="en-US" sz="3200" dirty="0" err="1" smtClean="0"/>
              <a:t>g</a:t>
            </a:r>
            <a:r>
              <a:rPr lang="en-US" sz="3200" dirty="0" smtClean="0"/>
              <a:t> salt/kg seawater</a:t>
            </a:r>
          </a:p>
          <a:p>
            <a:r>
              <a:rPr lang="en-US" sz="3200" dirty="0" smtClean="0"/>
              <a:t>Below 300 feet</a:t>
            </a:r>
          </a:p>
          <a:p>
            <a:pPr lvl="1"/>
            <a:r>
              <a:rPr lang="en-US" sz="3200" dirty="0" smtClean="0"/>
              <a:t>332 </a:t>
            </a:r>
            <a:r>
              <a:rPr lang="en-US" sz="3200" dirty="0" err="1" smtClean="0"/>
              <a:t>g</a:t>
            </a:r>
            <a:r>
              <a:rPr lang="en-US" sz="3200" dirty="0" smtClean="0"/>
              <a:t> salt/kg seawater (saturated)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Sea 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Diving – divers have to carry 90 pounds (40 kilograms) of weight to decrease buoyancy</a:t>
            </a:r>
          </a:p>
          <a:p>
            <a:endParaRPr lang="en-US" sz="2800" dirty="0" smtClean="0"/>
          </a:p>
          <a:p>
            <a:r>
              <a:rPr lang="en-US" sz="2800" dirty="0" smtClean="0"/>
              <a:t>Full face masks to protect eyes and mouths</a:t>
            </a:r>
          </a:p>
          <a:p>
            <a:pPr lvl="1"/>
            <a:r>
              <a:rPr lang="en-US" sz="2800" dirty="0" smtClean="0"/>
              <a:t>swallowing Dead Sea salt water would cause the larynx to inflate, resulting in immediate choking and suffocation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the intensely salty water would instantly burn and likely blind the eyes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Sea Diving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5961" y="6433767"/>
            <a:ext cx="822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http://news.nationalgeographic.com/news/2011/09/110928-new-life-dead-sea-bacteria-underwater-craters-science/?source=link_fb20110928news-lifeformsdeadsea#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http://www.extremescience.com/dead-sea.htm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http://news.nationalgeographic.com/news/2011/09/110928-new-life-dead-sea-bacteria-underwater-craters-science/?source=link_fb20110928news-lifeformsdeadsea#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Sea – more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In Utah</a:t>
            </a:r>
          </a:p>
          <a:p>
            <a:r>
              <a:rPr lang="en-US" sz="3200" dirty="0" smtClean="0"/>
              <a:t>Largest natural lake west of the Mississippi River</a:t>
            </a:r>
          </a:p>
          <a:p>
            <a:r>
              <a:rPr lang="en-US" sz="3200" dirty="0" smtClean="0"/>
              <a:t>Salty because it does not have an outlet</a:t>
            </a:r>
          </a:p>
          <a:p>
            <a:r>
              <a:rPr lang="en-US" sz="3200" dirty="0" smtClean="0"/>
              <a:t>Remnant of Lake Bonneville; a great ice age lake that rose from a small saline lake 30,000 years ago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Salt Lake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935" y="6376623"/>
            <a:ext cx="70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www.utah.com/stateparks/great_salt_lake_facts.htm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999" y="382588"/>
            <a:ext cx="33020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46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Too saline to support fish and most other aquatic species</a:t>
            </a:r>
          </a:p>
          <a:p>
            <a:pPr lvl="1"/>
            <a:r>
              <a:rPr lang="en-US" sz="2800" dirty="0" smtClean="0"/>
              <a:t>Some </a:t>
            </a:r>
            <a:r>
              <a:rPr lang="en-US" sz="2800" u="sng" dirty="0" smtClean="0"/>
              <a:t>algae</a:t>
            </a:r>
            <a:r>
              <a:rPr lang="en-US" sz="2800" dirty="0" smtClean="0"/>
              <a:t> lives in the lake</a:t>
            </a:r>
          </a:p>
          <a:p>
            <a:pPr lvl="1"/>
            <a:r>
              <a:rPr lang="en-US" sz="2800" u="sng" dirty="0" smtClean="0"/>
              <a:t>Brine shrimp and brine flies</a:t>
            </a:r>
            <a:r>
              <a:rPr lang="en-US" sz="2800" dirty="0" smtClean="0"/>
              <a:t> eat the algae</a:t>
            </a:r>
          </a:p>
          <a:p>
            <a:pPr lvl="1"/>
            <a:r>
              <a:rPr lang="en-US" sz="2800" dirty="0" smtClean="0"/>
              <a:t>Brine shrimp eggs are harvested commercially and are sold overseas as prawn food</a:t>
            </a:r>
          </a:p>
          <a:p>
            <a:r>
              <a:rPr lang="en-US" sz="3200" dirty="0" smtClean="0"/>
              <a:t>Bridger Bay – place to float on the lake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Salt Lake (Utah)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935" y="6376623"/>
            <a:ext cx="70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www.utah.com/stateparks/great_salt_lake_facts.htm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Pruney</a:t>
            </a:r>
            <a:r>
              <a:rPr lang="en-US" b="1" dirty="0" smtClean="0"/>
              <a:t> fingers grip better: Theory suggests wrinkling of wet digits evolved for a reason</a:t>
            </a:r>
          </a:p>
          <a:p>
            <a:pPr lvl="1"/>
            <a:r>
              <a:rPr lang="en-US" b="1" dirty="0" smtClean="0"/>
              <a:t>Ed Yong</a:t>
            </a:r>
          </a:p>
          <a:p>
            <a:pPr lvl="1"/>
            <a:r>
              <a:rPr lang="en-US" dirty="0" smtClean="0">
                <a:hlinkClick r:id="rId2"/>
              </a:rPr>
              <a:t>http://www.nature.com/news/2011/110628/full/news.2011.388.html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“Science” Behind </a:t>
            </a:r>
            <a:r>
              <a:rPr lang="en-US" dirty="0" err="1" smtClean="0"/>
              <a:t>Pruney</a:t>
            </a:r>
            <a:r>
              <a:rPr lang="en-US" dirty="0" smtClean="0"/>
              <a:t> Fingers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Both temperature and salinity affect density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The more minerals dissolved in each </a:t>
            </a:r>
            <a:r>
              <a:rPr lang="en-US" sz="3200" dirty="0" err="1" smtClean="0">
                <a:solidFill>
                  <a:prstClr val="black"/>
                </a:solidFill>
              </a:rPr>
              <a:t>mililiter</a:t>
            </a:r>
            <a:r>
              <a:rPr lang="en-US" sz="3200" dirty="0" smtClean="0">
                <a:solidFill>
                  <a:prstClr val="black"/>
                </a:solidFill>
              </a:rPr>
              <a:t> (</a:t>
            </a:r>
            <a:r>
              <a:rPr lang="en-US" sz="3200" dirty="0" err="1" smtClean="0">
                <a:solidFill>
                  <a:prstClr val="black"/>
                </a:solidFill>
              </a:rPr>
              <a:t>mL</a:t>
            </a:r>
            <a:r>
              <a:rPr lang="en-US" sz="3200" dirty="0" smtClean="0">
                <a:solidFill>
                  <a:prstClr val="black"/>
                </a:solidFill>
              </a:rPr>
              <a:t>) of water, the greater the density </a:t>
            </a:r>
            <a:r>
              <a:rPr lang="en-US" sz="3200" smtClean="0">
                <a:solidFill>
                  <a:prstClr val="black"/>
                </a:solidFill>
              </a:rPr>
              <a:t>of the </a:t>
            </a:r>
            <a:r>
              <a:rPr lang="en-US" sz="3200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3200" u="sng" dirty="0" smtClean="0">
                <a:solidFill>
                  <a:prstClr val="black"/>
                </a:solidFill>
              </a:rPr>
              <a:t>If density and temperature of a given water sample are know, salinity can be determined from a graph (Fig. 2.13)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2898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When salinity is not known, one of the most common methods for </a:t>
            </a:r>
            <a:r>
              <a:rPr lang="en-US" sz="3200" u="sng" dirty="0" smtClean="0">
                <a:solidFill>
                  <a:prstClr val="black"/>
                </a:solidFill>
              </a:rPr>
              <a:t>determining the salinity</a:t>
            </a:r>
            <a:r>
              <a:rPr lang="en-US" sz="3200" dirty="0" smtClean="0">
                <a:solidFill>
                  <a:prstClr val="black"/>
                </a:solidFill>
              </a:rPr>
              <a:t> of a solution is to: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Measure the density of the solution.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Convert the density measurement to salinity.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A hydrometer can be used to measure density if the temperature of the sample is known.</a:t>
            </a:r>
          </a:p>
          <a:p>
            <a:r>
              <a:rPr lang="en-US" sz="3200" dirty="0" smtClean="0">
                <a:solidFill>
                  <a:prstClr val="black"/>
                </a:solidFill>
                <a:hlinkClick r:id="rId3"/>
              </a:rPr>
              <a:t>video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40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Density and Salinity</a:t>
            </a:r>
          </a:p>
          <a:p>
            <a:pPr lvl="1"/>
            <a:r>
              <a:rPr lang="en-US" sz="2800" dirty="0" smtClean="0"/>
              <a:t>Seawater has a </a:t>
            </a:r>
            <a:r>
              <a:rPr lang="en-US" sz="2800" u="sng" dirty="0" smtClean="0"/>
              <a:t>greater density</a:t>
            </a:r>
            <a:r>
              <a:rPr lang="en-US" sz="2800" dirty="0" smtClean="0"/>
              <a:t> than fresh water</a:t>
            </a:r>
          </a:p>
          <a:p>
            <a:pPr lvl="1"/>
            <a:r>
              <a:rPr lang="en-US" sz="2800" u="sng" dirty="0" smtClean="0"/>
              <a:t>Dissolved mineral matter</a:t>
            </a:r>
            <a:r>
              <a:rPr lang="en-US" sz="2800" dirty="0" smtClean="0"/>
              <a:t> gives seawater its saline or salty flavor</a:t>
            </a:r>
          </a:p>
          <a:p>
            <a:pPr lvl="1"/>
            <a:r>
              <a:rPr lang="en-US" sz="2800" i="1" dirty="0" smtClean="0"/>
              <a:t>Salinity is the measure of the number of grams (</a:t>
            </a:r>
            <a:r>
              <a:rPr lang="en-US" sz="2800" i="1" dirty="0" err="1" smtClean="0"/>
              <a:t>g</a:t>
            </a:r>
            <a:r>
              <a:rPr lang="en-US" sz="2800" i="1" dirty="0" smtClean="0"/>
              <a:t>) of minerals per kilogram (kg) of seawater, parts per thousand (0/00) </a:t>
            </a:r>
            <a:r>
              <a:rPr lang="en-US" sz="2800" i="1" dirty="0" err="1" smtClean="0"/>
              <a:t>or(ppt</a:t>
            </a:r>
            <a:r>
              <a:rPr lang="en-US" sz="2800" i="1" dirty="0" smtClean="0"/>
              <a:t>)</a:t>
            </a:r>
            <a:endParaRPr lang="en-US" sz="3200" i="1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MEASURING 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389965" cy="4605714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 </a:t>
            </a:r>
            <a:r>
              <a:rPr lang="en-US" sz="3200" b="1" u="sng" dirty="0" smtClean="0">
                <a:solidFill>
                  <a:srgbClr val="FF0000"/>
                </a:solidFill>
              </a:rPr>
              <a:t>hydrometer</a:t>
            </a:r>
            <a:r>
              <a:rPr lang="en-US" sz="3200" dirty="0" smtClean="0">
                <a:solidFill>
                  <a:prstClr val="black"/>
                </a:solidFill>
              </a:rPr>
              <a:t> is an instrument that measures the density of a solution by floating in a liquid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u="sng" dirty="0" smtClean="0">
                <a:solidFill>
                  <a:prstClr val="black"/>
                </a:solidFill>
              </a:rPr>
              <a:t>higher the density</a:t>
            </a:r>
            <a:r>
              <a:rPr lang="en-US" sz="2800" dirty="0" smtClean="0">
                <a:solidFill>
                  <a:prstClr val="black"/>
                </a:solidFill>
              </a:rPr>
              <a:t> of the liquid</a:t>
            </a:r>
          </a:p>
          <a:p>
            <a:pPr lvl="2"/>
            <a:r>
              <a:rPr lang="en-US" sz="2600" dirty="0" smtClean="0">
                <a:solidFill>
                  <a:prstClr val="black"/>
                </a:solidFill>
              </a:rPr>
              <a:t>the higher the hydrometer will float</a:t>
            </a:r>
          </a:p>
          <a:p>
            <a:pPr lvl="2"/>
            <a:r>
              <a:rPr lang="en-US" sz="2600" dirty="0" smtClean="0">
                <a:solidFill>
                  <a:prstClr val="black"/>
                </a:solidFill>
              </a:rPr>
              <a:t>the higher the scale will stick out of the water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i="1" dirty="0" smtClean="0">
                <a:solidFill>
                  <a:prstClr val="black"/>
                </a:solidFill>
              </a:rPr>
              <a:t>density line </a:t>
            </a:r>
            <a:r>
              <a:rPr lang="en-US" sz="2800" dirty="0" smtClean="0">
                <a:solidFill>
                  <a:prstClr val="black"/>
                </a:solidFill>
              </a:rPr>
              <a:t>of the hydrometer is read at the surface of the liquid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Salinity - Hydrometers</a:t>
            </a:r>
            <a:endParaRPr lang="en-US" dirty="0"/>
          </a:p>
        </p:txBody>
      </p:sp>
      <p:pic>
        <p:nvPicPr>
          <p:cNvPr id="4" name="Picture 3" descr=":Screen shot 2011-05-10 at 5.34.39 A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965" y="1092452"/>
            <a:ext cx="26797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92330" y="5080252"/>
            <a:ext cx="23773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Fig. 2.12. </a:t>
            </a:r>
            <a:r>
              <a:rPr lang="en-US" sz="1600" dirty="0" smtClean="0"/>
              <a:t>An aquarium hydrometer showing the density range of water samples in </a:t>
            </a:r>
            <a:r>
              <a:rPr lang="en-US" sz="1600" dirty="0" err="1" smtClean="0"/>
              <a:t>g/mL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81328"/>
            <a:ext cx="5195364" cy="5109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Hydrometer calibrated for a range of densities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1.000 distilled water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1.000-1.010 fresh water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1.010- &lt;1.033 brackish water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1.033-1.038 seawater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&gt;1.038 </a:t>
            </a:r>
            <a:r>
              <a:rPr lang="en-US" sz="2800" dirty="0" err="1" smtClean="0">
                <a:solidFill>
                  <a:prstClr val="black"/>
                </a:solidFill>
              </a:rPr>
              <a:t>hypersaline</a:t>
            </a:r>
            <a:r>
              <a:rPr lang="en-US" sz="2800" dirty="0" smtClean="0">
                <a:solidFill>
                  <a:prstClr val="black"/>
                </a:solidFill>
              </a:rPr>
              <a:t> (brine))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Salinity - Hydrometers</a:t>
            </a:r>
            <a:endParaRPr lang="en-US" dirty="0"/>
          </a:p>
        </p:txBody>
      </p:sp>
      <p:pic>
        <p:nvPicPr>
          <p:cNvPr id="4" name="Picture 3" descr=":Screen shot 2011-05-10 at 5.34.39 A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364" y="1092452"/>
            <a:ext cx="3874301" cy="57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53191" cy="4525963"/>
          </a:xfrm>
        </p:spPr>
        <p:txBody>
          <a:bodyPr>
            <a:normAutofit/>
          </a:bodyPr>
          <a:lstStyle/>
          <a:p>
            <a:r>
              <a:rPr lang="en-US" sz="3200" smtClean="0"/>
              <a:t>Lower hydrometer into solution carefully (do not drop or it may break because it is glass)</a:t>
            </a:r>
          </a:p>
          <a:p>
            <a:r>
              <a:rPr lang="en-US" sz="3200" smtClean="0"/>
              <a:t>Read at the bottom of the meniscus</a:t>
            </a:r>
          </a:p>
          <a:p>
            <a:r>
              <a:rPr lang="en-US" sz="3200" smtClean="0">
                <a:hlinkClick r:id="rId2"/>
              </a:rPr>
              <a:t>video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 Hydrometer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391" y="274638"/>
            <a:ext cx="2924936" cy="646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:Screen shot 2011-05-10 at 5.34.52 A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485" y="0"/>
            <a:ext cx="4477658" cy="637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6372"/>
            <a:ext cx="3743519" cy="61850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459" dirty="0" smtClean="0"/>
              <a:t>Fig. 2.13 Relationships between temperature, density, and salinity</a:t>
            </a:r>
          </a:p>
          <a:p>
            <a:endParaRPr lang="en-US" dirty="0" smtClean="0"/>
          </a:p>
          <a:p>
            <a:r>
              <a:rPr lang="en-US" sz="2800" dirty="0" smtClean="0"/>
              <a:t>Temperature</a:t>
            </a:r>
          </a:p>
          <a:p>
            <a:pPr lvl="1"/>
            <a:r>
              <a:rPr lang="en-US" sz="2800" dirty="0" smtClean="0"/>
              <a:t>Horizontal (</a:t>
            </a:r>
            <a:r>
              <a:rPr lang="en-US" sz="2800" dirty="0" err="1" smtClean="0"/>
              <a:t>x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Density</a:t>
            </a:r>
          </a:p>
          <a:p>
            <a:pPr lvl="1"/>
            <a:r>
              <a:rPr lang="en-US" sz="2800" dirty="0" smtClean="0"/>
              <a:t>Vertical (</a:t>
            </a:r>
            <a:r>
              <a:rPr lang="en-US" sz="2800" dirty="0" err="1" smtClean="0"/>
              <a:t>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Salinity</a:t>
            </a:r>
          </a:p>
          <a:p>
            <a:pPr lvl="1"/>
            <a:r>
              <a:rPr lang="en-US" sz="2800" dirty="0" smtClean="0"/>
              <a:t>curved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69525" y="6209962"/>
            <a:ext cx="2698425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(°C)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5599" y="3122705"/>
            <a:ext cx="2401769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Density (</a:t>
            </a:r>
            <a:r>
              <a:rPr lang="en-US" sz="2400" dirty="0" err="1" smtClean="0"/>
              <a:t>g/mL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7950" y="3122706"/>
            <a:ext cx="2054318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Salinity (</a:t>
            </a:r>
            <a:r>
              <a:rPr lang="en-US" sz="2400" dirty="0" err="1" smtClean="0"/>
              <a:t>ppt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http://www.sciencelearn.org.nz/Contexts/Icy-Ecosystems/Sci-Media/Video/Measuring-salinity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measure 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Conductivity is a measure of a solution’s ability to conduct electricity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Electricity needs charged particles in order to flow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Generally, the more ions in a solution, the better the solution can conduct electricity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81328"/>
            <a:ext cx="5001845" cy="5142210"/>
          </a:xfrm>
        </p:spPr>
        <p:txBody>
          <a:bodyPr>
            <a:normAutofit/>
          </a:bodyPr>
          <a:lstStyle/>
          <a:p>
            <a:r>
              <a:rPr lang="en-US" dirty="0" smtClean="0"/>
              <a:t>Used by scientists to determine the salinity of sea water</a:t>
            </a:r>
          </a:p>
          <a:p>
            <a:r>
              <a:rPr lang="en-US" u="sng" dirty="0" smtClean="0"/>
              <a:t>Salinity</a:t>
            </a:r>
            <a:r>
              <a:rPr lang="en-US" dirty="0" smtClean="0"/>
              <a:t> refers to the </a:t>
            </a:r>
            <a:r>
              <a:rPr lang="en-US" i="1" dirty="0" smtClean="0"/>
              <a:t>amount of dissolved salts in a solution</a:t>
            </a:r>
            <a:endParaRPr lang="en-US" dirty="0" smtClean="0"/>
          </a:p>
          <a:p>
            <a:r>
              <a:rPr lang="en-US" dirty="0" smtClean="0"/>
              <a:t>Salts are ionic compounds = can be broken down into positive and negative 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meter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1846" y="2032000"/>
            <a:ext cx="4041261" cy="30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Used in industry to measure ionic content in:</a:t>
            </a:r>
          </a:p>
          <a:p>
            <a:pPr lvl="1"/>
            <a:r>
              <a:rPr lang="en-US" sz="2600" dirty="0" smtClean="0"/>
              <a:t>Public water supplies</a:t>
            </a:r>
          </a:p>
          <a:p>
            <a:pPr lvl="1"/>
            <a:r>
              <a:rPr lang="en-US" sz="2600" dirty="0" smtClean="0"/>
              <a:t>Hospitals</a:t>
            </a:r>
          </a:p>
          <a:p>
            <a:pPr lvl="1"/>
            <a:r>
              <a:rPr lang="en-US" sz="2600" dirty="0" smtClean="0"/>
              <a:t>Breweries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uses for conductivity 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Conductivity is </a:t>
            </a:r>
            <a:r>
              <a:rPr lang="en-US" sz="3600" u="sng" dirty="0" smtClean="0"/>
              <a:t>non-ion specific</a:t>
            </a:r>
            <a:r>
              <a:rPr lang="en-US" sz="3600" dirty="0" smtClean="0"/>
              <a:t> so you can use it to estimate the total amount of dissolved ions (or dissolved solids</a:t>
            </a:r>
            <a:r>
              <a:rPr lang="en-US" sz="3600" dirty="0" smtClean="0"/>
              <a:t>)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err="1" smtClean="0"/>
              <a:t>NaCl</a:t>
            </a:r>
            <a:r>
              <a:rPr lang="en-US" sz="3600" dirty="0" smtClean="0"/>
              <a:t> is the</a:t>
            </a:r>
            <a:r>
              <a:rPr lang="en-US" sz="3600" dirty="0" smtClean="0"/>
              <a:t> primary salt </a:t>
            </a:r>
            <a:r>
              <a:rPr lang="en-US" sz="3600" dirty="0" smtClean="0"/>
              <a:t>in </a:t>
            </a:r>
            <a:r>
              <a:rPr lang="en-US" sz="3600" dirty="0" smtClean="0"/>
              <a:t>seawater</a:t>
            </a:r>
          </a:p>
          <a:p>
            <a:pPr lvl="1"/>
            <a:r>
              <a:rPr lang="en-US" sz="3600" dirty="0" smtClean="0"/>
              <a:t>It dissolves into Na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and 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ions in water</a:t>
            </a:r>
          </a:p>
          <a:p>
            <a:pPr lvl="1"/>
            <a:r>
              <a:rPr lang="en-US" sz="3600" dirty="0" smtClean="0"/>
              <a:t>The more ions there are, the higher the conductivity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Non-ion specific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Glue the four activity sheets into your SNB (pages 1-4) on facing pages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prelab</a:t>
            </a:r>
            <a:r>
              <a:rPr lang="en-US" dirty="0" smtClean="0"/>
              <a:t> for procedures required</a:t>
            </a:r>
          </a:p>
          <a:p>
            <a:r>
              <a:rPr lang="en-US" dirty="0" smtClean="0"/>
              <a:t>Finish all parts TODAY!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2-3X Conductivity Activity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1016000" y="2657231"/>
            <a:ext cx="3165231" cy="205153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900246" y="2657231"/>
            <a:ext cx="3165231" cy="205153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077" y="3380154"/>
            <a:ext cx="224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1        2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69169" y="3380154"/>
            <a:ext cx="224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3        4</a:t>
            </a:r>
            <a:endParaRPr lang="en-US" sz="3600" dirty="0"/>
          </a:p>
        </p:txBody>
      </p:sp>
      <p:sp>
        <p:nvSpPr>
          <p:cNvPr id="8" name="Frame 7"/>
          <p:cNvSpPr/>
          <p:nvPr/>
        </p:nvSpPr>
        <p:spPr>
          <a:xfrm>
            <a:off x="1016000" y="2657231"/>
            <a:ext cx="1641231" cy="205153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900246" y="2657231"/>
            <a:ext cx="1641231" cy="205153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40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Salinity (</a:t>
            </a:r>
            <a:r>
              <a:rPr lang="en-US" sz="3200" dirty="0" err="1" smtClean="0"/>
              <a:t>ppt</a:t>
            </a:r>
            <a:r>
              <a:rPr lang="en-US" sz="3200" dirty="0" smtClean="0"/>
              <a:t>) = </a:t>
            </a:r>
            <a:r>
              <a:rPr lang="en-US" sz="3200" u="sng" dirty="0" smtClean="0"/>
              <a:t>dissolved minerals (</a:t>
            </a:r>
            <a:r>
              <a:rPr lang="en-US" sz="3200" u="sng" dirty="0" err="1" smtClean="0"/>
              <a:t>g</a:t>
            </a:r>
            <a:r>
              <a:rPr lang="en-US" sz="3200" u="sng" dirty="0" smtClean="0"/>
              <a:t>)</a:t>
            </a:r>
          </a:p>
          <a:p>
            <a:pPr>
              <a:buNone/>
            </a:pPr>
            <a:r>
              <a:rPr lang="en-US" sz="3200" dirty="0" smtClean="0"/>
              <a:t>					  1000 </a:t>
            </a:r>
            <a:r>
              <a:rPr lang="en-US" sz="3200" dirty="0" err="1" smtClean="0"/>
              <a:t>g</a:t>
            </a:r>
            <a:r>
              <a:rPr lang="en-US" sz="3200" dirty="0" smtClean="0"/>
              <a:t> seawater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 average salinity of seawater is about 35 </a:t>
            </a:r>
            <a:r>
              <a:rPr lang="en-US" sz="3200" dirty="0" err="1" smtClean="0"/>
              <a:t>g</a:t>
            </a:r>
            <a:r>
              <a:rPr lang="en-US" sz="3200" dirty="0" smtClean="0"/>
              <a:t>/kg of seawater (35 </a:t>
            </a:r>
            <a:r>
              <a:rPr lang="en-US" sz="3200" dirty="0" err="1" smtClean="0"/>
              <a:t>ppt</a:t>
            </a:r>
            <a:r>
              <a:rPr lang="en-US" sz="3200" dirty="0" smtClean="0"/>
              <a:t>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Seawater ranges from 33 </a:t>
            </a:r>
            <a:r>
              <a:rPr lang="en-US" sz="3200" dirty="0" err="1" smtClean="0"/>
              <a:t>ppt</a:t>
            </a:r>
            <a:r>
              <a:rPr lang="en-US" sz="3200" dirty="0" smtClean="0"/>
              <a:t> – 38 </a:t>
            </a:r>
            <a:r>
              <a:rPr lang="en-US" sz="3200" dirty="0" err="1" smtClean="0"/>
              <a:t>ppt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Density and 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conductivity meter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112" y="1996953"/>
            <a:ext cx="57181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Figure 2.3 Simple Conductivity Meter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229600" cy="516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u="sng" dirty="0" smtClean="0"/>
              <a:t>Water is not pure</a:t>
            </a:r>
            <a:r>
              <a:rPr lang="en-US" sz="3200" dirty="0" smtClean="0"/>
              <a:t> unless it has been </a:t>
            </a:r>
            <a:r>
              <a:rPr lang="en-US" sz="3200" b="1" u="sng" dirty="0" smtClean="0">
                <a:solidFill>
                  <a:srgbClr val="FF0000"/>
                </a:solidFill>
              </a:rPr>
              <a:t>distilled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(boiled and condensed several times) to remove dissolved matter</a:t>
            </a:r>
          </a:p>
          <a:p>
            <a:pPr lvl="1"/>
            <a:r>
              <a:rPr lang="en-US" sz="2800" dirty="0" smtClean="0"/>
              <a:t>When water is boiled, only water molecules escape into the air, leaving heavier minerals behind</a:t>
            </a:r>
          </a:p>
          <a:p>
            <a:pPr lvl="1"/>
            <a:r>
              <a:rPr lang="en-US" sz="2800" dirty="0" smtClean="0">
                <a:hlinkClick r:id="rId2"/>
              </a:rPr>
              <a:t>Video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3"/>
              </a:rPr>
              <a:t>video2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4"/>
              </a:rPr>
              <a:t>video3</a:t>
            </a:r>
            <a:endParaRPr lang="en-US" sz="2800" dirty="0" smtClean="0"/>
          </a:p>
          <a:p>
            <a:r>
              <a:rPr lang="en-US" sz="3200" dirty="0" smtClean="0"/>
              <a:t>Freshwater lakes, rivers, and streams all contain some dissolved matter, 1 </a:t>
            </a:r>
            <a:r>
              <a:rPr lang="en-US" sz="3200" dirty="0" err="1" smtClean="0"/>
              <a:t>ppt</a:t>
            </a:r>
            <a:r>
              <a:rPr lang="en-US" sz="3200" dirty="0" smtClean="0"/>
              <a:t> or less (Fig. 2.11A)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Brackish</a:t>
            </a:r>
            <a:r>
              <a:rPr lang="en-US" sz="3200" dirty="0" smtClean="0"/>
              <a:t> water is a mixture of fresh water and sea water, ~33 </a:t>
            </a:r>
            <a:r>
              <a:rPr lang="en-US" sz="3200" dirty="0" err="1" smtClean="0"/>
              <a:t>ppt</a:t>
            </a:r>
            <a:r>
              <a:rPr lang="en-US" sz="3200" dirty="0" smtClean="0"/>
              <a:t> (Fig. 2.11B)</a:t>
            </a:r>
          </a:p>
          <a:p>
            <a:r>
              <a:rPr lang="en-US" sz="3200" b="1" u="sng" dirty="0" err="1" smtClean="0">
                <a:solidFill>
                  <a:srgbClr val="FF0000"/>
                </a:solidFill>
              </a:rPr>
              <a:t>Hypersaline</a:t>
            </a:r>
            <a:r>
              <a:rPr lang="en-US" sz="3200" b="1" u="sng" dirty="0" smtClean="0">
                <a:solidFill>
                  <a:srgbClr val="FF0000"/>
                </a:solidFill>
              </a:rPr>
              <a:t> (brine)</a:t>
            </a:r>
            <a:r>
              <a:rPr lang="en-US" sz="3200" dirty="0" smtClean="0"/>
              <a:t> is very salty seawater and is sometimes found in tide pools, &gt;38 </a:t>
            </a:r>
            <a:r>
              <a:rPr lang="en-US" sz="3200" dirty="0" err="1" smtClean="0"/>
              <a:t>ppt</a:t>
            </a:r>
            <a:r>
              <a:rPr lang="en-US" sz="3200" dirty="0" smtClean="0"/>
              <a:t> (Fig. 2.11C)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Salinity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creen shot 2011-06-30 at 4.26.04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733" y="666280"/>
            <a:ext cx="5758851" cy="44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39733" y="5080093"/>
            <a:ext cx="7741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Fig. 2.11. </a:t>
            </a:r>
            <a:r>
              <a:rPr lang="en-US" dirty="0" smtClean="0"/>
              <a:t>(</a:t>
            </a:r>
            <a:r>
              <a:rPr lang="en-US" b="1" dirty="0" smtClean="0"/>
              <a:t>A</a:t>
            </a:r>
            <a:r>
              <a:rPr lang="en-US" dirty="0" smtClean="0"/>
              <a:t>) </a:t>
            </a:r>
            <a:r>
              <a:rPr lang="en-US" dirty="0" err="1" smtClean="0"/>
              <a:t>Wailua</a:t>
            </a:r>
            <a:r>
              <a:rPr lang="en-US" dirty="0" smtClean="0"/>
              <a:t> Falls, </a:t>
            </a:r>
            <a:r>
              <a:rPr lang="en-US" dirty="0" err="1" smtClean="0"/>
              <a:t>Kaua‘i</a:t>
            </a:r>
            <a:r>
              <a:rPr lang="en-US" dirty="0" smtClean="0"/>
              <a:t>, Hawai‘i (</a:t>
            </a:r>
            <a:r>
              <a:rPr lang="en-US" b="1" dirty="0" smtClean="0"/>
              <a:t>B</a:t>
            </a:r>
            <a:r>
              <a:rPr lang="en-US" dirty="0" smtClean="0"/>
              <a:t>) Columbia River estuary, Oregon (</a:t>
            </a:r>
            <a:r>
              <a:rPr lang="en-US" b="1" dirty="0" smtClean="0"/>
              <a:t>C</a:t>
            </a:r>
            <a:r>
              <a:rPr lang="en-US" dirty="0" smtClean="0"/>
              <a:t>) Barber’s Point </a:t>
            </a:r>
            <a:r>
              <a:rPr lang="en-US" dirty="0" err="1" smtClean="0"/>
              <a:t>tidepools</a:t>
            </a:r>
            <a:r>
              <a:rPr lang="en-US" dirty="0" smtClean="0"/>
              <a:t>, </a:t>
            </a:r>
            <a:r>
              <a:rPr lang="en-US" dirty="0" err="1" smtClean="0"/>
              <a:t>O‘ahu</a:t>
            </a:r>
            <a:r>
              <a:rPr lang="en-US" dirty="0" smtClean="0"/>
              <a:t>, Hawai‘i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One of the world’s saltiest lakes, the Dead Sea, is 280 </a:t>
            </a:r>
            <a:r>
              <a:rPr lang="en-US" sz="3200" dirty="0" err="1" smtClean="0">
                <a:solidFill>
                  <a:prstClr val="black"/>
                </a:solidFill>
              </a:rPr>
              <a:t>ppt</a:t>
            </a:r>
            <a:r>
              <a:rPr lang="en-US" sz="3200" dirty="0" smtClean="0">
                <a:solidFill>
                  <a:prstClr val="black"/>
                </a:solidFill>
              </a:rPr>
              <a:t> or 28% salt!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Located between Jordan and Israel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 Science: Salty Lakes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86253"/>
            <a:ext cx="8153400" cy="341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Area gets very little rain and is very hot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Water evaporates due to the heat and lack of rain </a:t>
            </a:r>
            <a:r>
              <a:rPr lang="en-US" sz="3200" dirty="0" err="1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/>
              </a:rPr>
              <a:t> salts are left behind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 Science: Salty Lakes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Only a certain amount of salt can dissolve in water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The Dead Sea is so salty that salt precipitates out of the water and piles up at the bottom of the lake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White crystallized salt covers everything along the shores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 Science: Salty Lakes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4224</TotalTime>
  <Words>1318</Words>
  <Application>Microsoft Macintosh PowerPoint</Application>
  <PresentationFormat>On-screen Show (4:3)</PresentationFormat>
  <Paragraphs>156</Paragraphs>
  <Slides>31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FE 2-3 Measuring Salinity</vt:lpstr>
      <vt:lpstr>MEASURING SALINITY</vt:lpstr>
      <vt:lpstr>Density and Salinity</vt:lpstr>
      <vt:lpstr>Density and Salinity</vt:lpstr>
      <vt:lpstr>Density and Salinity</vt:lpstr>
      <vt:lpstr>Slide 6</vt:lpstr>
      <vt:lpstr>Weird Science: Salty Lakes</vt:lpstr>
      <vt:lpstr>Weird Science: Salty Lakes</vt:lpstr>
      <vt:lpstr>Weird Science: Salty Lakes</vt:lpstr>
      <vt:lpstr>Weird Science: Salty Lakes</vt:lpstr>
      <vt:lpstr>Weird Science: Salty Lakes</vt:lpstr>
      <vt:lpstr>Dead Sea Facts</vt:lpstr>
      <vt:lpstr>Dead Sea Diving</vt:lpstr>
      <vt:lpstr>Dead Sea – more information</vt:lpstr>
      <vt:lpstr>Great Salt Lake</vt:lpstr>
      <vt:lpstr>Great Salt Lake (Utah)</vt:lpstr>
      <vt:lpstr>The “Science” Behind Pruney Fingers</vt:lpstr>
      <vt:lpstr>Measuring Salinity</vt:lpstr>
      <vt:lpstr>Measuring Salinity</vt:lpstr>
      <vt:lpstr>Measuring Salinity - Hydrometers</vt:lpstr>
      <vt:lpstr>Measuring Salinity - Hydrometers</vt:lpstr>
      <vt:lpstr>Reading a Hydrometer</vt:lpstr>
      <vt:lpstr>Slide 23</vt:lpstr>
      <vt:lpstr>Other ways to measure salinity</vt:lpstr>
      <vt:lpstr>Conductivity</vt:lpstr>
      <vt:lpstr>Conductivity meter</vt:lpstr>
      <vt:lpstr>Other uses for conductivity meters</vt:lpstr>
      <vt:lpstr>Non-ion specific</vt:lpstr>
      <vt:lpstr>FE 2-3X Conductivity Activity</vt:lpstr>
      <vt:lpstr>Simple conductivity meter</vt:lpstr>
      <vt:lpstr>Figure 2.3 Simple Conductivity Meter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 2-1: Density, Temperature, and Salinity</dc:title>
  <dc:creator>CRDG</dc:creator>
  <cp:lastModifiedBy>Student</cp:lastModifiedBy>
  <cp:revision>34</cp:revision>
  <cp:lastPrinted>2011-10-25T23:54:11Z</cp:lastPrinted>
  <dcterms:created xsi:type="dcterms:W3CDTF">2012-11-07T17:03:53Z</dcterms:created>
  <dcterms:modified xsi:type="dcterms:W3CDTF">2012-11-08T00:02:09Z</dcterms:modified>
</cp:coreProperties>
</file>