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B800"/>
    <a:srgbClr val="0079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ED443-24CD-4DA2-95B3-450006C6D36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722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89DE1-D62E-4BF4-900B-3909BF8FA4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972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FC609-CB16-4331-9C78-80D7576384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658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D87EE-4125-4FE7-B691-D0A3D538727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501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C802F-7F09-4138-96A2-BE859146180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5906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939B8-7EBD-4EA6-8E21-036BBC4D892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22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89875-C383-468E-ACC1-A2A940FE00E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914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76C2E-49CF-476B-BBA1-A5A33783D8C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29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BF59C-49F4-4937-8259-70C40D026E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229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05AC9-EA55-4791-A677-FB9C17FA5E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432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90AD6-6D86-487F-BFA3-02677FEC121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532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216AA-48EC-4570-BE63-65C61FAC2D4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587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C814A-7173-44E0-BF48-700B672877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909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649E2-C0E5-4575-B1A7-0479294C870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401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B2AEC1-BD45-48E2-B94A-D0329F491119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75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 bwMode="auto">
          <a:xfrm>
            <a:off x="5416056" y="799076"/>
            <a:ext cx="1295400" cy="99646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aiandra GD" pitchFamily="34" charset="0"/>
            </a:endParaRPr>
          </a:p>
        </p:txBody>
      </p:sp>
      <p:sp>
        <p:nvSpPr>
          <p:cNvPr id="171012" name="Text Box 4"/>
          <p:cNvSpPr txBox="1">
            <a:spLocks noChangeArrowheads="1"/>
          </p:cNvSpPr>
          <p:nvPr/>
        </p:nvSpPr>
        <p:spPr bwMode="auto">
          <a:xfrm>
            <a:off x="-39688" y="-36513"/>
            <a:ext cx="9183688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</a:rPr>
              <a:t>Density Bags - </a:t>
            </a:r>
            <a:r>
              <a:rPr lang="en-US" sz="1600" i="1">
                <a:solidFill>
                  <a:srgbClr val="000000"/>
                </a:solidFill>
              </a:rPr>
              <a:t>TSI Aquatics</a:t>
            </a:r>
            <a:endParaRPr lang="en-US" sz="160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</a:rPr>
              <a:t>             </a:t>
            </a:r>
          </a:p>
        </p:txBody>
      </p:sp>
      <p:sp>
        <p:nvSpPr>
          <p:cNvPr id="171013" name="Text Box 5"/>
          <p:cNvSpPr txBox="1">
            <a:spLocks noChangeArrowheads="1"/>
          </p:cNvSpPr>
          <p:nvPr/>
        </p:nvSpPr>
        <p:spPr bwMode="auto">
          <a:xfrm>
            <a:off x="0" y="250825"/>
            <a:ext cx="92202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</a:rPr>
              <a:t>Standard: 8.1.1 I can formulate a testable hypothesis in “If…then…because format” that is research and observation based.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ea typeface="Cambria" pitchFamily="18" charset="0"/>
                <a:cs typeface="Times New Roman" pitchFamily="18" charset="0"/>
              </a:rPr>
              <a:t>Sc 8.8.6 I can explain the relationship between density and convection currents and how they affect the ocean and atmosphere</a:t>
            </a:r>
            <a:endParaRPr lang="en-US" sz="1000">
              <a:solidFill>
                <a:srgbClr val="000000"/>
              </a:solidFill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Arial" pitchFamily="34" charset="0"/>
                <a:ea typeface="Cambria" pitchFamily="18" charset="0"/>
                <a:cs typeface="Times New Roman" pitchFamily="18" charset="0"/>
              </a:rPr>
              <a:t> </a:t>
            </a:r>
            <a:endParaRPr lang="en-US" sz="1400">
              <a:solidFill>
                <a:srgbClr val="000000"/>
              </a:solidFill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3175" y="534412"/>
            <a:ext cx="9110663" cy="3046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 smtClean="0">
                <a:solidFill>
                  <a:srgbClr val="2D2D8A"/>
                </a:solidFill>
                <a:latin typeface="Maiandra GD" pitchFamily="34" charset="0"/>
                <a:cs typeface="Arial" pitchFamily="34" charset="0"/>
              </a:rPr>
              <a:t>Q1</a:t>
            </a:r>
            <a:r>
              <a:rPr lang="en-US" sz="1400" b="1" dirty="0">
                <a:solidFill>
                  <a:srgbClr val="2D2D8A"/>
                </a:solidFill>
                <a:latin typeface="Maiandra GD" pitchFamily="34" charset="0"/>
                <a:cs typeface="Arial" pitchFamily="34" charset="0"/>
              </a:rPr>
              <a:t>: Which is denser  - fresh or salt water? hot or cold water? </a:t>
            </a:r>
            <a:r>
              <a:rPr lang="en-US" sz="1400" b="1" dirty="0" smtClean="0">
                <a:solidFill>
                  <a:srgbClr val="2D2D8A"/>
                </a:solidFill>
                <a:latin typeface="Maiandra GD" pitchFamily="34" charset="0"/>
                <a:cs typeface="Arial" pitchFamily="34" charset="0"/>
              </a:rPr>
              <a:t>Use boxes to diagram molecules inside water of each type: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 smtClean="0">
                <a:solidFill>
                  <a:srgbClr val="2D2D8A"/>
                </a:solidFill>
                <a:latin typeface="Maiandra GD" pitchFamily="34" charset="0"/>
                <a:cs typeface="Arial" pitchFamily="34" charset="0"/>
              </a:rPr>
              <a:t>A1:</a:t>
            </a:r>
            <a:endParaRPr lang="en-US" sz="1400" b="1" dirty="0">
              <a:solidFill>
                <a:srgbClr val="2D2D8A"/>
              </a:solidFill>
              <a:latin typeface="Maiandra GD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b="1" dirty="0" smtClean="0">
              <a:solidFill>
                <a:srgbClr val="2D2D8A"/>
              </a:solidFill>
              <a:latin typeface="Maiandra GD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00" b="1" dirty="0">
              <a:solidFill>
                <a:srgbClr val="2D2D8A"/>
              </a:solidFill>
              <a:latin typeface="Maiandra GD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00" b="1" dirty="0" smtClean="0">
              <a:solidFill>
                <a:srgbClr val="2D2D8A"/>
              </a:solidFill>
              <a:latin typeface="Maiandra GD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b="1" dirty="0">
              <a:solidFill>
                <a:srgbClr val="2D2D8A"/>
              </a:solidFill>
              <a:latin typeface="Maiandra GD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 smtClean="0">
                <a:solidFill>
                  <a:srgbClr val="2D2D8A"/>
                </a:solidFill>
                <a:latin typeface="Maiandra GD" pitchFamily="34" charset="0"/>
                <a:cs typeface="Arial" pitchFamily="34" charset="0"/>
              </a:rPr>
              <a:t>Q2: </a:t>
            </a:r>
            <a:r>
              <a:rPr lang="en-US" sz="1400" b="1" dirty="0">
                <a:solidFill>
                  <a:srgbClr val="2D2D8A"/>
                </a:solidFill>
                <a:latin typeface="Maiandra GD" pitchFamily="34" charset="0"/>
                <a:cs typeface="Arial" pitchFamily="34" charset="0"/>
              </a:rPr>
              <a:t>What </a:t>
            </a:r>
            <a:r>
              <a:rPr lang="en-US" sz="1400" b="1" dirty="0" smtClean="0">
                <a:solidFill>
                  <a:srgbClr val="2D2D8A"/>
                </a:solidFill>
                <a:latin typeface="Maiandra GD" pitchFamily="34" charset="0"/>
                <a:cs typeface="Arial" pitchFamily="34" charset="0"/>
              </a:rPr>
              <a:t>would happen if </a:t>
            </a:r>
            <a:r>
              <a:rPr lang="en-US" sz="1400" b="1" dirty="0">
                <a:solidFill>
                  <a:srgbClr val="2D2D8A"/>
                </a:solidFill>
                <a:latin typeface="Maiandra GD" pitchFamily="34" charset="0"/>
                <a:cs typeface="Arial" pitchFamily="34" charset="0"/>
              </a:rPr>
              <a:t>you </a:t>
            </a:r>
            <a:r>
              <a:rPr lang="en-US" sz="1400" b="1" dirty="0" smtClean="0">
                <a:solidFill>
                  <a:srgbClr val="2D2D8A"/>
                </a:solidFill>
                <a:latin typeface="Maiandra GD" pitchFamily="34" charset="0"/>
                <a:cs typeface="Arial" pitchFamily="34" charset="0"/>
              </a:rPr>
              <a:t>floated </a:t>
            </a:r>
            <a:r>
              <a:rPr lang="en-US" sz="1400" b="1" dirty="0">
                <a:solidFill>
                  <a:srgbClr val="2D2D8A"/>
                </a:solidFill>
                <a:latin typeface="Maiandra GD" pitchFamily="34" charset="0"/>
                <a:cs typeface="Arial" pitchFamily="34" charset="0"/>
              </a:rPr>
              <a:t>bags of different waters – salt or fresh, hot or cold – in beakers of </a:t>
            </a:r>
            <a:r>
              <a:rPr lang="en-US" sz="1400" b="1" dirty="0" smtClean="0">
                <a:solidFill>
                  <a:srgbClr val="2D2D8A"/>
                </a:solidFill>
                <a:latin typeface="Maiandra GD" pitchFamily="34" charset="0"/>
                <a:cs typeface="Arial" pitchFamily="34" charset="0"/>
              </a:rPr>
              <a:t>each type </a:t>
            </a:r>
            <a:r>
              <a:rPr lang="en-US" sz="1400" b="1" dirty="0">
                <a:solidFill>
                  <a:srgbClr val="2D2D8A"/>
                </a:solidFill>
                <a:latin typeface="Maiandra GD" pitchFamily="34" charset="0"/>
                <a:cs typeface="Arial" pitchFamily="34" charset="0"/>
              </a:rPr>
              <a:t>of water?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b="1" dirty="0">
              <a:solidFill>
                <a:srgbClr val="2D2D8A"/>
              </a:solidFill>
              <a:latin typeface="Maiandra GD" pitchFamily="34" charset="0"/>
              <a:cs typeface="Arial" pitchFamily="34" charset="0"/>
            </a:endParaRP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  <a:defRPr/>
            </a:pPr>
            <a:endParaRPr lang="en-US" sz="1400" b="1" dirty="0">
              <a:solidFill>
                <a:srgbClr val="2D2D8A"/>
              </a:solidFill>
              <a:latin typeface="Maiandra GD" pitchFamily="34" charset="0"/>
              <a:cs typeface="Arial" pitchFamily="34" charset="0"/>
            </a:endParaRP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  <a:defRPr/>
            </a:pPr>
            <a:endParaRPr lang="en-US" sz="1400" b="1" dirty="0">
              <a:solidFill>
                <a:srgbClr val="2D2D8A"/>
              </a:solidFill>
              <a:latin typeface="Maiandra GD" pitchFamily="34" charset="0"/>
              <a:cs typeface="Arial" pitchFamily="34" charset="0"/>
            </a:endParaRP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  <a:defRPr/>
            </a:pPr>
            <a:endParaRPr lang="en-US" sz="1400" b="1" dirty="0">
              <a:solidFill>
                <a:srgbClr val="2D2D8A"/>
              </a:solidFill>
              <a:latin typeface="Maiandra GD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2D2D8A"/>
                </a:solidFill>
                <a:latin typeface="Maiandra GD" pitchFamily="34" charset="0"/>
                <a:cs typeface="Arial" pitchFamily="34" charset="0"/>
              </a:rPr>
              <a:t>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b="1" dirty="0">
              <a:solidFill>
                <a:srgbClr val="0070C0"/>
              </a:solidFill>
              <a:latin typeface="Maiandra GD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067623"/>
              </p:ext>
            </p:extLst>
          </p:nvPr>
        </p:nvGraphicFramePr>
        <p:xfrm>
          <a:off x="0" y="2730202"/>
          <a:ext cx="9133116" cy="4107500"/>
        </p:xfrm>
        <a:graphic>
          <a:graphicData uri="http://schemas.openxmlformats.org/drawingml/2006/table">
            <a:tbl>
              <a:tblPr firstRow="1" bandRow="1"/>
              <a:tblGrid>
                <a:gridCol w="565620"/>
                <a:gridCol w="1070937"/>
                <a:gridCol w="1070937"/>
                <a:gridCol w="1070937"/>
                <a:gridCol w="1070937"/>
                <a:gridCol w="1070937"/>
                <a:gridCol w="1070937"/>
                <a:gridCol w="1070937"/>
                <a:gridCol w="1070937"/>
              </a:tblGrid>
              <a:tr h="228325">
                <a:tc gridSpan="9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Maiandra GD" pitchFamily="34" charset="0"/>
                        </a:rPr>
                        <a:t>Table 2.1. Predictions &amp; results:</a:t>
                      </a:r>
                      <a:r>
                        <a:rPr lang="en-US" sz="1200" b="1" baseline="0" dirty="0" smtClean="0">
                          <a:latin typeface="Maiandra GD" pitchFamily="34" charset="0"/>
                        </a:rPr>
                        <a:t> </a:t>
                      </a:r>
                      <a:r>
                        <a:rPr lang="en-US" sz="1200" b="1" dirty="0" smtClean="0">
                          <a:latin typeface="Maiandra GD" pitchFamily="34" charset="0"/>
                        </a:rPr>
                        <a:t>effect of salinity on the relative density</a:t>
                      </a:r>
                      <a:r>
                        <a:rPr lang="en-US" sz="1200" b="1" baseline="0" dirty="0" smtClean="0">
                          <a:latin typeface="Maiandra GD" pitchFamily="34" charset="0"/>
                        </a:rPr>
                        <a:t> </a:t>
                      </a:r>
                      <a:r>
                        <a:rPr lang="en-US" sz="1200" b="1" dirty="0" smtClean="0">
                          <a:latin typeface="Maiandra GD" pitchFamily="34" charset="0"/>
                        </a:rPr>
                        <a:t>of liquids in bags compared with liquids in beakers.</a:t>
                      </a:r>
                    </a:p>
                  </a:txBody>
                  <a:tcPr marT="45726" marB="45726"/>
                </a:tc>
                <a:tc hMerge="1">
                  <a:txBody>
                    <a:bodyPr/>
                    <a:lstStyle/>
                    <a:p>
                      <a:endParaRPr lang="en-US" sz="1400" b="1" dirty="0">
                        <a:latin typeface="Maiandra GD" pitchFamily="34" charset="0"/>
                      </a:endParaRPr>
                    </a:p>
                  </a:txBody>
                  <a:tcPr marT="45726" marB="45726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b="1" dirty="0" smtClean="0">
                        <a:latin typeface="Maiandra GD" pitchFamily="34" charset="0"/>
                      </a:endParaRPr>
                    </a:p>
                  </a:txBody>
                  <a:tcPr marT="45726" marB="45726"/>
                </a:tc>
              </a:tr>
              <a:tr h="271701">
                <a:tc rowSpan="4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Maiandra GD" pitchFamily="34" charset="0"/>
                        </a:rPr>
                        <a:t>Liquid In Beaker</a:t>
                      </a:r>
                    </a:p>
                  </a:txBody>
                  <a:tcPr marT="45726" marB="45726" vert="vert"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Maiandra GD" pitchFamily="34" charset="0"/>
                        </a:rPr>
                        <a:t>Liquid in Bags</a:t>
                      </a:r>
                    </a:p>
                  </a:txBody>
                  <a:tcPr marT="45726" marB="45726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b="1" dirty="0">
                        <a:latin typeface="Maiandra GD" pitchFamily="34" charset="0"/>
                      </a:endParaRPr>
                    </a:p>
                  </a:txBody>
                  <a:tcPr marT="45726" marB="45726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 smtClean="0">
                        <a:latin typeface="Maiandra GD" pitchFamily="34" charset="0"/>
                      </a:endParaRPr>
                    </a:p>
                  </a:txBody>
                  <a:tcPr marT="45726" marB="45726"/>
                </a:tc>
              </a:tr>
              <a:tr h="2717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Maiandra GD" pitchFamily="34" charset="0"/>
                        </a:rPr>
                        <a:t>Fresh Water </a:t>
                      </a:r>
                      <a:endParaRPr lang="en-US" sz="1200" b="1" dirty="0">
                        <a:latin typeface="Maiandra GD" pitchFamily="34" charset="0"/>
                      </a:endParaRPr>
                    </a:p>
                  </a:txBody>
                  <a:tcPr marT="45726" marB="45726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Maiandra GD" pitchFamily="34" charset="0"/>
                      </a:endParaRPr>
                    </a:p>
                  </a:txBody>
                  <a:tcPr marT="45726" marB="45726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Maiandra GD" pitchFamily="34" charset="0"/>
                      </a:endParaRPr>
                    </a:p>
                  </a:txBody>
                  <a:tcPr marT="45726" marB="45726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Maiandra GD" pitchFamily="34" charset="0"/>
                        </a:rPr>
                        <a:t>Salt Water</a:t>
                      </a:r>
                    </a:p>
                  </a:txBody>
                  <a:tcPr marT="45726" marB="45726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 smtClean="0">
                        <a:latin typeface="Maiandra GD" pitchFamily="34" charset="0"/>
                      </a:endParaRPr>
                    </a:p>
                  </a:txBody>
                  <a:tcPr marT="45726" marB="45726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 smtClean="0">
                        <a:latin typeface="Maiandra GD" pitchFamily="34" charset="0"/>
                      </a:endParaRPr>
                    </a:p>
                  </a:txBody>
                  <a:tcPr marT="45726" marB="45726"/>
                </a:tc>
              </a:tr>
              <a:tr h="2717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Maiandra GD" pitchFamily="34" charset="0"/>
                        </a:rPr>
                        <a:t>Hot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Maiandra GD" pitchFamily="34" charset="0"/>
                      </a:endParaRPr>
                    </a:p>
                  </a:txBody>
                  <a:tcPr marT="45726" marB="45726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accent6"/>
                          </a:solidFill>
                          <a:latin typeface="Maiandra GD" pitchFamily="34" charset="0"/>
                        </a:rPr>
                        <a:t>Cold</a:t>
                      </a:r>
                      <a:endParaRPr lang="en-US" sz="1200" b="1" dirty="0">
                        <a:solidFill>
                          <a:schemeClr val="accent6"/>
                        </a:solidFill>
                        <a:latin typeface="Maiandra GD" pitchFamily="34" charset="0"/>
                      </a:endParaRPr>
                    </a:p>
                  </a:txBody>
                  <a:tcPr marT="45726" marB="45726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2B800"/>
                          </a:solidFill>
                          <a:latin typeface="Maiandra GD" pitchFamily="34" charset="0"/>
                        </a:rPr>
                        <a:t>Hot</a:t>
                      </a:r>
                    </a:p>
                  </a:txBody>
                  <a:tcPr marT="45726" marB="45726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9900"/>
                          </a:solidFill>
                          <a:latin typeface="Maiandra GD" pitchFamily="34" charset="0"/>
                        </a:rPr>
                        <a:t>Cold</a:t>
                      </a:r>
                    </a:p>
                  </a:txBody>
                  <a:tcPr marT="45726" marB="45726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244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aiandra GD" pitchFamily="34" charset="0"/>
                          <a:ea typeface="+mn-ea"/>
                          <a:cs typeface="Arial" pitchFamily="34" charset="0"/>
                        </a:rPr>
                        <a:t>Prediction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aiandra GD" pitchFamily="34" charset="0"/>
                          <a:ea typeface="+mn-ea"/>
                          <a:cs typeface="Arial" pitchFamily="34" charset="0"/>
                        </a:rPr>
                        <a:t>Observation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uLnTx/>
                          <a:uFillTx/>
                          <a:latin typeface="Maiandra GD" pitchFamily="34" charset="0"/>
                          <a:ea typeface="+mn-ea"/>
                          <a:cs typeface="Arial" pitchFamily="34" charset="0"/>
                        </a:rPr>
                        <a:t>Prediction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uLnTx/>
                          <a:uFillTx/>
                          <a:latin typeface="Maiandra GD" pitchFamily="34" charset="0"/>
                          <a:ea typeface="+mn-ea"/>
                          <a:cs typeface="Arial" pitchFamily="34" charset="0"/>
                        </a:rPr>
                        <a:t>Observation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2B800"/>
                          </a:solidFill>
                          <a:effectLst/>
                          <a:uLnTx/>
                          <a:uFillTx/>
                          <a:latin typeface="Maiandra GD" pitchFamily="34" charset="0"/>
                          <a:ea typeface="+mn-ea"/>
                          <a:cs typeface="Arial" pitchFamily="34" charset="0"/>
                        </a:rPr>
                        <a:t>Prediction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2B800"/>
                          </a:solidFill>
                          <a:effectLst/>
                          <a:uLnTx/>
                          <a:uFillTx/>
                          <a:latin typeface="Maiandra GD" pitchFamily="34" charset="0"/>
                          <a:ea typeface="+mn-ea"/>
                          <a:cs typeface="Arial" pitchFamily="34" charset="0"/>
                        </a:rPr>
                        <a:t>Observation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Maiandra GD" pitchFamily="34" charset="0"/>
                          <a:ea typeface="+mn-ea"/>
                          <a:cs typeface="Arial" pitchFamily="34" charset="0"/>
                        </a:rPr>
                        <a:t>Prediction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Maiandra GD" pitchFamily="34" charset="0"/>
                          <a:ea typeface="+mn-ea"/>
                          <a:cs typeface="Arial" pitchFamily="34" charset="0"/>
                        </a:rPr>
                        <a:t>Observation</a:t>
                      </a:r>
                    </a:p>
                  </a:txBody>
                  <a:tcPr marT="45726" marB="45726"/>
                </a:tc>
              </a:tr>
              <a:tr h="6839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aiandra GD" pitchFamily="34" charset="0"/>
                          <a:ea typeface="+mn-ea"/>
                          <a:cs typeface="Arial" pitchFamily="34" charset="0"/>
                        </a:rPr>
                        <a:t>Fresh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aiandra GD" pitchFamily="34" charset="0"/>
                          <a:ea typeface="+mn-ea"/>
                          <a:cs typeface="Arial" pitchFamily="34" charset="0"/>
                        </a:rPr>
                        <a:t>Water </a:t>
                      </a:r>
                      <a:endParaRPr kumimoji="0" lang="en-US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aiandra GD" pitchFamily="34" charset="0"/>
                        <a:ea typeface="+mn-ea"/>
                        <a:cs typeface="+mn-cs"/>
                      </a:endParaRPr>
                    </a:p>
                  </a:txBody>
                  <a:tcPr marT="45726" marB="45726" vert="vert"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  <a:latin typeface="Maiandra GD" pitchFamily="34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  <a:latin typeface="Maiandra GD" pitchFamily="34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accent6"/>
                        </a:solidFill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accent6"/>
                        </a:solidFill>
                        <a:latin typeface="Maiandra GD" pitchFamily="34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C000"/>
                        </a:solidFill>
                        <a:latin typeface="Maiandra GD" pitchFamily="34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C000"/>
                        </a:solidFill>
                        <a:latin typeface="Maiandra GD" pitchFamily="34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009900"/>
                        </a:solidFill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009900"/>
                        </a:solidFill>
                        <a:latin typeface="Maiandra GD" pitchFamily="34" charset="0"/>
                      </a:endParaRPr>
                    </a:p>
                  </a:txBody>
                  <a:tcPr marT="45726" marB="45726"/>
                </a:tc>
              </a:tr>
              <a:tr h="683960"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aiandra GD" pitchFamily="34" charset="0"/>
                          <a:ea typeface="+mn-ea"/>
                          <a:cs typeface="Arial" pitchFamily="34" charset="0"/>
                        </a:rPr>
                        <a:t>Salt </a:t>
                      </a:r>
                    </a:p>
                    <a:p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aiandra GD" pitchFamily="34" charset="0"/>
                          <a:ea typeface="+mn-ea"/>
                          <a:cs typeface="Arial" pitchFamily="34" charset="0"/>
                        </a:rPr>
                        <a:t>Water </a:t>
                      </a:r>
                      <a:endParaRPr lang="en-US" sz="1400" b="1" dirty="0">
                        <a:latin typeface="Maiandra GD" pitchFamily="34" charset="0"/>
                      </a:endParaRPr>
                    </a:p>
                  </a:txBody>
                  <a:tcPr marT="45726" marB="45726" vert="vert"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FF0000"/>
                        </a:solidFill>
                        <a:latin typeface="Maiandra GD" pitchFamily="34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FF0000"/>
                        </a:solidFill>
                        <a:latin typeface="Maiandra GD" pitchFamily="34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accent6"/>
                        </a:solidFill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accent6"/>
                        </a:solidFill>
                        <a:latin typeface="Maiandra GD" pitchFamily="34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FFC000"/>
                        </a:solidFill>
                        <a:latin typeface="Maiandra GD" pitchFamily="34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FFC000"/>
                        </a:solidFill>
                        <a:latin typeface="Maiandra GD" pitchFamily="34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9900"/>
                        </a:solidFill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9900"/>
                        </a:solidFill>
                        <a:latin typeface="Maiandra GD" pitchFamily="34" charset="0"/>
                      </a:endParaRPr>
                    </a:p>
                  </a:txBody>
                  <a:tcPr marT="45726" marB="45726"/>
                </a:tc>
              </a:tr>
              <a:tr h="6839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Maiandra GD" pitchFamily="34" charset="0"/>
                        </a:rPr>
                        <a:t>Hot </a:t>
                      </a:r>
                    </a:p>
                    <a:p>
                      <a:r>
                        <a:rPr lang="en-US" sz="1400" b="1" dirty="0" smtClean="0">
                          <a:latin typeface="Maiandra GD" pitchFamily="34" charset="0"/>
                        </a:rPr>
                        <a:t>Water</a:t>
                      </a:r>
                      <a:endParaRPr lang="en-US" sz="1400" b="1" dirty="0">
                        <a:latin typeface="Maiandra GD" pitchFamily="34" charset="0"/>
                      </a:endParaRPr>
                    </a:p>
                  </a:txBody>
                  <a:tcPr marT="45726" marB="45726" vert="vert"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FF0000"/>
                        </a:solidFill>
                        <a:latin typeface="Maiandra GD" pitchFamily="34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FF0000"/>
                        </a:solidFill>
                        <a:latin typeface="Maiandra GD" pitchFamily="34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accent6"/>
                        </a:solidFill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accent6"/>
                        </a:solidFill>
                        <a:latin typeface="Maiandra GD" pitchFamily="34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FFC000"/>
                        </a:solidFill>
                        <a:latin typeface="Maiandra GD" pitchFamily="34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FFC000"/>
                        </a:solidFill>
                        <a:latin typeface="Maiandra GD" pitchFamily="34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009900"/>
                        </a:solidFill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9900"/>
                        </a:solidFill>
                        <a:latin typeface="Maiandra GD" pitchFamily="34" charset="0"/>
                      </a:endParaRPr>
                    </a:p>
                  </a:txBody>
                  <a:tcPr marT="45726" marB="45726"/>
                </a:tc>
              </a:tr>
              <a:tr h="6839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Maiandra GD" pitchFamily="34" charset="0"/>
                        </a:rPr>
                        <a:t>Cold </a:t>
                      </a:r>
                    </a:p>
                    <a:p>
                      <a:r>
                        <a:rPr lang="en-US" sz="1400" b="1" dirty="0" smtClean="0">
                          <a:latin typeface="Maiandra GD" pitchFamily="34" charset="0"/>
                        </a:rPr>
                        <a:t>Water</a:t>
                      </a:r>
                      <a:endParaRPr lang="en-US" sz="1400" b="1" dirty="0">
                        <a:latin typeface="Maiandra GD" pitchFamily="34" charset="0"/>
                      </a:endParaRPr>
                    </a:p>
                  </a:txBody>
                  <a:tcPr marT="45726" marB="45726" vert="vert"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FF0000"/>
                        </a:solidFill>
                        <a:latin typeface="Maiandra GD" pitchFamily="34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FF0000"/>
                        </a:solidFill>
                        <a:latin typeface="Maiandra GD" pitchFamily="34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accent6"/>
                        </a:solidFill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accent6"/>
                        </a:solidFill>
                        <a:latin typeface="Maiandra GD" pitchFamily="34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FFC000"/>
                        </a:solidFill>
                        <a:latin typeface="Maiandra GD" pitchFamily="34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FFC000"/>
                        </a:solidFill>
                        <a:latin typeface="Maiandra GD" pitchFamily="34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009900"/>
                        </a:solidFill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rgbClr val="009900"/>
                        </a:solidFill>
                        <a:latin typeface="Maiandra GD" pitchFamily="34" charset="0"/>
                      </a:endParaRPr>
                    </a:p>
                  </a:txBody>
                  <a:tcPr marT="45726" marB="45726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128000" y="-250825"/>
          <a:ext cx="1016000" cy="738192"/>
        </p:xfrm>
        <a:graphic>
          <a:graphicData uri="http://schemas.openxmlformats.org/drawingml/2006/table">
            <a:tbl>
              <a:tblPr/>
              <a:tblGrid>
                <a:gridCol w="876206"/>
                <a:gridCol w="139794"/>
              </a:tblGrid>
              <a:tr h="231935">
                <a:tc gridSpan="2">
                  <a:txBody>
                    <a:bodyPr/>
                    <a:lstStyle/>
                    <a:p>
                      <a:pPr algn="ctr"/>
                      <a:endParaRPr lang="en-US" sz="900" cap="non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7188" marR="57188" marT="47388" marB="473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6253">
                <a:tc>
                  <a:txBody>
                    <a:bodyPr/>
                    <a:lstStyle/>
                    <a:p>
                      <a:pPr algn="l"/>
                      <a:r>
                        <a:rPr lang="en-US" sz="900" b="1" cap="none" dirty="0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Name:</a:t>
                      </a:r>
                    </a:p>
                    <a:p>
                      <a:pPr algn="l"/>
                      <a:r>
                        <a:rPr lang="en-US" sz="900" b="1" cap="none" dirty="0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Date:</a:t>
                      </a:r>
                      <a:r>
                        <a:rPr lang="en-US" sz="900" b="1" cap="none" baseline="0" dirty="0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                </a:t>
                      </a:r>
                    </a:p>
                    <a:p>
                      <a:pPr algn="l"/>
                      <a:r>
                        <a:rPr lang="en-US" sz="900" b="1" cap="none" dirty="0" err="1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Pd</a:t>
                      </a:r>
                      <a:r>
                        <a:rPr lang="en-US" sz="900" b="1" cap="none" dirty="0" smtClean="0"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</a:rPr>
                        <a:t>:</a:t>
                      </a:r>
                      <a:endParaRPr lang="en-US" sz="900" cap="non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7188" marR="57188" marT="47388" marB="473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900" cap="none" dirty="0"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57188" marR="57188" marT="47388" marB="473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0" y="2126903"/>
            <a:ext cx="1834092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1pPr>
            <a:lvl2pPr marL="742950" indent="-285750"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2pPr>
            <a:lvl3pPr marL="1143000" indent="-228600"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3pPr>
            <a:lvl4pPr marL="1600200" indent="-228600"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4pPr>
            <a:lvl5pPr marL="2057400" indent="-228600" eaLnBrk="0" hangingPunct="0"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Maiandra GD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 dirty="0" smtClean="0">
                <a:solidFill>
                  <a:srgbClr val="2D2D8A"/>
                </a:solidFill>
              </a:rPr>
              <a:t>A2: </a:t>
            </a:r>
            <a:r>
              <a:rPr lang="en-US" sz="1300" dirty="0" smtClean="0">
                <a:solidFill>
                  <a:srgbClr val="2D2D8A"/>
                </a:solidFill>
              </a:rPr>
              <a:t>Hypothesis – IF: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 dirty="0" smtClean="0">
                <a:solidFill>
                  <a:srgbClr val="2D2D8A"/>
                </a:solidFill>
              </a:rPr>
              <a:t>	THEN: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 dirty="0" smtClean="0">
                <a:solidFill>
                  <a:srgbClr val="2D2D8A"/>
                </a:solidFill>
              </a:rPr>
              <a:t>	BECAUSE: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3124200" y="799076"/>
            <a:ext cx="1295400" cy="10297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aiandra GD" pitchFamily="34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1295400" y="799076"/>
            <a:ext cx="1295400" cy="102417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aiandra GD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642688" y="967040"/>
            <a:ext cx="762000" cy="633159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aiandra GD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1681692" y="1219200"/>
            <a:ext cx="152400" cy="114047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rgbClr val="0079A4"/>
                </a:solidFill>
                <a:effectLst/>
                <a:latin typeface="Maiandra GD" pitchFamily="34" charset="0"/>
              </a:rPr>
              <a:t>+-+</a:t>
            </a: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rgbClr val="0079A4"/>
              </a:solidFill>
              <a:effectLst/>
              <a:latin typeface="Maiandra GD" pitchFamily="34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834092" y="1371600"/>
            <a:ext cx="152400" cy="114047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rgbClr val="0079A4"/>
                </a:solidFill>
                <a:effectLst/>
                <a:latin typeface="Maiandra GD" pitchFamily="34" charset="0"/>
              </a:rPr>
              <a:t>+-+</a:t>
            </a: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rgbClr val="0079A4"/>
              </a:solidFill>
              <a:effectLst/>
              <a:latin typeface="Maiandra GD" pitchFamily="34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2057400" y="1371600"/>
            <a:ext cx="152400" cy="114047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rgbClr val="0079A4"/>
                </a:solidFill>
                <a:effectLst/>
                <a:latin typeface="Maiandra GD" pitchFamily="34" charset="0"/>
              </a:rPr>
              <a:t>+-+</a:t>
            </a: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rgbClr val="0079A4"/>
              </a:solidFill>
              <a:effectLst/>
              <a:latin typeface="Maiandra GD" pitchFamily="34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2074911" y="1081088"/>
            <a:ext cx="152400" cy="114047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rgbClr val="0079A4"/>
                </a:solidFill>
                <a:effectLst/>
                <a:latin typeface="Maiandra GD" pitchFamily="34" charset="0"/>
              </a:rPr>
              <a:t>+-+</a:t>
            </a: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rgbClr val="0079A4"/>
              </a:solidFill>
              <a:effectLst/>
              <a:latin typeface="Maiandra GD" pitchFamily="34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1764953" y="967041"/>
            <a:ext cx="152400" cy="114047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rgbClr val="0079A4"/>
                </a:solidFill>
                <a:effectLst/>
                <a:latin typeface="Maiandra GD" pitchFamily="34" charset="0"/>
              </a:rPr>
              <a:t>+-+</a:t>
            </a: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rgbClr val="0079A4"/>
              </a:solidFill>
              <a:effectLst/>
              <a:latin typeface="Maiandra GD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1600200"/>
            <a:ext cx="9252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0079A4"/>
                </a:solidFill>
                <a:latin typeface="Maiandra GD" pitchFamily="34" charset="0"/>
              </a:rPr>
              <a:t>Fresh Water</a:t>
            </a:r>
            <a:endParaRPr lang="en-US" sz="1100" b="1" dirty="0">
              <a:solidFill>
                <a:srgbClr val="0079A4"/>
              </a:solidFill>
              <a:latin typeface="Maiandra GD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69941" y="1565339"/>
            <a:ext cx="8210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00B050"/>
                </a:solidFill>
                <a:latin typeface="Maiandra GD" pitchFamily="34" charset="0"/>
              </a:rPr>
              <a:t>Salt Water</a:t>
            </a:r>
            <a:endParaRPr lang="en-US" sz="1100" b="1" dirty="0">
              <a:solidFill>
                <a:srgbClr val="00B050"/>
              </a:solidFill>
              <a:latin typeface="Maiandra GD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38800" y="1563488"/>
            <a:ext cx="8499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  <a:latin typeface="Maiandra GD" pitchFamily="34" charset="0"/>
              </a:rPr>
              <a:t>Hot Water</a:t>
            </a:r>
            <a:endParaRPr lang="en-US" sz="1100" b="1" dirty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7239000" y="832338"/>
            <a:ext cx="1295400" cy="99646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aiandra GD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67600" y="1561637"/>
            <a:ext cx="9028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accent2"/>
                </a:solidFill>
                <a:latin typeface="Maiandra GD" pitchFamily="34" charset="0"/>
              </a:rPr>
              <a:t>Cold Water</a:t>
            </a:r>
            <a:endParaRPr lang="en-US" sz="1100" b="1" dirty="0">
              <a:solidFill>
                <a:schemeClr val="accent2"/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815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2" grpId="0" build="p"/>
      <p:bldP spid="17101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9865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000000"/>
                </a:solidFill>
                <a:latin typeface="Maiandra GD" pitchFamily="34" charset="0"/>
                <a:cs typeface="Arial" pitchFamily="34" charset="0"/>
              </a:rPr>
              <a:t>Activity Questions: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sz="1200" b="1" dirty="0">
                <a:solidFill>
                  <a:srgbClr val="000000"/>
                </a:solidFill>
                <a:latin typeface="Maiandra GD" pitchFamily="34" charset="0"/>
                <a:cs typeface="Arial" pitchFamily="34" charset="0"/>
              </a:rPr>
              <a:t> How did your answers compare to your predictions?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endParaRPr lang="en-US" sz="1200" b="1" dirty="0">
              <a:solidFill>
                <a:srgbClr val="000000"/>
              </a:solidFill>
              <a:latin typeface="Maiandra GD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endParaRPr lang="en-US" sz="1200" b="1" dirty="0">
              <a:solidFill>
                <a:srgbClr val="000000"/>
              </a:solidFill>
              <a:latin typeface="Maiandra GD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endParaRPr lang="en-US" sz="1200" b="1" dirty="0">
              <a:solidFill>
                <a:srgbClr val="000000"/>
              </a:solidFill>
              <a:latin typeface="Maiandra GD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sz="1200" b="1" dirty="0">
                <a:solidFill>
                  <a:srgbClr val="000000"/>
                </a:solidFill>
                <a:latin typeface="Maiandra GD" pitchFamily="34" charset="0"/>
                <a:cs typeface="Arial" pitchFamily="34" charset="0"/>
              </a:rPr>
              <a:t> Did your classmates have the same results for each of the temperature and salinity combinations? Explain why the results were the same or why they were different.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endParaRPr lang="en-US" sz="1200" b="1" dirty="0">
              <a:solidFill>
                <a:srgbClr val="000000"/>
              </a:solidFill>
              <a:latin typeface="Maiandra GD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endParaRPr lang="en-US" sz="1200" b="1" dirty="0">
              <a:solidFill>
                <a:srgbClr val="000000"/>
              </a:solidFill>
              <a:latin typeface="Maiandra GD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endParaRPr lang="en-US" sz="1200" b="1" dirty="0">
              <a:solidFill>
                <a:srgbClr val="000000"/>
              </a:solidFill>
              <a:latin typeface="Maiandra GD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sz="1200" b="1" dirty="0">
                <a:solidFill>
                  <a:srgbClr val="000000"/>
                </a:solidFill>
                <a:latin typeface="Maiandra GD" pitchFamily="34" charset="0"/>
                <a:cs typeface="Arial" pitchFamily="34" charset="0"/>
              </a:rPr>
              <a:t> Using the term density, explain how a bag of salt water can sink in a beaker of salt water. Where might this occur in the ocean?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endParaRPr lang="en-US" sz="1200" b="1" dirty="0">
              <a:solidFill>
                <a:srgbClr val="000000"/>
              </a:solidFill>
              <a:latin typeface="Maiandra GD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endParaRPr lang="en-US" sz="1200" b="1" dirty="0">
              <a:solidFill>
                <a:srgbClr val="000000"/>
              </a:solidFill>
              <a:latin typeface="Maiandra GD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endParaRPr lang="en-US" sz="1200" b="1" dirty="0">
              <a:solidFill>
                <a:srgbClr val="000000"/>
              </a:solidFill>
              <a:latin typeface="Maiandra GD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sz="1200" b="1" dirty="0">
                <a:solidFill>
                  <a:srgbClr val="000000"/>
                </a:solidFill>
                <a:latin typeface="Maiandra GD" pitchFamily="34" charset="0"/>
                <a:cs typeface="Arial" pitchFamily="34" charset="0"/>
              </a:rPr>
              <a:t> If the temperature of the liquid in a bag and the liquid in a beaker were the same, under what conditions would the bag float? Where might this occur in nature?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endParaRPr lang="en-US" sz="1200" b="1" dirty="0">
              <a:solidFill>
                <a:srgbClr val="000000"/>
              </a:solidFill>
              <a:latin typeface="Maiandra GD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endParaRPr lang="en-US" sz="1200" b="1" dirty="0">
              <a:solidFill>
                <a:srgbClr val="000000"/>
              </a:solidFill>
              <a:latin typeface="Maiandra GD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endParaRPr lang="en-US" sz="1200" b="1" dirty="0">
              <a:solidFill>
                <a:srgbClr val="000000"/>
              </a:solidFill>
              <a:latin typeface="Maiandra GD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sz="1200" b="1" dirty="0">
                <a:solidFill>
                  <a:srgbClr val="000000"/>
                </a:solidFill>
                <a:latin typeface="Maiandra GD" pitchFamily="34" charset="0"/>
                <a:cs typeface="Arial" pitchFamily="34" charset="0"/>
              </a:rPr>
              <a:t> Would fresh water flowing into the ocean sink or float on top of seawater? Explain your reasoning.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endParaRPr lang="en-US" sz="1200" b="1" dirty="0">
              <a:solidFill>
                <a:srgbClr val="000000"/>
              </a:solidFill>
              <a:latin typeface="Maiandra GD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endParaRPr lang="en-US" sz="1200" b="1" dirty="0">
              <a:solidFill>
                <a:srgbClr val="000000"/>
              </a:solidFill>
              <a:latin typeface="Maiandra GD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endParaRPr lang="en-US" sz="1200" b="1" dirty="0">
              <a:solidFill>
                <a:srgbClr val="000000"/>
              </a:solidFill>
              <a:latin typeface="Maiandra GD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sz="1200" b="1" dirty="0">
                <a:solidFill>
                  <a:srgbClr val="000000"/>
                </a:solidFill>
                <a:latin typeface="Maiandra GD" pitchFamily="34" charset="0"/>
                <a:cs typeface="Arial" pitchFamily="34" charset="0"/>
              </a:rPr>
              <a:t> How might you use what you have learned in this activity to help explain the formation of layers in large bodies of water like lakes or the ocean?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endParaRPr lang="en-US" sz="1200" b="1" dirty="0">
              <a:solidFill>
                <a:srgbClr val="000000"/>
              </a:solidFill>
              <a:latin typeface="Maiandra GD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endParaRPr lang="en-US" sz="1200" b="1" dirty="0">
              <a:solidFill>
                <a:srgbClr val="000000"/>
              </a:solidFill>
              <a:latin typeface="Maiandra GD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endParaRPr lang="en-US" sz="1200" b="1" dirty="0">
              <a:solidFill>
                <a:srgbClr val="000000"/>
              </a:solidFill>
              <a:latin typeface="Maiandra GD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sz="1200" b="1" dirty="0">
                <a:solidFill>
                  <a:srgbClr val="000000"/>
                </a:solidFill>
                <a:latin typeface="Maiandra GD" pitchFamily="34" charset="0"/>
                <a:cs typeface="Arial" pitchFamily="34" charset="0"/>
              </a:rPr>
              <a:t> What do you think might happen to the liquid in the bags if the bags were not sealed? How could you test this?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b="1" dirty="0">
              <a:solidFill>
                <a:srgbClr val="000000"/>
              </a:solidFill>
              <a:latin typeface="Maiandra GD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endParaRPr lang="en-US" sz="1200" b="1" dirty="0">
              <a:solidFill>
                <a:srgbClr val="000000"/>
              </a:solidFill>
              <a:latin typeface="Maiandra GD" pitchFamily="34" charset="0"/>
              <a:cs typeface="Arial" pitchFamily="34" charset="0"/>
            </a:endParaRP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 startAt="8"/>
              <a:defRPr/>
            </a:pPr>
            <a:r>
              <a:rPr lang="en-US" sz="1200" b="1" dirty="0">
                <a:solidFill>
                  <a:srgbClr val="000000"/>
                </a:solidFill>
                <a:latin typeface="Maiandra GD" pitchFamily="34" charset="0"/>
                <a:cs typeface="Arial" pitchFamily="34" charset="0"/>
              </a:rPr>
              <a:t>If a sealed bag of hot salty liquid is placed into a beaker of cold fresh water for 24 hours, what will happen to the following:</a:t>
            </a:r>
          </a:p>
          <a:p>
            <a:pPr marL="742950" lvl="1" indent="-28575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sz="1200" b="1" dirty="0">
                <a:solidFill>
                  <a:srgbClr val="000000"/>
                </a:solidFill>
                <a:latin typeface="Maiandra GD" pitchFamily="34" charset="0"/>
                <a:cs typeface="Arial" pitchFamily="34" charset="0"/>
              </a:rPr>
              <a:t>the temperature of the two liquids?</a:t>
            </a:r>
          </a:p>
          <a:p>
            <a:pPr marL="742950" lvl="1" indent="-28575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sz="1200" b="1" dirty="0">
                <a:solidFill>
                  <a:srgbClr val="000000"/>
                </a:solidFill>
                <a:latin typeface="Maiandra GD" pitchFamily="34" charset="0"/>
                <a:cs typeface="Arial" pitchFamily="34" charset="0"/>
              </a:rPr>
              <a:t>the salinity of the two liquids?</a:t>
            </a:r>
          </a:p>
          <a:p>
            <a:pPr marL="742950" lvl="1" indent="-28575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en-US" sz="1200" b="1" dirty="0">
                <a:solidFill>
                  <a:srgbClr val="000000"/>
                </a:solidFill>
                <a:latin typeface="Maiandra GD" pitchFamily="34" charset="0"/>
                <a:cs typeface="Arial" pitchFamily="34" charset="0"/>
              </a:rPr>
              <a:t>the density of the two liquids?</a:t>
            </a:r>
          </a:p>
          <a:p>
            <a:pPr marL="742950" lvl="1" indent="-28575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endParaRPr lang="en-US" sz="800" b="1" dirty="0">
              <a:solidFill>
                <a:srgbClr val="000000"/>
              </a:solidFill>
              <a:latin typeface="Maiandra GD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 startAt="8"/>
              <a:defRPr/>
            </a:pPr>
            <a:r>
              <a:rPr lang="en-US" sz="1200" b="1" dirty="0">
                <a:solidFill>
                  <a:srgbClr val="000000"/>
                </a:solidFill>
                <a:latin typeface="Maiandra GD" pitchFamily="34" charset="0"/>
                <a:cs typeface="Arial" pitchFamily="34" charset="0"/>
              </a:rPr>
              <a:t> Do you think the food coloring affected the density of the liquids in the bags? How could you check your answer?</a:t>
            </a:r>
          </a:p>
        </p:txBody>
      </p:sp>
    </p:spTree>
    <p:extLst>
      <p:ext uri="{BB962C8B-B14F-4D97-AF65-F5344CB8AC3E}">
        <p14:creationId xmlns:p14="http://schemas.microsoft.com/office/powerpoint/2010/main" val="382624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iandra G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iandra GD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442</Words>
  <Application>Microsoft Office PowerPoint</Application>
  <PresentationFormat>On-screen Show (4:3)</PresentationFormat>
  <Paragraphs>91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7</cp:revision>
  <dcterms:created xsi:type="dcterms:W3CDTF">2012-11-11T01:59:38Z</dcterms:created>
  <dcterms:modified xsi:type="dcterms:W3CDTF">2012-11-11T03:16:31Z</dcterms:modified>
</cp:coreProperties>
</file>