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007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ED443-24CD-4DA2-95B3-450006C6D3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2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89DE1-D62E-4BF4-900B-3909BF8FA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97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FC609-CB16-4331-9C78-80D7576384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5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D87EE-4125-4FE7-B691-D0A3D53872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01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802F-7F09-4138-96A2-BE85914618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90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39B8-7EBD-4EA6-8E21-036BBC4D89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2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89875-C383-468E-ACC1-A2A940FE00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76C2E-49CF-476B-BBA1-A5A33783D8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9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F59C-49F4-4937-8259-70C40D026E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05AC9-EA55-4791-A677-FB9C17FA5E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3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90AD6-6D86-487F-BFA3-02677FEC12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3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216AA-48EC-4570-BE63-65C61FAC2D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8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C814A-7173-44E0-BF48-700B672877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0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49E2-C0E5-4575-B1A7-0479294C87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0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B2AEC1-BD45-48E2-B94A-D0329F49111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5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416056" y="799076"/>
            <a:ext cx="1295400" cy="9964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-39688" y="-36513"/>
            <a:ext cx="918368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Density Bags - </a:t>
            </a:r>
            <a:r>
              <a:rPr lang="en-US" sz="1600" i="1">
                <a:solidFill>
                  <a:srgbClr val="000000"/>
                </a:solidFill>
              </a:rPr>
              <a:t>TSI Aquatics</a:t>
            </a:r>
            <a:endParaRPr lang="en-US" sz="16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             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0" y="250825"/>
            <a:ext cx="9220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</a:rPr>
              <a:t>Standard: 8.1.1 I can formulate a testable hypothesis in “If…then…because format” that is research and observation based.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ea typeface="Cambria" pitchFamily="18" charset="0"/>
                <a:cs typeface="Times New Roman" pitchFamily="18" charset="0"/>
              </a:rPr>
              <a:t>Sc 8.8.6 I can explain the relationship between density and convection currents and how they affect the ocean and atmosphere</a:t>
            </a:r>
            <a:endParaRPr lang="en-US" sz="1000">
              <a:solidFill>
                <a:srgbClr val="00000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itchFamily="34" charset="0"/>
                <a:ea typeface="Cambria" pitchFamily="18" charset="0"/>
                <a:cs typeface="Times New Roman" pitchFamily="18" charset="0"/>
              </a:rPr>
              <a:t> </a:t>
            </a:r>
            <a:endParaRPr lang="en-US" sz="1400">
              <a:solidFill>
                <a:srgbClr val="00000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175" y="534412"/>
            <a:ext cx="9110663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Q1</a:t>
            </a: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: Which is denser  - fresh or salt water? hot or cold water? </a:t>
            </a: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Use boxes to diagram molecules inside water of each type: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A1:</a:t>
            </a: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 smtClean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 smtClean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Q2: </a:t>
            </a: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What </a:t>
            </a: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would happen if </a:t>
            </a: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you </a:t>
            </a: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floated </a:t>
            </a: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bags of different waters – salt or fresh, hot or cold – in beakers of </a:t>
            </a:r>
            <a:r>
              <a:rPr lang="en-US" sz="1400" b="1" dirty="0" smtClean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each type </a:t>
            </a: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of water?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endParaRPr lang="en-US" sz="1400" b="1" dirty="0">
              <a:solidFill>
                <a:srgbClr val="2D2D8A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2D2D8A"/>
                </a:solidFill>
                <a:latin typeface="Maiandra GD" pitchFamily="34" charset="0"/>
                <a:cs typeface="Arial" pitchFamily="34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70C0"/>
              </a:solidFill>
              <a:latin typeface="Maiandra GD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67623"/>
              </p:ext>
            </p:extLst>
          </p:nvPr>
        </p:nvGraphicFramePr>
        <p:xfrm>
          <a:off x="0" y="2730202"/>
          <a:ext cx="9133116" cy="4107500"/>
        </p:xfrm>
        <a:graphic>
          <a:graphicData uri="http://schemas.openxmlformats.org/drawingml/2006/table">
            <a:tbl>
              <a:tblPr firstRow="1" bandRow="1"/>
              <a:tblGrid>
                <a:gridCol w="565620"/>
                <a:gridCol w="1070937"/>
                <a:gridCol w="1070937"/>
                <a:gridCol w="1070937"/>
                <a:gridCol w="1070937"/>
                <a:gridCol w="1070937"/>
                <a:gridCol w="1070937"/>
                <a:gridCol w="1070937"/>
                <a:gridCol w="1070937"/>
              </a:tblGrid>
              <a:tr h="228325">
                <a:tc gridSpan="9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Maiandra GD" pitchFamily="34" charset="0"/>
                        </a:rPr>
                        <a:t>Table 2.1. Predictions &amp; results:</a:t>
                      </a:r>
                      <a:r>
                        <a:rPr lang="en-US" sz="1200" b="1" baseline="0" dirty="0" smtClean="0">
                          <a:latin typeface="Maiandra GD" pitchFamily="34" charset="0"/>
                        </a:rPr>
                        <a:t> </a:t>
                      </a:r>
                      <a:r>
                        <a:rPr lang="en-US" sz="1200" b="1" dirty="0" smtClean="0">
                          <a:latin typeface="Maiandra GD" pitchFamily="34" charset="0"/>
                        </a:rPr>
                        <a:t>effect of salinity on the relative density</a:t>
                      </a:r>
                      <a:r>
                        <a:rPr lang="en-US" sz="1200" b="1" baseline="0" dirty="0" smtClean="0">
                          <a:latin typeface="Maiandra GD" pitchFamily="34" charset="0"/>
                        </a:rPr>
                        <a:t> </a:t>
                      </a:r>
                      <a:r>
                        <a:rPr lang="en-US" sz="1200" b="1" dirty="0" smtClean="0">
                          <a:latin typeface="Maiandra GD" pitchFamily="34" charset="0"/>
                        </a:rPr>
                        <a:t>of liquids in bags compared with liquids in beakers.</a:t>
                      </a: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 smtClean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271701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Maiandra GD" pitchFamily="34" charset="0"/>
                        </a:rPr>
                        <a:t>Liquid In Beaker</a:t>
                      </a:r>
                    </a:p>
                  </a:txBody>
                  <a:tcPr marT="45726" marB="45726" vert="vert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Maiandra GD" pitchFamily="34" charset="0"/>
                        </a:rPr>
                        <a:t>Liquid in Bags</a:t>
                      </a: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271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Maiandra GD" pitchFamily="34" charset="0"/>
                        </a:rPr>
                        <a:t>Fresh Water </a:t>
                      </a:r>
                      <a:endParaRPr lang="en-US" sz="1200" b="1" dirty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Maiandra GD" pitchFamily="34" charset="0"/>
                        </a:rPr>
                        <a:t>Salt Water</a:t>
                      </a: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271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Maiandra GD" pitchFamily="34" charset="0"/>
                        </a:rPr>
                        <a:t>Hot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6"/>
                          </a:solidFill>
                          <a:latin typeface="Maiandra GD" pitchFamily="34" charset="0"/>
                        </a:rPr>
                        <a:t>Cold</a:t>
                      </a:r>
                      <a:endParaRPr lang="en-US" sz="1200" b="1" dirty="0">
                        <a:solidFill>
                          <a:schemeClr val="accent6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2B800"/>
                          </a:solidFill>
                          <a:latin typeface="Maiandra GD" pitchFamily="34" charset="0"/>
                        </a:rPr>
                        <a:t>Hot</a:t>
                      </a: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9900"/>
                          </a:solidFill>
                          <a:latin typeface="Maiandra GD" pitchFamily="34" charset="0"/>
                        </a:rPr>
                        <a:t>Cold</a:t>
                      </a: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4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Prediction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Observation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Prediction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Observation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2B8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Prediction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2B8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Observation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Prediction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Observation</a:t>
                      </a:r>
                    </a:p>
                  </a:txBody>
                  <a:tcPr marT="45726" marB="45726"/>
                </a:tc>
              </a:tr>
              <a:tr h="68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Fresh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Water 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aiandra GD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vert="vert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accent6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6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99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099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683960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Salt </a:t>
                      </a:r>
                    </a:p>
                    <a:p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aiandra GD" pitchFamily="34" charset="0"/>
                          <a:ea typeface="+mn-ea"/>
                          <a:cs typeface="Arial" pitchFamily="34" charset="0"/>
                        </a:rPr>
                        <a:t>Water </a:t>
                      </a:r>
                      <a:endParaRPr lang="en-US" sz="1400" b="1" dirty="0">
                        <a:latin typeface="Maiandra GD" pitchFamily="34" charset="0"/>
                      </a:endParaRPr>
                    </a:p>
                  </a:txBody>
                  <a:tcPr marT="45726" marB="45726" vert="vert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6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99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99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68396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Maiandra GD" pitchFamily="34" charset="0"/>
                        </a:rPr>
                        <a:t>Hot </a:t>
                      </a:r>
                    </a:p>
                    <a:p>
                      <a:r>
                        <a:rPr lang="en-US" sz="1400" b="1" dirty="0" smtClean="0">
                          <a:latin typeface="Maiandra GD" pitchFamily="34" charset="0"/>
                        </a:rPr>
                        <a:t>Water</a:t>
                      </a:r>
                      <a:endParaRPr lang="en-US" sz="1400" b="1" dirty="0">
                        <a:latin typeface="Maiandra GD" pitchFamily="34" charset="0"/>
                      </a:endParaRPr>
                    </a:p>
                  </a:txBody>
                  <a:tcPr marT="45726" marB="45726" vert="vert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6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0099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99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  <a:tr h="68396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Maiandra GD" pitchFamily="34" charset="0"/>
                        </a:rPr>
                        <a:t>Cold </a:t>
                      </a:r>
                    </a:p>
                    <a:p>
                      <a:r>
                        <a:rPr lang="en-US" sz="1400" b="1" dirty="0" smtClean="0">
                          <a:latin typeface="Maiandra GD" pitchFamily="34" charset="0"/>
                        </a:rPr>
                        <a:t>Water</a:t>
                      </a:r>
                      <a:endParaRPr lang="en-US" sz="1400" b="1" dirty="0">
                        <a:latin typeface="Maiandra GD" pitchFamily="34" charset="0"/>
                      </a:endParaRPr>
                    </a:p>
                  </a:txBody>
                  <a:tcPr marT="45726" marB="45726" vert="vert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0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6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C0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0099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9900"/>
                        </a:solidFill>
                        <a:latin typeface="Maiandra GD" pitchFamily="34" charset="0"/>
                      </a:endParaRPr>
                    </a:p>
                  </a:txBody>
                  <a:tcPr marT="45726" marB="45726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128000" y="-250825"/>
          <a:ext cx="1016000" cy="738192"/>
        </p:xfrm>
        <a:graphic>
          <a:graphicData uri="http://schemas.openxmlformats.org/drawingml/2006/table">
            <a:tbl>
              <a:tblPr/>
              <a:tblGrid>
                <a:gridCol w="876206"/>
                <a:gridCol w="139794"/>
              </a:tblGrid>
              <a:tr h="231935">
                <a:tc gridSpan="2">
                  <a:txBody>
                    <a:bodyPr/>
                    <a:lstStyle/>
                    <a:p>
                      <a:pPr algn="ctr"/>
                      <a:endParaRPr lang="en-US" sz="900" cap="non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188" marR="57188" marT="47388" marB="473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6253">
                <a:tc>
                  <a:txBody>
                    <a:bodyPr/>
                    <a:lstStyle/>
                    <a:p>
                      <a:pPr algn="l"/>
                      <a:r>
                        <a:rPr lang="en-US" sz="900" b="1" cap="non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Name:</a:t>
                      </a:r>
                    </a:p>
                    <a:p>
                      <a:pPr algn="l"/>
                      <a:r>
                        <a:rPr lang="en-US" sz="900" b="1" cap="non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Date:</a:t>
                      </a:r>
                      <a:r>
                        <a:rPr lang="en-US" sz="900" b="1" cap="none" baseline="0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              </a:t>
                      </a:r>
                    </a:p>
                    <a:p>
                      <a:pPr algn="l"/>
                      <a:r>
                        <a:rPr lang="en-US" sz="900" b="1" cap="none" dirty="0" err="1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Pd</a:t>
                      </a:r>
                      <a:r>
                        <a:rPr lang="en-US" sz="900" b="1" cap="non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:</a:t>
                      </a:r>
                      <a:endParaRPr lang="en-US" sz="900" cap="non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188" marR="57188" marT="47388" marB="473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cap="non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57188" marR="57188" marT="47388" marB="473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2126903"/>
            <a:ext cx="1834092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srgbClr val="2D2D8A"/>
                </a:solidFill>
              </a:rPr>
              <a:t>A2: </a:t>
            </a:r>
            <a:r>
              <a:rPr lang="en-US" sz="1300" dirty="0" smtClean="0">
                <a:solidFill>
                  <a:srgbClr val="2D2D8A"/>
                </a:solidFill>
              </a:rPr>
              <a:t>Hypothesis – IF: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srgbClr val="2D2D8A"/>
                </a:solidFill>
              </a:rPr>
              <a:t>	THEN: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srgbClr val="2D2D8A"/>
                </a:solidFill>
              </a:rPr>
              <a:t>	BECAUSE: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124200" y="799076"/>
            <a:ext cx="1295400" cy="10297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295400" y="799076"/>
            <a:ext cx="1295400" cy="102417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42688" y="967040"/>
            <a:ext cx="762000" cy="63315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81692" y="1219200"/>
            <a:ext cx="152400" cy="1140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9A4"/>
                </a:solidFill>
                <a:effectLst/>
                <a:latin typeface="Maiandra GD" pitchFamily="34" charset="0"/>
              </a:rPr>
              <a:t>+-+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79A4"/>
              </a:solidFill>
              <a:effectLst/>
              <a:latin typeface="Maiandra GD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34092" y="1371600"/>
            <a:ext cx="152400" cy="1140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9A4"/>
                </a:solidFill>
                <a:effectLst/>
                <a:latin typeface="Maiandra GD" pitchFamily="34" charset="0"/>
              </a:rPr>
              <a:t>+-+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79A4"/>
              </a:solidFill>
              <a:effectLst/>
              <a:latin typeface="Maiandra GD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057400" y="1371600"/>
            <a:ext cx="152400" cy="1140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9A4"/>
                </a:solidFill>
                <a:effectLst/>
                <a:latin typeface="Maiandra GD" pitchFamily="34" charset="0"/>
              </a:rPr>
              <a:t>+-+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79A4"/>
              </a:solidFill>
              <a:effectLst/>
              <a:latin typeface="Maiandra GD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074911" y="1081088"/>
            <a:ext cx="152400" cy="1140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9A4"/>
                </a:solidFill>
                <a:effectLst/>
                <a:latin typeface="Maiandra GD" pitchFamily="34" charset="0"/>
              </a:rPr>
              <a:t>+-+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79A4"/>
              </a:solidFill>
              <a:effectLst/>
              <a:latin typeface="Maiandra GD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764953" y="967041"/>
            <a:ext cx="152400" cy="1140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9A4"/>
                </a:solidFill>
                <a:effectLst/>
                <a:latin typeface="Maiandra GD" pitchFamily="34" charset="0"/>
              </a:rPr>
              <a:t>+-+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79A4"/>
              </a:solidFill>
              <a:effectLst/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1600200"/>
            <a:ext cx="9252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9A4"/>
                </a:solidFill>
                <a:latin typeface="Maiandra GD" pitchFamily="34" charset="0"/>
              </a:rPr>
              <a:t>Fresh Water</a:t>
            </a:r>
            <a:endParaRPr lang="en-US" sz="1100" b="1" dirty="0">
              <a:solidFill>
                <a:srgbClr val="0079A4"/>
              </a:solidFill>
              <a:latin typeface="Maiandra G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69941" y="1565339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  <a:latin typeface="Maiandra GD" pitchFamily="34" charset="0"/>
              </a:rPr>
              <a:t>Salt Water</a:t>
            </a:r>
            <a:endParaRPr lang="en-US" sz="1100" b="1" dirty="0">
              <a:solidFill>
                <a:srgbClr val="00B050"/>
              </a:solidFill>
              <a:latin typeface="Maiandra G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1563488"/>
            <a:ext cx="84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Maiandra GD" pitchFamily="34" charset="0"/>
              </a:rPr>
              <a:t>Hot Water</a:t>
            </a:r>
            <a:endParaRPr lang="en-US" sz="1100" b="1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239000" y="832338"/>
            <a:ext cx="1295400" cy="9964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67600" y="1561637"/>
            <a:ext cx="9028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2"/>
                </a:solidFill>
                <a:latin typeface="Maiandra GD" pitchFamily="34" charset="0"/>
              </a:rPr>
              <a:t>Cold Water</a:t>
            </a:r>
            <a:endParaRPr lang="en-US" sz="1100" b="1" dirty="0">
              <a:solidFill>
                <a:schemeClr val="accent2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build="p"/>
      <p:bldP spid="1710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9865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Activity Questions: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How did your answers compare to your predictions?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Did your classmates have the same results for each of the temperature and salinity combinations? Explain why the results were the same or why they were different.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Using the term density, explain how a bag of salt water can sink in a beaker of salt water. Where might this occur in the ocean?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If the temperature of the liquid in a bag and the liquid in a beaker were the same, under what conditions would the bag float? Where might this occur in nature?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Would fresh water flowing into the ocean sink or float on top of seawater? Explain your reasoning.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How might you use what you have learned in this activity to help explain the formation of layers in large bodies of water like lakes or the ocean?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What do you think might happen to the liquid in the bags if the bags were not sealed? How could you test this?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2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8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If a sealed bag of hot salty liquid is placed into a beaker of cold fresh water for 24 hours, what will happen to the following: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the temperature of the two liquids?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the salinity of the two liquids?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the density of the two liquids?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8"/>
              <a:defRPr/>
            </a:pPr>
            <a:r>
              <a:rPr lang="en-US" sz="1200" b="1" dirty="0">
                <a:solidFill>
                  <a:srgbClr val="000000"/>
                </a:solidFill>
                <a:latin typeface="Maiandra GD" pitchFamily="34" charset="0"/>
                <a:cs typeface="Arial" pitchFamily="34" charset="0"/>
              </a:rPr>
              <a:t> Do you think the food coloring affected the density of the liquids in the bags? How could you check your answer?</a:t>
            </a:r>
          </a:p>
        </p:txBody>
      </p:sp>
    </p:spTree>
    <p:extLst>
      <p:ext uri="{BB962C8B-B14F-4D97-AF65-F5344CB8AC3E}">
        <p14:creationId xmlns:p14="http://schemas.microsoft.com/office/powerpoint/2010/main" val="38262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aiandra G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aiandra GD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442</Words>
  <Application>Microsoft Office PowerPoint</Application>
  <PresentationFormat>On-screen Show (4:3)</PresentationFormat>
  <Paragraphs>91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7</cp:revision>
  <dcterms:created xsi:type="dcterms:W3CDTF">2012-11-11T01:59:38Z</dcterms:created>
  <dcterms:modified xsi:type="dcterms:W3CDTF">2012-11-11T03:16:31Z</dcterms:modified>
</cp:coreProperties>
</file>